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  <p:sldMasterId id="2147483677" r:id="rId2"/>
    <p:sldMasterId id="2147483774" r:id="rId3"/>
    <p:sldMasterId id="2147483791" r:id="rId4"/>
  </p:sldMasterIdLst>
  <p:sldIdLst>
    <p:sldId id="256" r:id="rId5"/>
    <p:sldId id="291" r:id="rId6"/>
    <p:sldId id="304" r:id="rId7"/>
    <p:sldId id="307" r:id="rId8"/>
    <p:sldId id="305" r:id="rId9"/>
    <p:sldId id="306" r:id="rId10"/>
    <p:sldId id="303" r:id="rId11"/>
    <p:sldId id="302" r:id="rId12"/>
    <p:sldId id="298" r:id="rId13"/>
    <p:sldId id="308" r:id="rId14"/>
    <p:sldId id="283" r:id="rId15"/>
    <p:sldId id="262" r:id="rId16"/>
    <p:sldId id="300" r:id="rId17"/>
    <p:sldId id="301" r:id="rId18"/>
    <p:sldId id="259" r:id="rId19"/>
    <p:sldId id="309" r:id="rId20"/>
    <p:sldId id="313" r:id="rId21"/>
    <p:sldId id="310" r:id="rId22"/>
    <p:sldId id="311" r:id="rId23"/>
    <p:sldId id="315" r:id="rId24"/>
    <p:sldId id="316" r:id="rId25"/>
    <p:sldId id="317" r:id="rId26"/>
    <p:sldId id="318" r:id="rId27"/>
    <p:sldId id="31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48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288" y="-8468"/>
            <a:ext cx="12228421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1" y="2404534"/>
            <a:ext cx="776895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1" y="4050835"/>
            <a:ext cx="776895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20-May-21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D5D4ED9-79FF-43E8-A137-50509507F602}"/>
              </a:ext>
            </a:extLst>
          </p:cNvPr>
          <p:cNvPicPr/>
          <p:nvPr/>
        </p:nvPicPr>
        <p:blipFill>
          <a:blip r:embed="rId2" cstate="print">
            <a:lum bright="-20000" contrast="30000"/>
          </a:blip>
          <a:srcRect b="77976"/>
          <a:stretch>
            <a:fillRect/>
          </a:stretch>
        </p:blipFill>
        <p:spPr bwMode="auto">
          <a:xfrm>
            <a:off x="0" y="0"/>
            <a:ext cx="1219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2CACB87-5F90-486E-A8A7-CE1B3A69B848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163" t="9496" r="75861" b="75897"/>
          <a:stretch/>
        </p:blipFill>
        <p:spPr bwMode="auto">
          <a:xfrm>
            <a:off x="11010001" y="-19202"/>
            <a:ext cx="1194407" cy="7968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555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4470400"/>
            <a:ext cx="846361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20-May-21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11CC74-3934-4D9A-913C-8B0C843EB6B3}"/>
              </a:ext>
            </a:extLst>
          </p:cNvPr>
          <p:cNvPicPr/>
          <p:nvPr/>
        </p:nvPicPr>
        <p:blipFill>
          <a:blip r:embed="rId2" cstate="print">
            <a:lum bright="-20000" contrast="30000"/>
          </a:blip>
          <a:srcRect b="77976"/>
          <a:stretch>
            <a:fillRect/>
          </a:stretch>
        </p:blipFill>
        <p:spPr bwMode="auto">
          <a:xfrm>
            <a:off x="0" y="0"/>
            <a:ext cx="1219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E801B8-B163-4E5C-AC55-373D625ACCB1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163" t="9496" r="75861" b="75897"/>
          <a:stretch/>
        </p:blipFill>
        <p:spPr bwMode="auto">
          <a:xfrm>
            <a:off x="11010001" y="-19202"/>
            <a:ext cx="1194407" cy="7968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1278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68099" y="3632200"/>
            <a:ext cx="722640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470400"/>
            <a:ext cx="846362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20-May-21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DD4888-1969-4BE5-9382-F4CFA4850A41}"/>
              </a:ext>
            </a:extLst>
          </p:cNvPr>
          <p:cNvPicPr/>
          <p:nvPr/>
        </p:nvPicPr>
        <p:blipFill>
          <a:blip r:embed="rId2" cstate="print">
            <a:lum bright="-20000" contrast="30000"/>
          </a:blip>
          <a:srcRect b="77976"/>
          <a:stretch>
            <a:fillRect/>
          </a:stretch>
        </p:blipFill>
        <p:spPr bwMode="auto">
          <a:xfrm>
            <a:off x="0" y="0"/>
            <a:ext cx="1219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8FE0C3-A411-41A6-AC81-B1AA9F86383B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163" t="9496" r="75861" b="75897"/>
          <a:stretch/>
        </p:blipFill>
        <p:spPr bwMode="auto">
          <a:xfrm>
            <a:off x="11010001" y="-19202"/>
            <a:ext cx="1194407" cy="7968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1789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1931988"/>
            <a:ext cx="8463620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20-May-21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94B8F8-BFE2-4121-A065-78E0A6B01B04}"/>
              </a:ext>
            </a:extLst>
          </p:cNvPr>
          <p:cNvPicPr/>
          <p:nvPr/>
        </p:nvPicPr>
        <p:blipFill>
          <a:blip r:embed="rId2" cstate="print">
            <a:lum bright="-20000" contrast="30000"/>
          </a:blip>
          <a:srcRect b="77976"/>
          <a:stretch>
            <a:fillRect/>
          </a:stretch>
        </p:blipFill>
        <p:spPr bwMode="auto">
          <a:xfrm>
            <a:off x="0" y="0"/>
            <a:ext cx="1219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36FDE2-F52B-4A79-BB03-92E04A6BBE4D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163" t="9496" r="75861" b="75897"/>
          <a:stretch/>
        </p:blipFill>
        <p:spPr bwMode="auto">
          <a:xfrm>
            <a:off x="11010001" y="-19202"/>
            <a:ext cx="1194407" cy="7968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9615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20-May-21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7C2010-9844-4A2B-93BC-043EE1317B13}"/>
              </a:ext>
            </a:extLst>
          </p:cNvPr>
          <p:cNvPicPr/>
          <p:nvPr/>
        </p:nvPicPr>
        <p:blipFill>
          <a:blip r:embed="rId2" cstate="print">
            <a:lum bright="-20000" contrast="30000"/>
          </a:blip>
          <a:srcRect b="77976"/>
          <a:stretch>
            <a:fillRect/>
          </a:stretch>
        </p:blipFill>
        <p:spPr bwMode="auto">
          <a:xfrm>
            <a:off x="0" y="0"/>
            <a:ext cx="1219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E4CB35-5E4A-44C5-BE44-630B135813CE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163" t="9496" r="75861" b="75897"/>
          <a:stretch/>
        </p:blipFill>
        <p:spPr bwMode="auto">
          <a:xfrm>
            <a:off x="11010001" y="-19202"/>
            <a:ext cx="1194407" cy="7968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070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31" y="609600"/>
            <a:ext cx="845528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20-May-21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CEFD96-2CCE-429D-AFA2-0A7B29E5F28A}"/>
              </a:ext>
            </a:extLst>
          </p:cNvPr>
          <p:cNvPicPr/>
          <p:nvPr/>
        </p:nvPicPr>
        <p:blipFill>
          <a:blip r:embed="rId2" cstate="print">
            <a:lum bright="-20000" contrast="30000"/>
          </a:blip>
          <a:srcRect b="77976"/>
          <a:stretch>
            <a:fillRect/>
          </a:stretch>
        </p:blipFill>
        <p:spPr bwMode="auto">
          <a:xfrm>
            <a:off x="0" y="0"/>
            <a:ext cx="1219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070165-690E-46B7-96BD-2B452C8A2523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163" t="9496" r="75861" b="75897"/>
          <a:stretch/>
        </p:blipFill>
        <p:spPr bwMode="auto">
          <a:xfrm>
            <a:off x="11010001" y="-19202"/>
            <a:ext cx="1194407" cy="7968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7560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20-May-21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ECAB9A-FA68-4A14-AEE6-68C5BADDBBF8}"/>
              </a:ext>
            </a:extLst>
          </p:cNvPr>
          <p:cNvPicPr/>
          <p:nvPr/>
        </p:nvPicPr>
        <p:blipFill>
          <a:blip r:embed="rId2" cstate="print">
            <a:lum bright="-20000" contrast="30000"/>
          </a:blip>
          <a:srcRect b="77976"/>
          <a:stretch>
            <a:fillRect/>
          </a:stretch>
        </p:blipFill>
        <p:spPr bwMode="auto">
          <a:xfrm>
            <a:off x="0" y="0"/>
            <a:ext cx="1219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7005F5-3109-4BC5-912E-72012A244DCB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163" t="9496" r="75861" b="75897"/>
          <a:stretch/>
        </p:blipFill>
        <p:spPr bwMode="auto">
          <a:xfrm>
            <a:off x="11010001" y="-19202"/>
            <a:ext cx="1194407" cy="7968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7004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1"/>
            <a:ext cx="130508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799" y="609601"/>
            <a:ext cx="6926701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20-May-21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5F32EC-EB0F-46C7-B82C-BB879C544803}"/>
              </a:ext>
            </a:extLst>
          </p:cNvPr>
          <p:cNvPicPr/>
          <p:nvPr/>
        </p:nvPicPr>
        <p:blipFill>
          <a:blip r:embed="rId2" cstate="print">
            <a:lum bright="-20000" contrast="30000"/>
          </a:blip>
          <a:srcRect b="77976"/>
          <a:stretch>
            <a:fillRect/>
          </a:stretch>
        </p:blipFill>
        <p:spPr bwMode="auto">
          <a:xfrm>
            <a:off x="0" y="0"/>
            <a:ext cx="1219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0C2376-FE58-43A8-8469-EFADE9E68078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163" t="9496" r="75861" b="75897"/>
          <a:stretch/>
        </p:blipFill>
        <p:spPr bwMode="auto">
          <a:xfrm>
            <a:off x="11010001" y="-19202"/>
            <a:ext cx="1194407" cy="7968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3537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F7DAC-12CB-46B9-8137-50B8609DF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B7CB3C-D431-4498-A70B-B3C3E30687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54ECC2-96B8-4C84-BDAE-EBE2A37FC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11E5C-2CFB-41EB-95EA-1D06FD341568}" type="datetimeFigureOut">
              <a:rPr lang="en-US" smtClean="0"/>
              <a:t>20-May-21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ED3186-E54F-49B4-B6A2-7B62EC323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FACB7-B931-43D0-B0AC-F354EF5AD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D9D64-A9F2-4700-9CE3-B5F15EBA2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1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4D3EF-0AD8-4D4B-AD1B-080118F93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4B9E9-ACB1-498E-A0F5-22C2CF3110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3D110F-CE42-465A-9E4B-CA9BEBDB2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11E5C-2CFB-41EB-95EA-1D06FD341568}" type="datetimeFigureOut">
              <a:rPr lang="en-US" smtClean="0"/>
              <a:t>20-May-21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EC149-8134-4B74-996B-5FFB56623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BAEC00-F017-4BDE-8783-F11DD05B2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D9D64-A9F2-4700-9CE3-B5F15EBA2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99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79D16-AC2C-4CE8-BE44-E855B512C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41A538-CC7C-46B0-9B4A-BD0FAE8FBF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AE0FF-B463-4255-B1FA-7CC8DFD9F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11E5C-2CFB-41EB-95EA-1D06FD341568}" type="datetimeFigureOut">
              <a:rPr lang="en-US" smtClean="0"/>
              <a:t>20-May-21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D142A-1132-4EFC-8A0D-72F02925D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8A80C-8A3D-4B0B-BBC1-100F40970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D9D64-A9F2-4700-9CE3-B5F15EBA2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94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20-May-21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17E667-4002-480B-8FA9-782B2E9BBBA8}"/>
              </a:ext>
            </a:extLst>
          </p:cNvPr>
          <p:cNvPicPr/>
          <p:nvPr/>
        </p:nvPicPr>
        <p:blipFill>
          <a:blip r:embed="rId2" cstate="print">
            <a:lum bright="-20000" contrast="30000"/>
          </a:blip>
          <a:srcRect b="77976"/>
          <a:stretch>
            <a:fillRect/>
          </a:stretch>
        </p:blipFill>
        <p:spPr bwMode="auto">
          <a:xfrm>
            <a:off x="0" y="0"/>
            <a:ext cx="1219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88B152-820C-49CE-9AB9-B51C28A842B5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163" t="9496" r="75861" b="75897"/>
          <a:stretch/>
        </p:blipFill>
        <p:spPr bwMode="auto">
          <a:xfrm>
            <a:off x="11010001" y="-19202"/>
            <a:ext cx="1194407" cy="7968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7943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EB05D-DBF8-432F-A8F1-96C3B1F52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9E945-D814-4F2E-AF5B-CFB1C37A0F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C6FFD8-9293-4841-ADED-29A5FD529B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64EE5A-E9BD-44F4-A939-D8BA642F1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11E5C-2CFB-41EB-95EA-1D06FD341568}" type="datetimeFigureOut">
              <a:rPr lang="en-US" smtClean="0"/>
              <a:t>20-May-21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3009EE-D788-4CD2-B5F3-472EBCFB2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671EDB-A45F-497C-824C-6DB4F9899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D9D64-A9F2-4700-9CE3-B5F15EBA2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78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B502D-DCCE-4F54-B6D9-99E4EB978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C43AFD-CB50-45E6-A9ED-CD0A1CEB54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03B99-0322-4CD3-B7D2-97D8BF2F12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E3D237-8431-4977-9F3A-50D2410981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A46C12-7F07-4190-B9D4-A639166838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1DE789-FAF3-44C5-A1E0-992BD9609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11E5C-2CFB-41EB-95EA-1D06FD341568}" type="datetimeFigureOut">
              <a:rPr lang="en-US" smtClean="0"/>
              <a:t>20-May-21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A8F821-547B-4B97-BD2A-827C6DE24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10D5D1-8291-4587-BD95-0AE7C261A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D9D64-A9F2-4700-9CE3-B5F15EBA2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3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B25F5-5513-4DAA-8CAE-1672BD444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97FC71-D8D6-4C53-87CE-ABA731E83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11E5C-2CFB-41EB-95EA-1D06FD341568}" type="datetimeFigureOut">
              <a:rPr lang="en-US" smtClean="0"/>
              <a:t>20-May-21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EAEB8-32D4-480C-98DB-74B8592E6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47FA88-85AE-4182-AC01-E2DB79FA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D9D64-A9F2-4700-9CE3-B5F15EBA2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93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F40FF6-B953-4311-8CB4-1F7A84930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11E5C-2CFB-41EB-95EA-1D06FD341568}" type="datetimeFigureOut">
              <a:rPr lang="en-US" smtClean="0"/>
              <a:t>20-May-21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7CB942-7E1C-434E-8FF4-3FF57C26D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1F136F-4FCF-48AE-ABBF-054718F10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D9D64-A9F2-4700-9CE3-B5F15EBA2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9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A64D5-DF83-40C7-BA53-5F71CF891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0900C-F189-4DA4-A637-349F6C481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FDF4E8-0A35-4046-96EA-E3E94B6F1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EEC4D-5617-49D1-BE43-213BFF123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11E5C-2CFB-41EB-95EA-1D06FD341568}" type="datetimeFigureOut">
              <a:rPr lang="en-US" smtClean="0"/>
              <a:t>20-May-21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BA4AB-2D91-45AC-A34C-358C0116D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32FA6-DACE-49EE-AE70-2F4DE6C23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D9D64-A9F2-4700-9CE3-B5F15EBA2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66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720DB-E37F-439A-948B-FCC9E4D0B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669DC7-1F3D-43EB-AC6F-72C0B43205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DDA041-37F5-43E4-9A7F-7050ACF7D9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EFAC1F-D4E7-4250-AAA7-322DA9BB3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11E5C-2CFB-41EB-95EA-1D06FD341568}" type="datetimeFigureOut">
              <a:rPr lang="en-US" smtClean="0"/>
              <a:t>20-May-21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E1F5F4-7897-4269-A374-4E19E9F1D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6C1269-ECFE-4E53-AF75-5019EB073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D9D64-A9F2-4700-9CE3-B5F15EBA2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9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BEF80-9870-4018-9AB8-3071B7045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774D27-B8E5-4800-AA3E-76E9D131F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CBB598-D9F6-4EBD-B382-634D8F5D1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11E5C-2CFB-41EB-95EA-1D06FD341568}" type="datetimeFigureOut">
              <a:rPr lang="en-US" smtClean="0"/>
              <a:t>20-May-21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5898BB-02CC-46BE-A8B3-0497CE6F6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68A76-A0D8-4ACE-A9BE-740B3F79A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D9D64-A9F2-4700-9CE3-B5F15EBA2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47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2CE9E-5218-4965-ADBD-21B252BE96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E45AC3-FED3-43A1-96A1-5DF4D4E58C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8945F-CA66-4F2F-901D-A08ECB793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11E5C-2CFB-41EB-95EA-1D06FD341568}" type="datetimeFigureOut">
              <a:rPr lang="en-US" smtClean="0"/>
              <a:t>20-May-21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7F956-9B29-4E77-8524-A07425BF6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C304B1-7126-43BB-8C08-DC1FED5E0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D9D64-A9F2-4700-9CE3-B5F15EBA2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02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288" y="-8468"/>
            <a:ext cx="12228421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1" y="2404534"/>
            <a:ext cx="776895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1" y="4050835"/>
            <a:ext cx="776895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20-May-21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D5D4ED9-79FF-43E8-A137-50509507F602}"/>
              </a:ext>
            </a:extLst>
          </p:cNvPr>
          <p:cNvPicPr/>
          <p:nvPr/>
        </p:nvPicPr>
        <p:blipFill>
          <a:blip r:embed="rId2" cstate="print">
            <a:lum bright="-20000" contrast="30000"/>
          </a:blip>
          <a:srcRect b="77976"/>
          <a:stretch>
            <a:fillRect/>
          </a:stretch>
        </p:blipFill>
        <p:spPr bwMode="auto">
          <a:xfrm>
            <a:off x="0" y="0"/>
            <a:ext cx="1219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2CACB87-5F90-486E-A8A7-CE1B3A69B848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163" t="9496" r="75861" b="75897"/>
          <a:stretch/>
        </p:blipFill>
        <p:spPr bwMode="auto">
          <a:xfrm>
            <a:off x="11010001" y="-19202"/>
            <a:ext cx="1194407" cy="7968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83843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20-May-21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17E667-4002-480B-8FA9-782B2E9BBBA8}"/>
              </a:ext>
            </a:extLst>
          </p:cNvPr>
          <p:cNvPicPr/>
          <p:nvPr/>
        </p:nvPicPr>
        <p:blipFill>
          <a:blip r:embed="rId2" cstate="print">
            <a:lum bright="-20000" contrast="30000"/>
          </a:blip>
          <a:srcRect b="77976"/>
          <a:stretch>
            <a:fillRect/>
          </a:stretch>
        </p:blipFill>
        <p:spPr bwMode="auto">
          <a:xfrm>
            <a:off x="0" y="0"/>
            <a:ext cx="1219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88B152-820C-49CE-9AB9-B51C28A842B5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163" t="9496" r="75861" b="75897"/>
          <a:stretch/>
        </p:blipFill>
        <p:spPr bwMode="auto">
          <a:xfrm>
            <a:off x="11010001" y="-19202"/>
            <a:ext cx="1194407" cy="7968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78524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2700869"/>
            <a:ext cx="8463620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20-May-21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211226-D9A3-4332-AF4B-F72467F0ACAE}"/>
              </a:ext>
            </a:extLst>
          </p:cNvPr>
          <p:cNvPicPr/>
          <p:nvPr/>
        </p:nvPicPr>
        <p:blipFill>
          <a:blip r:embed="rId2" cstate="print">
            <a:lum bright="-20000" contrast="30000"/>
          </a:blip>
          <a:srcRect b="77976"/>
          <a:stretch>
            <a:fillRect/>
          </a:stretch>
        </p:blipFill>
        <p:spPr bwMode="auto">
          <a:xfrm>
            <a:off x="0" y="0"/>
            <a:ext cx="1219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8CE0FB-01AD-4965-ACD6-5A21D6BEDFA5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163" t="9496" r="75861" b="75897"/>
          <a:stretch/>
        </p:blipFill>
        <p:spPr bwMode="auto">
          <a:xfrm>
            <a:off x="11010001" y="-19202"/>
            <a:ext cx="1194407" cy="7968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0290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2700869"/>
            <a:ext cx="8463620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20-May-21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211226-D9A3-4332-AF4B-F72467F0ACAE}"/>
              </a:ext>
            </a:extLst>
          </p:cNvPr>
          <p:cNvPicPr/>
          <p:nvPr/>
        </p:nvPicPr>
        <p:blipFill>
          <a:blip r:embed="rId2" cstate="print">
            <a:lum bright="-20000" contrast="30000"/>
          </a:blip>
          <a:srcRect b="77976"/>
          <a:stretch>
            <a:fillRect/>
          </a:stretch>
        </p:blipFill>
        <p:spPr bwMode="auto">
          <a:xfrm>
            <a:off x="0" y="0"/>
            <a:ext cx="1219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8CE0FB-01AD-4965-ACD6-5A21D6BEDFA5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163" t="9496" r="75861" b="75897"/>
          <a:stretch/>
        </p:blipFill>
        <p:spPr bwMode="auto">
          <a:xfrm>
            <a:off x="11010001" y="-19202"/>
            <a:ext cx="1194407" cy="7968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33098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2160589"/>
            <a:ext cx="411747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8939" y="2160590"/>
            <a:ext cx="411748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20-May-21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4C8BD0-8F62-46C9-9ACE-8B74F943525C}"/>
              </a:ext>
            </a:extLst>
          </p:cNvPr>
          <p:cNvPicPr/>
          <p:nvPr/>
        </p:nvPicPr>
        <p:blipFill>
          <a:blip r:embed="rId2" cstate="print">
            <a:lum bright="-20000" contrast="30000"/>
          </a:blip>
          <a:srcRect b="77976"/>
          <a:stretch>
            <a:fillRect/>
          </a:stretch>
        </p:blipFill>
        <p:spPr bwMode="auto">
          <a:xfrm>
            <a:off x="0" y="0"/>
            <a:ext cx="1219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F440AC-7B3E-4F5E-9FBE-47374F01F013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163" t="9496" r="75861" b="75897"/>
          <a:stretch/>
        </p:blipFill>
        <p:spPr bwMode="auto">
          <a:xfrm>
            <a:off x="11010001" y="-19202"/>
            <a:ext cx="1194407" cy="7968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67324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799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5520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5520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20-May-21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4F75B2-8BA6-453E-A906-3B3FF992A0E7}"/>
              </a:ext>
            </a:extLst>
          </p:cNvPr>
          <p:cNvPicPr/>
          <p:nvPr/>
        </p:nvPicPr>
        <p:blipFill>
          <a:blip r:embed="rId2" cstate="print">
            <a:lum bright="-20000" contrast="30000"/>
          </a:blip>
          <a:srcRect b="77976"/>
          <a:stretch>
            <a:fillRect/>
          </a:stretch>
        </p:blipFill>
        <p:spPr bwMode="auto">
          <a:xfrm>
            <a:off x="0" y="0"/>
            <a:ext cx="1219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92FE34-FE33-430B-A4F3-099FE27ABED2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163" t="9496" r="75861" b="75897"/>
          <a:stretch/>
        </p:blipFill>
        <p:spPr bwMode="auto">
          <a:xfrm>
            <a:off x="11010001" y="-19202"/>
            <a:ext cx="1194407" cy="7968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0293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609600"/>
            <a:ext cx="8463619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20-May-21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F5F33F-84BA-4A3E-9274-C40DA452EEED}"/>
              </a:ext>
            </a:extLst>
          </p:cNvPr>
          <p:cNvPicPr/>
          <p:nvPr/>
        </p:nvPicPr>
        <p:blipFill>
          <a:blip r:embed="rId2" cstate="print">
            <a:lum bright="-20000" contrast="30000"/>
          </a:blip>
          <a:srcRect b="77976"/>
          <a:stretch>
            <a:fillRect/>
          </a:stretch>
        </p:blipFill>
        <p:spPr bwMode="auto">
          <a:xfrm>
            <a:off x="0" y="0"/>
            <a:ext cx="1219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706C56-7E48-43E1-BB3C-39B1B97BA533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163" t="9496" r="75861" b="75897"/>
          <a:stretch/>
        </p:blipFill>
        <p:spPr bwMode="auto">
          <a:xfrm>
            <a:off x="11010001" y="-19202"/>
            <a:ext cx="1194407" cy="7968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90663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20-May-21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BD8CEC-C4D3-4D61-8F62-969443398BA0}"/>
              </a:ext>
            </a:extLst>
          </p:cNvPr>
          <p:cNvPicPr/>
          <p:nvPr/>
        </p:nvPicPr>
        <p:blipFill>
          <a:blip r:embed="rId2" cstate="print">
            <a:lum bright="-20000" contrast="30000"/>
          </a:blip>
          <a:srcRect b="77976"/>
          <a:stretch>
            <a:fillRect/>
          </a:stretch>
        </p:blipFill>
        <p:spPr bwMode="auto">
          <a:xfrm>
            <a:off x="0" y="0"/>
            <a:ext cx="1219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7F9A3B-4974-4798-A1FC-3B0B3AFF229B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163" t="9496" r="75861" b="75897"/>
          <a:stretch/>
        </p:blipFill>
        <p:spPr bwMode="auto">
          <a:xfrm>
            <a:off x="11010001" y="-19202"/>
            <a:ext cx="1194407" cy="7968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84158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1498604"/>
            <a:ext cx="3720243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1" y="514926"/>
            <a:ext cx="4514716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2777069"/>
            <a:ext cx="3720243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20-May-21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E384AF-DFAA-491B-B0DF-4054CD6058BE}"/>
              </a:ext>
            </a:extLst>
          </p:cNvPr>
          <p:cNvPicPr/>
          <p:nvPr/>
        </p:nvPicPr>
        <p:blipFill>
          <a:blip r:embed="rId2" cstate="print">
            <a:lum bright="-20000" contrast="30000"/>
          </a:blip>
          <a:srcRect b="77976"/>
          <a:stretch>
            <a:fillRect/>
          </a:stretch>
        </p:blipFill>
        <p:spPr bwMode="auto">
          <a:xfrm>
            <a:off x="0" y="0"/>
            <a:ext cx="1219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E5FA0C-178F-4B2A-86B8-6EE987990F20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163" t="9496" r="75861" b="75897"/>
          <a:stretch/>
        </p:blipFill>
        <p:spPr bwMode="auto">
          <a:xfrm>
            <a:off x="11010001" y="-19202"/>
            <a:ext cx="1194407" cy="7968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41054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4800600"/>
            <a:ext cx="846361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799" y="609600"/>
            <a:ext cx="8463619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5367338"/>
            <a:ext cx="8463619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20-May-21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A2BC76-51B2-45C2-B3AA-99F061F01D00}"/>
              </a:ext>
            </a:extLst>
          </p:cNvPr>
          <p:cNvPicPr/>
          <p:nvPr/>
        </p:nvPicPr>
        <p:blipFill>
          <a:blip r:embed="rId2" cstate="print">
            <a:lum bright="-20000" contrast="30000"/>
          </a:blip>
          <a:srcRect b="77976"/>
          <a:stretch>
            <a:fillRect/>
          </a:stretch>
        </p:blipFill>
        <p:spPr bwMode="auto">
          <a:xfrm>
            <a:off x="0" y="0"/>
            <a:ext cx="1219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9E076A-17A9-482A-A704-434F67C26477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163" t="9496" r="75861" b="75897"/>
          <a:stretch/>
        </p:blipFill>
        <p:spPr bwMode="auto">
          <a:xfrm>
            <a:off x="11010001" y="-19202"/>
            <a:ext cx="1194407" cy="7968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36144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4470400"/>
            <a:ext cx="846361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20-May-21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11CC74-3934-4D9A-913C-8B0C843EB6B3}"/>
              </a:ext>
            </a:extLst>
          </p:cNvPr>
          <p:cNvPicPr/>
          <p:nvPr/>
        </p:nvPicPr>
        <p:blipFill>
          <a:blip r:embed="rId2" cstate="print">
            <a:lum bright="-20000" contrast="30000"/>
          </a:blip>
          <a:srcRect b="77976"/>
          <a:stretch>
            <a:fillRect/>
          </a:stretch>
        </p:blipFill>
        <p:spPr bwMode="auto">
          <a:xfrm>
            <a:off x="0" y="0"/>
            <a:ext cx="1219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E801B8-B163-4E5C-AC55-373D625ACCB1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163" t="9496" r="75861" b="75897"/>
          <a:stretch/>
        </p:blipFill>
        <p:spPr bwMode="auto">
          <a:xfrm>
            <a:off x="11010001" y="-19202"/>
            <a:ext cx="1194407" cy="7968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28916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68099" y="3632200"/>
            <a:ext cx="722640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470400"/>
            <a:ext cx="846362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20-May-21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DD4888-1969-4BE5-9382-F4CFA4850A41}"/>
              </a:ext>
            </a:extLst>
          </p:cNvPr>
          <p:cNvPicPr/>
          <p:nvPr/>
        </p:nvPicPr>
        <p:blipFill>
          <a:blip r:embed="rId2" cstate="print">
            <a:lum bright="-20000" contrast="30000"/>
          </a:blip>
          <a:srcRect b="77976"/>
          <a:stretch>
            <a:fillRect/>
          </a:stretch>
        </p:blipFill>
        <p:spPr bwMode="auto">
          <a:xfrm>
            <a:off x="0" y="0"/>
            <a:ext cx="1219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8FE0C3-A411-41A6-AC81-B1AA9F86383B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163" t="9496" r="75861" b="75897"/>
          <a:stretch/>
        </p:blipFill>
        <p:spPr bwMode="auto">
          <a:xfrm>
            <a:off x="11010001" y="-19202"/>
            <a:ext cx="1194407" cy="7968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34277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1931988"/>
            <a:ext cx="8463620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20-May-21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94B8F8-BFE2-4121-A065-78E0A6B01B04}"/>
              </a:ext>
            </a:extLst>
          </p:cNvPr>
          <p:cNvPicPr/>
          <p:nvPr/>
        </p:nvPicPr>
        <p:blipFill>
          <a:blip r:embed="rId2" cstate="print">
            <a:lum bright="-20000" contrast="30000"/>
          </a:blip>
          <a:srcRect b="77976"/>
          <a:stretch>
            <a:fillRect/>
          </a:stretch>
        </p:blipFill>
        <p:spPr bwMode="auto">
          <a:xfrm>
            <a:off x="0" y="0"/>
            <a:ext cx="1219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36FDE2-F52B-4A79-BB03-92E04A6BBE4D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163" t="9496" r="75861" b="75897"/>
          <a:stretch/>
        </p:blipFill>
        <p:spPr bwMode="auto">
          <a:xfrm>
            <a:off x="11010001" y="-19202"/>
            <a:ext cx="1194407" cy="7968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39049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2160589"/>
            <a:ext cx="411747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8939" y="2160590"/>
            <a:ext cx="411748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20-May-21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4C8BD0-8F62-46C9-9ACE-8B74F943525C}"/>
              </a:ext>
            </a:extLst>
          </p:cNvPr>
          <p:cNvPicPr/>
          <p:nvPr/>
        </p:nvPicPr>
        <p:blipFill>
          <a:blip r:embed="rId2" cstate="print">
            <a:lum bright="-20000" contrast="30000"/>
          </a:blip>
          <a:srcRect b="77976"/>
          <a:stretch>
            <a:fillRect/>
          </a:stretch>
        </p:blipFill>
        <p:spPr bwMode="auto">
          <a:xfrm>
            <a:off x="0" y="0"/>
            <a:ext cx="1219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F440AC-7B3E-4F5E-9FBE-47374F01F013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163" t="9496" r="75861" b="75897"/>
          <a:stretch/>
        </p:blipFill>
        <p:spPr bwMode="auto">
          <a:xfrm>
            <a:off x="11010001" y="-19202"/>
            <a:ext cx="1194407" cy="7968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2290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20-May-21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7C2010-9844-4A2B-93BC-043EE1317B13}"/>
              </a:ext>
            </a:extLst>
          </p:cNvPr>
          <p:cNvPicPr/>
          <p:nvPr/>
        </p:nvPicPr>
        <p:blipFill>
          <a:blip r:embed="rId2" cstate="print">
            <a:lum bright="-20000" contrast="30000"/>
          </a:blip>
          <a:srcRect b="77976"/>
          <a:stretch>
            <a:fillRect/>
          </a:stretch>
        </p:blipFill>
        <p:spPr bwMode="auto">
          <a:xfrm>
            <a:off x="0" y="0"/>
            <a:ext cx="1219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E4CB35-5E4A-44C5-BE44-630B135813CE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163" t="9496" r="75861" b="75897"/>
          <a:stretch/>
        </p:blipFill>
        <p:spPr bwMode="auto">
          <a:xfrm>
            <a:off x="11010001" y="-19202"/>
            <a:ext cx="1194407" cy="7968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19834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31" y="609600"/>
            <a:ext cx="845528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20-May-21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CEFD96-2CCE-429D-AFA2-0A7B29E5F28A}"/>
              </a:ext>
            </a:extLst>
          </p:cNvPr>
          <p:cNvPicPr/>
          <p:nvPr/>
        </p:nvPicPr>
        <p:blipFill>
          <a:blip r:embed="rId2" cstate="print">
            <a:lum bright="-20000" contrast="30000"/>
          </a:blip>
          <a:srcRect b="77976"/>
          <a:stretch>
            <a:fillRect/>
          </a:stretch>
        </p:blipFill>
        <p:spPr bwMode="auto">
          <a:xfrm>
            <a:off x="0" y="0"/>
            <a:ext cx="1219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070165-690E-46B7-96BD-2B452C8A2523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163" t="9496" r="75861" b="75897"/>
          <a:stretch/>
        </p:blipFill>
        <p:spPr bwMode="auto">
          <a:xfrm>
            <a:off x="11010001" y="-19202"/>
            <a:ext cx="1194407" cy="7968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3224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20-May-21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ECAB9A-FA68-4A14-AEE6-68C5BADDBBF8}"/>
              </a:ext>
            </a:extLst>
          </p:cNvPr>
          <p:cNvPicPr/>
          <p:nvPr/>
        </p:nvPicPr>
        <p:blipFill>
          <a:blip r:embed="rId2" cstate="print">
            <a:lum bright="-20000" contrast="30000"/>
          </a:blip>
          <a:srcRect b="77976"/>
          <a:stretch>
            <a:fillRect/>
          </a:stretch>
        </p:blipFill>
        <p:spPr bwMode="auto">
          <a:xfrm>
            <a:off x="0" y="0"/>
            <a:ext cx="1219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7005F5-3109-4BC5-912E-72012A244DCB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163" t="9496" r="75861" b="75897"/>
          <a:stretch/>
        </p:blipFill>
        <p:spPr bwMode="auto">
          <a:xfrm>
            <a:off x="11010001" y="-19202"/>
            <a:ext cx="1194407" cy="7968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84034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1"/>
            <a:ext cx="130508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799" y="609601"/>
            <a:ext cx="6926701" cy="525145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20-May-21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5F32EC-EB0F-46C7-B82C-BB879C544803}"/>
              </a:ext>
            </a:extLst>
          </p:cNvPr>
          <p:cNvPicPr/>
          <p:nvPr/>
        </p:nvPicPr>
        <p:blipFill>
          <a:blip r:embed="rId2" cstate="print">
            <a:lum bright="-20000" contrast="30000"/>
          </a:blip>
          <a:srcRect b="77976"/>
          <a:stretch>
            <a:fillRect/>
          </a:stretch>
        </p:blipFill>
        <p:spPr bwMode="auto">
          <a:xfrm>
            <a:off x="0" y="0"/>
            <a:ext cx="1219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0C2376-FE58-43A8-8469-EFADE9E68078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163" t="9496" r="75861" b="75897"/>
          <a:stretch/>
        </p:blipFill>
        <p:spPr bwMode="auto">
          <a:xfrm>
            <a:off x="11010001" y="-19202"/>
            <a:ext cx="1194407" cy="7968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41308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F7DAC-12CB-46B9-8137-50B8609DF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B7CB3C-D431-4498-A70B-B3C3E30687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54ECC2-96B8-4C84-BDAE-EBE2A37FC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11E5C-2CFB-41EB-95EA-1D06FD341568}" type="datetimeFigureOut">
              <a:rPr lang="en-US" smtClean="0"/>
              <a:t>20-May-21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ED3186-E54F-49B4-B6A2-7B62EC323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FACB7-B931-43D0-B0AC-F354EF5AD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D9D64-A9F2-4700-9CE3-B5F15EBA2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689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4D3EF-0AD8-4D4B-AD1B-080118F93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4B9E9-ACB1-498E-A0F5-22C2CF3110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3D110F-CE42-465A-9E4B-CA9BEBDB2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11E5C-2CFB-41EB-95EA-1D06FD341568}" type="datetimeFigureOut">
              <a:rPr lang="en-US" smtClean="0"/>
              <a:t>20-May-21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EC149-8134-4B74-996B-5FFB56623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BAEC00-F017-4BDE-8783-F11DD05B2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D9D64-A9F2-4700-9CE3-B5F15EBA2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11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79D16-AC2C-4CE8-BE44-E855B512C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41A538-CC7C-46B0-9B4A-BD0FAE8FBF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AE0FF-B463-4255-B1FA-7CC8DFD9F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11E5C-2CFB-41EB-95EA-1D06FD341568}" type="datetimeFigureOut">
              <a:rPr lang="en-US" smtClean="0"/>
              <a:t>20-May-21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D142A-1132-4EFC-8A0D-72F02925D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8A80C-8A3D-4B0B-BBC1-100F40970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D9D64-A9F2-4700-9CE3-B5F15EBA2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266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EB05D-DBF8-432F-A8F1-96C3B1F52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9E945-D814-4F2E-AF5B-CFB1C37A0F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C6FFD8-9293-4841-ADED-29A5FD529B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64EE5A-E9BD-44F4-A939-D8BA642F1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11E5C-2CFB-41EB-95EA-1D06FD341568}" type="datetimeFigureOut">
              <a:rPr lang="en-US" smtClean="0"/>
              <a:t>20-May-21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3009EE-D788-4CD2-B5F3-472EBCFB2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671EDB-A45F-497C-824C-6DB4F9899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D9D64-A9F2-4700-9CE3-B5F15EBA2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113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B502D-DCCE-4F54-B6D9-99E4EB978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C43AFD-CB50-45E6-A9ED-CD0A1CEB54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03B99-0322-4CD3-B7D2-97D8BF2F12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E3D237-8431-4977-9F3A-50D2410981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A46C12-7F07-4190-B9D4-A639166838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1DE789-FAF3-44C5-A1E0-992BD9609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11E5C-2CFB-41EB-95EA-1D06FD341568}" type="datetimeFigureOut">
              <a:rPr lang="en-US" smtClean="0"/>
              <a:t>20-May-21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A8F821-547B-4B97-BD2A-827C6DE24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10D5D1-8291-4587-BD95-0AE7C261A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D9D64-A9F2-4700-9CE3-B5F15EBA2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692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B25F5-5513-4DAA-8CAE-1672BD444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97FC71-D8D6-4C53-87CE-ABA731E83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11E5C-2CFB-41EB-95EA-1D06FD341568}" type="datetimeFigureOut">
              <a:rPr lang="en-US" smtClean="0"/>
              <a:t>20-May-21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EAEB8-32D4-480C-98DB-74B8592E6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47FA88-85AE-4182-AC01-E2DB79FA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D9D64-A9F2-4700-9CE3-B5F15EBA2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918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799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5520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5520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20-May-21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4F75B2-8BA6-453E-A906-3B3FF992A0E7}"/>
              </a:ext>
            </a:extLst>
          </p:cNvPr>
          <p:cNvPicPr/>
          <p:nvPr/>
        </p:nvPicPr>
        <p:blipFill>
          <a:blip r:embed="rId2" cstate="print">
            <a:lum bright="-20000" contrast="30000"/>
          </a:blip>
          <a:srcRect b="77976"/>
          <a:stretch>
            <a:fillRect/>
          </a:stretch>
        </p:blipFill>
        <p:spPr bwMode="auto">
          <a:xfrm>
            <a:off x="0" y="0"/>
            <a:ext cx="1219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92FE34-FE33-430B-A4F3-099FE27ABED2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163" t="9496" r="75861" b="75897"/>
          <a:stretch/>
        </p:blipFill>
        <p:spPr bwMode="auto">
          <a:xfrm>
            <a:off x="11010001" y="-19202"/>
            <a:ext cx="1194407" cy="7968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8381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F40FF6-B953-4311-8CB4-1F7A84930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11E5C-2CFB-41EB-95EA-1D06FD341568}" type="datetimeFigureOut">
              <a:rPr lang="en-US" smtClean="0"/>
              <a:t>20-May-21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7CB942-7E1C-434E-8FF4-3FF57C26D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1F136F-4FCF-48AE-ABBF-054718F10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D9D64-A9F2-4700-9CE3-B5F15EBA2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51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A64D5-DF83-40C7-BA53-5F71CF891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0900C-F189-4DA4-A637-349F6C481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FDF4E8-0A35-4046-96EA-E3E94B6F1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EEC4D-5617-49D1-BE43-213BFF123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11E5C-2CFB-41EB-95EA-1D06FD341568}" type="datetimeFigureOut">
              <a:rPr lang="en-US" smtClean="0"/>
              <a:t>20-May-21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BA4AB-2D91-45AC-A34C-358C0116D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32FA6-DACE-49EE-AE70-2F4DE6C23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D9D64-A9F2-4700-9CE3-B5F15EBA2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302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720DB-E37F-439A-948B-FCC9E4D0B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669DC7-1F3D-43EB-AC6F-72C0B43205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DDA041-37F5-43E4-9A7F-7050ACF7D9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EFAC1F-D4E7-4250-AAA7-322DA9BB3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11E5C-2CFB-41EB-95EA-1D06FD341568}" type="datetimeFigureOut">
              <a:rPr lang="en-US" smtClean="0"/>
              <a:t>20-May-21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E1F5F4-7897-4269-A374-4E19E9F1D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6C1269-ECFE-4E53-AF75-5019EB073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D9D64-A9F2-4700-9CE3-B5F15EBA2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302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BEF80-9870-4018-9AB8-3071B7045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774D27-B8E5-4800-AA3E-76E9D131F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CBB598-D9F6-4EBD-B382-634D8F5D1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11E5C-2CFB-41EB-95EA-1D06FD341568}" type="datetimeFigureOut">
              <a:rPr lang="en-US" smtClean="0"/>
              <a:t>20-May-21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5898BB-02CC-46BE-A8B3-0497CE6F6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68A76-A0D8-4ACE-A9BE-740B3F79A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D9D64-A9F2-4700-9CE3-B5F15EBA2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293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2CE9E-5218-4965-ADBD-21B252BE96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E45AC3-FED3-43A1-96A1-5DF4D4E58C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8945F-CA66-4F2F-901D-A08ECB793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11E5C-2CFB-41EB-95EA-1D06FD341568}" type="datetimeFigureOut">
              <a:rPr lang="en-US" smtClean="0"/>
              <a:t>20-May-21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7F956-9B29-4E77-8524-A07425BF6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C304B1-7126-43BB-8C08-DC1FED5E0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D9D64-A9F2-4700-9CE3-B5F15EBA2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01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609600"/>
            <a:ext cx="8463619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20-May-21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F5F33F-84BA-4A3E-9274-C40DA452EEED}"/>
              </a:ext>
            </a:extLst>
          </p:cNvPr>
          <p:cNvPicPr/>
          <p:nvPr/>
        </p:nvPicPr>
        <p:blipFill>
          <a:blip r:embed="rId2" cstate="print">
            <a:lum bright="-20000" contrast="30000"/>
          </a:blip>
          <a:srcRect b="77976"/>
          <a:stretch>
            <a:fillRect/>
          </a:stretch>
        </p:blipFill>
        <p:spPr bwMode="auto">
          <a:xfrm>
            <a:off x="0" y="0"/>
            <a:ext cx="1219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706C56-7E48-43E1-BB3C-39B1B97BA533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163" t="9496" r="75861" b="75897"/>
          <a:stretch/>
        </p:blipFill>
        <p:spPr bwMode="auto">
          <a:xfrm>
            <a:off x="11010001" y="-19202"/>
            <a:ext cx="1194407" cy="7968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3394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20-May-21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BD8CEC-C4D3-4D61-8F62-969443398BA0}"/>
              </a:ext>
            </a:extLst>
          </p:cNvPr>
          <p:cNvPicPr/>
          <p:nvPr/>
        </p:nvPicPr>
        <p:blipFill>
          <a:blip r:embed="rId2" cstate="print">
            <a:lum bright="-20000" contrast="30000"/>
          </a:blip>
          <a:srcRect b="77976"/>
          <a:stretch>
            <a:fillRect/>
          </a:stretch>
        </p:blipFill>
        <p:spPr bwMode="auto">
          <a:xfrm>
            <a:off x="0" y="0"/>
            <a:ext cx="1219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7F9A3B-4974-4798-A1FC-3B0B3AFF229B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163" t="9496" r="75861" b="75897"/>
          <a:stretch/>
        </p:blipFill>
        <p:spPr bwMode="auto">
          <a:xfrm>
            <a:off x="11010001" y="-19202"/>
            <a:ext cx="1194407" cy="7968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1149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1498604"/>
            <a:ext cx="3720243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1" y="514926"/>
            <a:ext cx="4514716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2777069"/>
            <a:ext cx="3720243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20-May-21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E384AF-DFAA-491B-B0DF-4054CD6058BE}"/>
              </a:ext>
            </a:extLst>
          </p:cNvPr>
          <p:cNvPicPr/>
          <p:nvPr/>
        </p:nvPicPr>
        <p:blipFill>
          <a:blip r:embed="rId2" cstate="print">
            <a:lum bright="-20000" contrast="30000"/>
          </a:blip>
          <a:srcRect b="77976"/>
          <a:stretch>
            <a:fillRect/>
          </a:stretch>
        </p:blipFill>
        <p:spPr bwMode="auto">
          <a:xfrm>
            <a:off x="0" y="0"/>
            <a:ext cx="1219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E5FA0C-178F-4B2A-86B8-6EE987990F20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163" t="9496" r="75861" b="75897"/>
          <a:stretch/>
        </p:blipFill>
        <p:spPr bwMode="auto">
          <a:xfrm>
            <a:off x="11010001" y="-19202"/>
            <a:ext cx="1194407" cy="7968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7770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4800600"/>
            <a:ext cx="846361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799" y="609600"/>
            <a:ext cx="8463619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5367338"/>
            <a:ext cx="8463619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20-May-21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A2BC76-51B2-45C2-B3AA-99F061F01D00}"/>
              </a:ext>
            </a:extLst>
          </p:cNvPr>
          <p:cNvPicPr/>
          <p:nvPr/>
        </p:nvPicPr>
        <p:blipFill>
          <a:blip r:embed="rId2" cstate="print">
            <a:lum bright="-20000" contrast="30000"/>
          </a:blip>
          <a:srcRect b="77976"/>
          <a:stretch>
            <a:fillRect/>
          </a:stretch>
        </p:blipFill>
        <p:spPr bwMode="auto">
          <a:xfrm>
            <a:off x="0" y="0"/>
            <a:ext cx="1219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9E076A-17A9-482A-A704-434F67C26477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163" t="9496" r="75861" b="75897"/>
          <a:stretch/>
        </p:blipFill>
        <p:spPr bwMode="auto">
          <a:xfrm>
            <a:off x="11010001" y="-19202"/>
            <a:ext cx="1194407" cy="7968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0218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microsoft.com/office/2007/relationships/hdphoto" Target="../media/hdphoto1.wdp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microsoft.com/office/2007/relationships/hdphoto" Target="../media/hdphoto1.wdp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1289" y="-8468"/>
            <a:ext cx="12228423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590"/>
            <a:ext cx="846361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1" y="6041364"/>
            <a:ext cx="912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2557A-7053-4340-A874-8AB926A8EDA1}" type="datetimeFigureOut">
              <a:rPr lang="en-US" smtClean="0"/>
              <a:pPr/>
              <a:t>20-May-21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799" y="6041364"/>
            <a:ext cx="6163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2902" y="6041364"/>
            <a:ext cx="683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A2AA3C8-BB0A-4605-A1D7-6B3308F8BC55}"/>
              </a:ext>
            </a:extLst>
          </p:cNvPr>
          <p:cNvPicPr/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163" t="9496" r="75861" b="75897"/>
          <a:stretch/>
        </p:blipFill>
        <p:spPr bwMode="auto">
          <a:xfrm>
            <a:off x="11010001" y="-19202"/>
            <a:ext cx="1194407" cy="7968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5912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21523D-39DB-4D79-8975-91788C816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070B93-01AB-4EB8-A530-EFC86D08B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4067DE-785E-45F5-BC6B-7433D41B6D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D11E5C-2CFB-41EB-95EA-1D06FD341568}" type="datetimeFigureOut">
              <a:rPr lang="en-US" smtClean="0"/>
              <a:t>20-May-21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4F422-F3A9-4742-9E9B-22DC7C35F7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E7F7A9-901D-4C82-9803-F4E06CA50E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D9D64-A9F2-4700-9CE3-B5F15EBA2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31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1289" y="-8468"/>
            <a:ext cx="12228423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590"/>
            <a:ext cx="846361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1" y="6041364"/>
            <a:ext cx="912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2557A-7053-4340-A874-8AB926A8EDA1}" type="datetimeFigureOut">
              <a:rPr lang="en-US" smtClean="0"/>
              <a:pPr/>
              <a:t>20-May-21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799" y="6041364"/>
            <a:ext cx="6163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2902" y="6041364"/>
            <a:ext cx="683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A2AA3C8-BB0A-4605-A1D7-6B3308F8BC55}"/>
              </a:ext>
            </a:extLst>
          </p:cNvPr>
          <p:cNvPicPr/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163" t="9496" r="75861" b="75897"/>
          <a:stretch/>
        </p:blipFill>
        <p:spPr bwMode="auto">
          <a:xfrm>
            <a:off x="11010001" y="-19202"/>
            <a:ext cx="1194407" cy="7968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92965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21523D-39DB-4D79-8975-91788C816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070B93-01AB-4EB8-A530-EFC86D08B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4067DE-785E-45F5-BC6B-7433D41B6D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D11E5C-2CFB-41EB-95EA-1D06FD341568}" type="datetimeFigureOut">
              <a:rPr lang="en-US" smtClean="0"/>
              <a:t>20-May-21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4F422-F3A9-4742-9E9B-22DC7C35F7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E7F7A9-901D-4C82-9803-F4E06CA50E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D9D64-A9F2-4700-9CE3-B5F15EBA2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086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lideshare.net/robertkinsely/summary-of-elt-methods" TargetMode="Externa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nglish_Language_Teaching" TargetMode="External"/><Relationship Id="rId2" Type="http://schemas.openxmlformats.org/officeDocument/2006/relationships/hyperlink" Target="https://en.wikipedia.org/wiki/New_Zealand" TargetMode="Externa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luentu.com/blog/educator-english/teaching-esl-podcast/" TargetMode="Externa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Scott%20Thornbury%20-%20What's%20the%20latest%20method_.mp4" TargetMode="External"/><Relationship Id="rId2" Type="http://schemas.openxmlformats.org/officeDocument/2006/relationships/hyperlink" Target="https://www.youtube.com/watch?v=nue8AN9XsuY" TargetMode="Externa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tjHqStCoYYQ" TargetMode="External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etp.olmstaging.com/localise-your-learning" TargetMode="Externa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tesol.org/8-current-trends-in-teaching-and-learning-eflesl/" TargetMode="External"/><Relationship Id="rId2" Type="http://schemas.openxmlformats.org/officeDocument/2006/relationships/hyperlink" Target="https://www.britishcouncil.org/voices-magazine/ten-trends-innovations-english-language-teaching-2018" TargetMode="Externa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EBD5C-F7DD-42CA-9724-840BF4C31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2567" y="1007166"/>
            <a:ext cx="7178819" cy="3565126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5400" dirty="0">
                <a:latin typeface="Tw Cen MT" panose="020B0602020104020603" pitchFamily="34" charset="0"/>
              </a:rPr>
            </a:br>
            <a:br>
              <a:rPr lang="en-US" sz="5400" dirty="0">
                <a:latin typeface="Tw Cen MT" panose="020B0602020104020603" pitchFamily="34" charset="0"/>
              </a:rPr>
            </a:br>
            <a:r>
              <a:rPr lang="en-US" sz="5400" dirty="0">
                <a:latin typeface="Tw Cen MT" panose="020B0602020104020603" pitchFamily="34" charset="0"/>
              </a:rPr>
              <a:t>ICT Assisted Methodology Training </a:t>
            </a:r>
            <a:br>
              <a:rPr lang="en-US" sz="5400" dirty="0">
                <a:latin typeface="Tw Cen MT" panose="020B0602020104020603" pitchFamily="34" charset="0"/>
              </a:rPr>
            </a:br>
            <a:r>
              <a:rPr lang="en-US" sz="5400" dirty="0">
                <a:latin typeface="Tw Cen MT" panose="020B0602020104020603" pitchFamily="34" charset="0"/>
              </a:rPr>
              <a:t>in  ELT</a:t>
            </a:r>
            <a:br>
              <a:rPr lang="en-US" sz="5400" dirty="0">
                <a:latin typeface="Tw Cen MT" panose="020B0602020104020603" pitchFamily="34" charset="0"/>
              </a:rPr>
            </a:br>
            <a:br>
              <a:rPr lang="en-US" sz="5400" dirty="0">
                <a:latin typeface="Tw Cen MT" panose="020B0602020104020603" pitchFamily="34" charset="0"/>
              </a:rPr>
            </a:br>
            <a:endParaRPr lang="en-US" sz="5400" dirty="0">
              <a:latin typeface="Tw Cen MT" panose="020B06020201040206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BB9F81-0847-4E71-9048-F7A222A4CF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05600" y="4572292"/>
            <a:ext cx="5014725" cy="1436573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en-US" sz="2800" dirty="0">
                <a:latin typeface="Tw Cen MT" panose="020B0602020104020603" pitchFamily="34" charset="0"/>
              </a:rPr>
              <a:t>Training Prepared for Secondary Schools English Language Teachers</a:t>
            </a:r>
          </a:p>
          <a:p>
            <a:r>
              <a:rPr lang="en-US" sz="2800" dirty="0">
                <a:latin typeface="Tw Cen MT" panose="020B0602020104020603" pitchFamily="34" charset="0"/>
              </a:rPr>
              <a:t>May 2021</a:t>
            </a:r>
          </a:p>
        </p:txBody>
      </p:sp>
    </p:spTree>
    <p:extLst>
      <p:ext uri="{BB962C8B-B14F-4D97-AF65-F5344CB8AC3E}">
        <p14:creationId xmlns:p14="http://schemas.microsoft.com/office/powerpoint/2010/main" val="251000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723C0-B3FB-4FD9-A0B4-612C9D979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1864" y="97336"/>
            <a:ext cx="8911687" cy="803812"/>
          </a:xfrm>
        </p:spPr>
        <p:txBody>
          <a:bodyPr/>
          <a:lstStyle/>
          <a:p>
            <a:r>
              <a:rPr lang="en-US" dirty="0"/>
              <a:t>Reflections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378F33-AD9B-4B06-B081-691DCE77D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6192" y="1073426"/>
            <a:ext cx="10204174" cy="578457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3600" dirty="0"/>
              <a:t>Which of the trends has affected your teaching already?</a:t>
            </a:r>
          </a:p>
          <a:p>
            <a:r>
              <a:rPr lang="en-US" sz="3600" dirty="0"/>
              <a:t>How have you dealt with it?</a:t>
            </a:r>
          </a:p>
          <a:p>
            <a:r>
              <a:rPr lang="en-US" sz="3600" dirty="0"/>
              <a:t>How would modify your thinking and teaching as a result of the changing trends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Think individually and share your thoughts in threes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855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17845-E018-48FD-AB5C-76AAD188D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i="1" dirty="0">
                <a:latin typeface="Tw Cen MT" panose="020B0602020104020603" pitchFamily="34" charset="0"/>
              </a:rPr>
              <a:t>Technologies in the Classroom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2F11E-245C-4118-BA6D-F4849457E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7496" y="1563757"/>
            <a:ext cx="10310191" cy="5168347"/>
          </a:xfrm>
        </p:spPr>
        <p:txBody>
          <a:bodyPr/>
          <a:lstStyle/>
          <a:p>
            <a:r>
              <a:rPr lang="en-US" sz="2800" dirty="0"/>
              <a:t>You are going to watch a four minutes video on using technologies in the classroom.</a:t>
            </a:r>
          </a:p>
          <a:p>
            <a:r>
              <a:rPr lang="en-US" sz="2800" dirty="0"/>
              <a:t>As you watch try to get answers to the following questions</a:t>
            </a:r>
          </a:p>
          <a:p>
            <a:pPr lvl="1">
              <a:buFont typeface="+mj-lt"/>
              <a:buAutoNum type="arabicPeriod"/>
            </a:pPr>
            <a:r>
              <a:rPr lang="en-US" sz="2400" dirty="0"/>
              <a:t>What kind of technologies are mentioned in the video?</a:t>
            </a:r>
          </a:p>
          <a:p>
            <a:pPr lvl="1">
              <a:buFont typeface="+mj-lt"/>
              <a:buAutoNum type="arabicPeriod"/>
            </a:pPr>
            <a:r>
              <a:rPr lang="en-US" sz="2400" dirty="0"/>
              <a:t>What three benefits are mentioned </a:t>
            </a:r>
          </a:p>
          <a:p>
            <a:pPr marL="457200" lvl="1" indent="0">
              <a:buNone/>
            </a:pPr>
            <a:r>
              <a:rPr lang="en-US" sz="2400" dirty="0"/>
              <a:t>You can watch the video as many times you want to answer the questions</a:t>
            </a:r>
          </a:p>
          <a:p>
            <a:pPr lvl="1">
              <a:buFont typeface="+mj-lt"/>
              <a:buAutoNum type="arabicPeriod"/>
            </a:pPr>
            <a:endParaRPr lang="en-US" dirty="0"/>
          </a:p>
          <a:p>
            <a:pPr lvl="1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226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018CA-7754-4CDB-9E86-B3621979F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6706" y="568345"/>
            <a:ext cx="8897565" cy="923104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>
                <a:latin typeface="Tw Cen MT" panose="020B0602020104020603" pitchFamily="34" charset="0"/>
              </a:rPr>
              <a:t>Technologies in the Classroom…</a:t>
            </a:r>
          </a:p>
        </p:txBody>
      </p:sp>
      <p:pic>
        <p:nvPicPr>
          <p:cNvPr id="4" name="Mobile technology in education[via torchbrowser.com]">
            <a:hlinkClick r:id="" action="ppaction://media"/>
            <a:extLst>
              <a:ext uri="{FF2B5EF4-FFF2-40B4-BE49-F238E27FC236}">
                <a16:creationId xmlns:a16="http://schemas.microsoft.com/office/drawing/2014/main" id="{F3ECA6AA-A50D-4406-A1B7-D3DC14EA4F4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1503363"/>
            <a:ext cx="6132513" cy="4598987"/>
          </a:xfrm>
        </p:spPr>
      </p:pic>
    </p:spTree>
    <p:extLst>
      <p:ext uri="{BB962C8B-B14F-4D97-AF65-F5344CB8AC3E}">
        <p14:creationId xmlns:p14="http://schemas.microsoft.com/office/powerpoint/2010/main" val="2652608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3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01D03-8CF0-4545-9B70-81C0CE278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Tw Cen MT" panose="020B0602020104020603" pitchFamily="34" charset="0"/>
              </a:rPr>
              <a:t>Singapore's Experience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84D7A-0A34-4572-850A-C335A7130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2925" y="1656521"/>
            <a:ext cx="8337342" cy="469663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200" dirty="0"/>
              <a:t>In your own time watch a video on Singaporean experience of using technology in the classroom (8 minutes).</a:t>
            </a:r>
          </a:p>
          <a:p>
            <a:r>
              <a:rPr lang="en-US" sz="3200" dirty="0"/>
              <a:t> see how their experience differs from Ethiopian experience </a:t>
            </a:r>
          </a:p>
        </p:txBody>
      </p:sp>
    </p:spTree>
    <p:extLst>
      <p:ext uri="{BB962C8B-B14F-4D97-AF65-F5344CB8AC3E}">
        <p14:creationId xmlns:p14="http://schemas.microsoft.com/office/powerpoint/2010/main" val="2954877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6A488-FFD5-4477-8A32-958EC2AC0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7576" y="568345"/>
            <a:ext cx="9777817" cy="781061"/>
          </a:xfrm>
        </p:spPr>
        <p:txBody>
          <a:bodyPr/>
          <a:lstStyle/>
          <a:p>
            <a:pPr algn="ctr"/>
            <a:r>
              <a:rPr lang="en-US" i="1" dirty="0">
                <a:latin typeface="Tw Cen MT" panose="020B0602020104020603" pitchFamily="34" charset="0"/>
              </a:rPr>
              <a:t>Singapore's Experience</a:t>
            </a:r>
          </a:p>
        </p:txBody>
      </p:sp>
      <p:pic>
        <p:nvPicPr>
          <p:cNvPr id="4" name="Singapore's 21st-Century Teaching Strategies (Education Everywhere Series)[via torchbrowser.com] (1)">
            <a:hlinkClick r:id="" action="ppaction://media"/>
            <a:extLst>
              <a:ext uri="{FF2B5EF4-FFF2-40B4-BE49-F238E27FC236}">
                <a16:creationId xmlns:a16="http://schemas.microsoft.com/office/drawing/2014/main" id="{BEB68450-A434-43AE-A6FF-EB1C84B7CAD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3850" y="2160588"/>
            <a:ext cx="6900863" cy="3881437"/>
          </a:xfrm>
        </p:spPr>
      </p:pic>
    </p:spTree>
    <p:extLst>
      <p:ext uri="{BB962C8B-B14F-4D97-AF65-F5344CB8AC3E}">
        <p14:creationId xmlns:p14="http://schemas.microsoft.com/office/powerpoint/2010/main" val="1798946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3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6C984-D1C9-454B-9F47-A180EF20D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6264" y="438579"/>
            <a:ext cx="8911687" cy="1280890"/>
          </a:xfrm>
        </p:spPr>
        <p:txBody>
          <a:bodyPr/>
          <a:lstStyle/>
          <a:p>
            <a:r>
              <a:rPr lang="en-US" b="1" dirty="0">
                <a:latin typeface="Tw Cen MT" panose="020B0602020104020603" pitchFamily="34" charset="0"/>
              </a:rPr>
              <a:t>            </a:t>
            </a:r>
            <a:r>
              <a:rPr lang="en-US" sz="6000" b="1" dirty="0">
                <a:latin typeface="Tw Cen MT" panose="020B0602020104020603" pitchFamily="34" charset="0"/>
              </a:rPr>
              <a:t>Reflections</a:t>
            </a:r>
            <a:endParaRPr lang="en-US" b="1" dirty="0">
              <a:latin typeface="Tw Cen MT" panose="020B06020201040206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290D0-AABD-4D05-A68A-5269D9890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0175" y="2054087"/>
            <a:ext cx="10694504" cy="457736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en-US" sz="4400" i="1" dirty="0">
                <a:latin typeface="Tw Cen MT" panose="020B0602020104020603" pitchFamily="34" charset="0"/>
              </a:rPr>
              <a:t>What do you think about using technologies in Ethiopian classrooms?</a:t>
            </a:r>
          </a:p>
          <a:p>
            <a:pPr algn="just"/>
            <a:r>
              <a:rPr lang="en-US" sz="4400" i="1" dirty="0">
                <a:latin typeface="Tw Cen MT" panose="020B0602020104020603" pitchFamily="34" charset="0"/>
              </a:rPr>
              <a:t>What advantages and disadvantages do you foresee?</a:t>
            </a:r>
          </a:p>
          <a:p>
            <a:pPr marL="0" indent="0" algn="just">
              <a:buNone/>
            </a:pPr>
            <a:r>
              <a:rPr lang="en-US" sz="4400" i="1" dirty="0">
                <a:latin typeface="Tw Cen MT" panose="020B0602020104020603" pitchFamily="34" charset="0"/>
              </a:rPr>
              <a:t> Share your ideas in threes.</a:t>
            </a:r>
          </a:p>
          <a:p>
            <a:pPr marL="0" indent="0" algn="just">
              <a:buNone/>
            </a:pPr>
            <a:endParaRPr lang="en-US" sz="3600" i="1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380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6EA80-974E-4AE7-872B-62E2B839D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Refreshing your knowledge of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A27C1-9119-4229-8F4B-99C0EF663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7983" y="1630017"/>
            <a:ext cx="10086629" cy="498281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3200" dirty="0"/>
              <a:t>Let’s search for a good lecture that refreshes our mind on ELT methods.</a:t>
            </a:r>
          </a:p>
          <a:p>
            <a:r>
              <a:rPr lang="en-US" sz="3200" dirty="0"/>
              <a:t>Let’s share our search. Some of us find:</a:t>
            </a:r>
          </a:p>
          <a:p>
            <a:pPr lvl="1">
              <a:buFont typeface="+mj-lt"/>
              <a:buAutoNum type="arabicPeriod"/>
            </a:pPr>
            <a:r>
              <a:rPr lang="en-US" sz="2800" dirty="0"/>
              <a:t>a YouTube</a:t>
            </a:r>
          </a:p>
          <a:p>
            <a:pPr lvl="1">
              <a:buFont typeface="+mj-lt"/>
              <a:buAutoNum type="arabicPeriod"/>
            </a:pPr>
            <a:r>
              <a:rPr lang="en-US" sz="2800" dirty="0"/>
              <a:t>a mobile app</a:t>
            </a:r>
          </a:p>
          <a:p>
            <a:pPr lvl="1">
              <a:buFont typeface="+mj-lt"/>
              <a:buAutoNum type="arabicPeriod"/>
            </a:pPr>
            <a:r>
              <a:rPr lang="en-US" sz="2800" dirty="0"/>
              <a:t>a blog</a:t>
            </a:r>
          </a:p>
          <a:p>
            <a:pPr lvl="1">
              <a:buFont typeface="+mj-lt"/>
              <a:buAutoNum type="arabicPeriod"/>
            </a:pPr>
            <a:r>
              <a:rPr lang="en-US" sz="2800" dirty="0"/>
              <a:t> a SlideShare</a:t>
            </a:r>
          </a:p>
          <a:p>
            <a:pPr lvl="1">
              <a:buFont typeface="+mj-lt"/>
              <a:buAutoNum type="arabicPeriod"/>
            </a:pPr>
            <a:r>
              <a:rPr lang="en-US" sz="2800" dirty="0"/>
              <a:t>a Podcast  </a:t>
            </a:r>
          </a:p>
          <a:p>
            <a:pPr lvl="1">
              <a:buFont typeface="+mj-lt"/>
              <a:buAutoNum type="arabicPeriod"/>
            </a:pPr>
            <a:endParaRPr lang="en-US" dirty="0"/>
          </a:p>
          <a:p>
            <a:pPr>
              <a:buFont typeface="+mj-lt"/>
              <a:buAutoNum type="arabicPeriod"/>
            </a:pPr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75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6F308-336E-4505-81AB-19C7CC22B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Refreshing your knowledge of methods…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9A7D1-76C0-45E4-8971-2B0C2D849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243" y="2133599"/>
            <a:ext cx="10323443" cy="451899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sz="3200" dirty="0">
              <a:solidFill>
                <a:srgbClr val="FF0000"/>
              </a:solidFill>
              <a:hlinkClick r:id="rId2"/>
            </a:endParaRPr>
          </a:p>
          <a:p>
            <a:r>
              <a:rPr lang="en-US" sz="3200" dirty="0">
                <a:solidFill>
                  <a:srgbClr val="FF0000"/>
                </a:solidFill>
                <a:hlinkClick r:id="rId2"/>
              </a:rPr>
              <a:t>https://www.slideshare.net/robertkinsely/summary-of-elt-methods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100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DBC5A-1343-406B-B5F2-277123895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0560" y="385571"/>
            <a:ext cx="8911687" cy="714360"/>
          </a:xfrm>
        </p:spPr>
        <p:txBody>
          <a:bodyPr/>
          <a:lstStyle/>
          <a:p>
            <a:r>
              <a:rPr lang="en-US" dirty="0"/>
              <a:t>Extension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377A5-8742-48C3-AB03-C77542BD3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391" y="1590261"/>
            <a:ext cx="10643222" cy="504907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200" dirty="0"/>
              <a:t>Is there one best method?</a:t>
            </a:r>
          </a:p>
          <a:p>
            <a:r>
              <a:rPr lang="en-US" sz="3200" dirty="0"/>
              <a:t>What do you think about eclectic approach?</a:t>
            </a:r>
          </a:p>
          <a:p>
            <a:r>
              <a:rPr lang="en-US" sz="3200" dirty="0"/>
              <a:t>Do you know Scott Thornberry?</a:t>
            </a:r>
          </a:p>
          <a:p>
            <a:pPr lvl="1"/>
            <a:r>
              <a:rPr lang="en-US" sz="2400" b="1" dirty="0"/>
              <a:t>Scott </a:t>
            </a:r>
            <a:r>
              <a:rPr lang="en-US" sz="2400" b="1" dirty="0" err="1"/>
              <a:t>Thornbury</a:t>
            </a:r>
            <a:r>
              <a:rPr lang="en-US" sz="2400" dirty="0"/>
              <a:t> (born 1950 in </a:t>
            </a:r>
            <a:r>
              <a:rPr lang="en-US" sz="2400" dirty="0">
                <a:hlinkClick r:id="rId2" tooltip="New Zealand"/>
              </a:rPr>
              <a:t>New Zealand</a:t>
            </a:r>
            <a:r>
              <a:rPr lang="en-US" sz="2400" dirty="0"/>
              <a:t>) is an internationally recognized academic and teacher trainer in the field of </a:t>
            </a:r>
            <a:r>
              <a:rPr lang="en-US" sz="2400" dirty="0">
                <a:hlinkClick r:id="rId3" tooltip="English Language Teaching"/>
              </a:rPr>
              <a:t>English Language Teaching</a:t>
            </a:r>
            <a:r>
              <a:rPr lang="en-US" sz="2400" dirty="0"/>
              <a:t> (ELT). </a:t>
            </a:r>
          </a:p>
          <a:p>
            <a:r>
              <a:rPr lang="en-US" sz="3200" dirty="0"/>
              <a:t>He  is  talking about the best methods.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58087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6C984-D1C9-454B-9F47-A180EF20D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6595" y="226544"/>
            <a:ext cx="8911687" cy="1280890"/>
          </a:xfrm>
        </p:spPr>
        <p:txBody>
          <a:bodyPr/>
          <a:lstStyle/>
          <a:p>
            <a:r>
              <a:rPr lang="en-US" b="1" dirty="0">
                <a:latin typeface="Tw Cen MT" panose="020B0602020104020603" pitchFamily="34" charset="0"/>
              </a:rPr>
              <a:t>            Reflections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290D0-AABD-4D05-A68A-5269D9890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670" y="1166192"/>
            <a:ext cx="10284613" cy="546526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algn="just"/>
            <a:r>
              <a:rPr lang="en-US" sz="3600" i="1" dirty="0">
                <a:latin typeface="Tw Cen MT" panose="020B0602020104020603" pitchFamily="34" charset="0"/>
              </a:rPr>
              <a:t>What is the best method?</a:t>
            </a:r>
          </a:p>
          <a:p>
            <a:pPr algn="just"/>
            <a:r>
              <a:rPr lang="en-US" sz="3600" i="1" dirty="0">
                <a:latin typeface="Tw Cen MT" panose="020B0602020104020603" pitchFamily="34" charset="0"/>
              </a:rPr>
              <a:t>What is the method you are using in your classroom? How do you know?</a:t>
            </a:r>
          </a:p>
          <a:p>
            <a:pPr algn="just"/>
            <a:r>
              <a:rPr lang="en-US" sz="3600" i="1" dirty="0">
                <a:latin typeface="Tw Cen MT" panose="020B0602020104020603" pitchFamily="34" charset="0"/>
              </a:rPr>
              <a:t>How does your knowledge of methods may change the way you teach?</a:t>
            </a:r>
          </a:p>
          <a:p>
            <a:pPr algn="just"/>
            <a:r>
              <a:rPr lang="en-US" sz="3600" i="1" dirty="0">
                <a:latin typeface="Tw Cen MT" panose="020B0602020104020603" pitchFamily="34" charset="0"/>
              </a:rPr>
              <a:t>Do you feel like learning more on methods? Search for </a:t>
            </a:r>
          </a:p>
          <a:p>
            <a:pPr lvl="1" algn="just"/>
            <a:r>
              <a:rPr lang="en-US" sz="3400" i="1" dirty="0">
                <a:latin typeface="Tw Cen MT" panose="020B0602020104020603" pitchFamily="34" charset="0"/>
              </a:rPr>
              <a:t> Websites</a:t>
            </a:r>
          </a:p>
          <a:p>
            <a:pPr lvl="1" algn="just"/>
            <a:r>
              <a:rPr lang="en-US" sz="3400" i="1" dirty="0">
                <a:latin typeface="Tw Cen MT" panose="020B0602020104020603" pitchFamily="34" charset="0"/>
              </a:rPr>
              <a:t>Blogs </a:t>
            </a:r>
          </a:p>
          <a:p>
            <a:pPr lvl="1" algn="just"/>
            <a:r>
              <a:rPr lang="en-US" sz="3400" i="1" dirty="0">
                <a:latin typeface="Tw Cen MT" panose="020B0602020104020603" pitchFamily="34" charset="0"/>
              </a:rPr>
              <a:t>YouTube</a:t>
            </a:r>
          </a:p>
          <a:p>
            <a:pPr lvl="1" algn="just"/>
            <a:r>
              <a:rPr lang="en-US" sz="3400" i="1" dirty="0">
                <a:latin typeface="Tw Cen MT" panose="020B0602020104020603" pitchFamily="34" charset="0"/>
              </a:rPr>
              <a:t>Podcast e.g. </a:t>
            </a:r>
            <a:r>
              <a:rPr lang="en-US" sz="3400" i="1" dirty="0">
                <a:latin typeface="Tw Cen MT" panose="020B0602020104020603" pitchFamily="34" charset="0"/>
                <a:hlinkClick r:id="rId2"/>
              </a:rPr>
              <a:t>https://www.fluentu.com/blog/educator-english/teaching-esl-podcast/</a:t>
            </a:r>
            <a:r>
              <a:rPr lang="en-US" sz="3400" i="1" dirty="0">
                <a:latin typeface="Tw Cen MT" panose="020B0602020104020603" pitchFamily="34" charset="0"/>
              </a:rPr>
              <a:t> </a:t>
            </a:r>
          </a:p>
          <a:p>
            <a:pPr lvl="1" algn="just"/>
            <a:r>
              <a:rPr lang="en-US" sz="3400" i="1" dirty="0">
                <a:latin typeface="Tw Cen MT" panose="020B0602020104020603" pitchFamily="34" charset="0"/>
              </a:rPr>
              <a:t>SlideShare</a:t>
            </a:r>
          </a:p>
          <a:p>
            <a:pPr lvl="1" algn="just"/>
            <a:r>
              <a:rPr lang="en-US" sz="3400" i="1" dirty="0">
                <a:latin typeface="Tw Cen MT" panose="020B0602020104020603" pitchFamily="34" charset="0"/>
              </a:rPr>
              <a:t>Mobile apps</a:t>
            </a:r>
          </a:p>
          <a:p>
            <a:pPr lvl="1" algn="just"/>
            <a:r>
              <a:rPr lang="en-US" sz="3400" i="1" dirty="0">
                <a:latin typeface="Tw Cen MT" panose="020B0602020104020603" pitchFamily="34" charset="0"/>
              </a:rPr>
              <a:t>Etc.  </a:t>
            </a:r>
          </a:p>
          <a:p>
            <a:pPr lvl="1" algn="just"/>
            <a:endParaRPr lang="en-US" sz="3400" i="1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334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0FE55-4E3E-4D5E-A203-243C9C030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212" y="967409"/>
            <a:ext cx="8911687" cy="82037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Contents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6D605-FF8F-4612-ADA2-25A5EC199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787786"/>
            <a:ext cx="9435547" cy="483830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en-US" sz="4000" dirty="0"/>
              <a:t>Emerging trends in ELT</a:t>
            </a:r>
          </a:p>
          <a:p>
            <a:pPr lvl="1"/>
            <a:r>
              <a:rPr lang="en-US" sz="3800" dirty="0"/>
              <a:t>Major changes in ELT </a:t>
            </a:r>
          </a:p>
          <a:p>
            <a:r>
              <a:rPr lang="en-US" sz="4000" dirty="0"/>
              <a:t>Technologies in the classroom</a:t>
            </a:r>
          </a:p>
          <a:p>
            <a:pPr lvl="1"/>
            <a:r>
              <a:rPr lang="en-US" sz="3800" dirty="0"/>
              <a:t> Singaporean Experience </a:t>
            </a:r>
          </a:p>
          <a:p>
            <a:r>
              <a:rPr lang="en-US" sz="4000" dirty="0"/>
              <a:t>Recap of ELT Methods</a:t>
            </a:r>
          </a:p>
          <a:p>
            <a:pPr lvl="1"/>
            <a:r>
              <a:rPr lang="en-US" sz="3800" dirty="0">
                <a:solidFill>
                  <a:srgbClr val="FF0000"/>
                </a:solidFill>
              </a:rPr>
              <a:t>What are the methods we already know?</a:t>
            </a:r>
          </a:p>
          <a:p>
            <a:pPr lvl="1"/>
            <a:r>
              <a:rPr lang="en-US" sz="3800" dirty="0">
                <a:solidFill>
                  <a:srgbClr val="FF0000"/>
                </a:solidFill>
              </a:rPr>
              <a:t>Is there one best method?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000" b="1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330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4EA10-4A5B-48B8-908E-24FBF2D0C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Extension activities…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607DC-27DD-4DFB-A0BA-8A7D3487C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799" y="1749287"/>
            <a:ext cx="9855201" cy="4969565"/>
          </a:xfrm>
        </p:spPr>
        <p:txBody>
          <a:bodyPr/>
          <a:lstStyle/>
          <a:p>
            <a:r>
              <a:rPr lang="en-US" sz="2800" dirty="0"/>
              <a:t>Go to YouTube </a:t>
            </a:r>
            <a:r>
              <a:rPr lang="en-US" sz="2800" dirty="0">
                <a:solidFill>
                  <a:srgbClr val="FF0000"/>
                </a:solidFill>
                <a:hlinkClick r:id="rId2"/>
              </a:rPr>
              <a:t>https://www.youtube.com/watch?v=nue8AN9XsuY</a:t>
            </a:r>
            <a:r>
              <a:rPr lang="en-US" sz="2800" dirty="0">
                <a:solidFill>
                  <a:srgbClr val="FF0000"/>
                </a:solidFill>
              </a:rPr>
              <a:t> (</a:t>
            </a:r>
            <a:r>
              <a:rPr lang="en-US" sz="2800" dirty="0">
                <a:solidFill>
                  <a:srgbClr val="FF0000"/>
                </a:solidFill>
                <a:hlinkClick r:id="rId3" action="ppaction://hlinkfile"/>
              </a:rPr>
              <a:t>Scott </a:t>
            </a:r>
            <a:r>
              <a:rPr lang="en-US" sz="2800" dirty="0" err="1">
                <a:solidFill>
                  <a:srgbClr val="FF0000"/>
                </a:solidFill>
                <a:hlinkClick r:id="rId3" action="ppaction://hlinkfile"/>
              </a:rPr>
              <a:t>Thornbury</a:t>
            </a:r>
            <a:r>
              <a:rPr lang="en-US" sz="2800" dirty="0">
                <a:solidFill>
                  <a:srgbClr val="FF0000"/>
                </a:solidFill>
                <a:hlinkClick r:id="rId3" action="ppaction://hlinkfile"/>
              </a:rPr>
              <a:t> - What's the latest method_.mp4</a:t>
            </a:r>
            <a:r>
              <a:rPr lang="en-US" sz="2800" dirty="0">
                <a:solidFill>
                  <a:srgbClr val="FF0000"/>
                </a:solidFill>
              </a:rPr>
              <a:t>) </a:t>
            </a:r>
            <a:r>
              <a:rPr lang="en-US" sz="2800" dirty="0"/>
              <a:t>or take the one downloaded watch the video by Scott Thornberry on the best methods</a:t>
            </a:r>
          </a:p>
          <a:p>
            <a:r>
              <a:rPr lang="en-US" sz="2800" dirty="0"/>
              <a:t>  As you listen decide if he is telling us one best method.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209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E4274-1793-4701-BE6F-2D457A55B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Extension activities…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28BE6-0A9D-441A-93E1-82E7C6748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798" y="1766890"/>
            <a:ext cx="7204767" cy="4859197"/>
          </a:xfrm>
        </p:spPr>
        <p:txBody>
          <a:bodyPr>
            <a:normAutofit/>
          </a:bodyPr>
          <a:lstStyle/>
          <a:p>
            <a:r>
              <a:rPr lang="en-US" sz="3200" dirty="0"/>
              <a:t>Can you motivate the unmotivated?</a:t>
            </a:r>
          </a:p>
          <a:p>
            <a:r>
              <a:rPr lang="en-US" sz="3200" dirty="0"/>
              <a:t>Do you know </a:t>
            </a:r>
            <a:r>
              <a:rPr lang="en-US" sz="3200" dirty="0" err="1"/>
              <a:t>Jermy</a:t>
            </a:r>
            <a:r>
              <a:rPr lang="en-US" sz="3200" dirty="0"/>
              <a:t> Harmer?</a:t>
            </a:r>
            <a:endParaRPr lang="en-US" sz="3000" dirty="0"/>
          </a:p>
          <a:p>
            <a:r>
              <a:rPr lang="en-US" sz="3200" dirty="0"/>
              <a:t>He  is  talking about the motivating, the unmotivated 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E84B47-E4D2-4974-8E90-C38A8FEF6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5159" y="2208966"/>
            <a:ext cx="3134043" cy="403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77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DB308-DF03-420B-89F5-2B21E8CEA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Extension activities…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A0BAF-56F1-42BE-8C54-CF89E036ED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Find the video at </a:t>
            </a:r>
            <a:endParaRPr lang="en-US" sz="3200" dirty="0">
              <a:hlinkClick r:id="rId2"/>
            </a:endParaRPr>
          </a:p>
          <a:p>
            <a:r>
              <a:rPr lang="en-US" sz="3200" dirty="0">
                <a:hlinkClick r:id="rId2"/>
              </a:rPr>
              <a:t>https://www.youtube.com/watch?v=tjHqStCoYYQ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4266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83792-77C2-4AE3-9D66-CA18C96D4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Extension activities…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B4283-577B-4A36-8866-166B08B5E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about Chomsky. Search for something of him.</a:t>
            </a:r>
          </a:p>
        </p:txBody>
      </p:sp>
    </p:spTree>
    <p:extLst>
      <p:ext uri="{BB962C8B-B14F-4D97-AF65-F5344CB8AC3E}">
        <p14:creationId xmlns:p14="http://schemas.microsoft.com/office/powerpoint/2010/main" val="2061211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9BBBCA-339A-445F-9F19-AE813750404E}"/>
              </a:ext>
            </a:extLst>
          </p:cNvPr>
          <p:cNvSpPr/>
          <p:nvPr/>
        </p:nvSpPr>
        <p:spPr>
          <a:xfrm>
            <a:off x="4304484" y="2967334"/>
            <a:ext cx="456122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3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392254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344D5-1343-44D9-9076-0449D5E13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7394" y="0"/>
            <a:ext cx="8911687" cy="887896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Emerging trends in ELT…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983F1-236B-4A21-9772-212369045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870" y="702365"/>
            <a:ext cx="11171582" cy="596347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200" dirty="0"/>
              <a:t>What new things (Changes) are coming to the English Language Teaching these days?</a:t>
            </a:r>
          </a:p>
          <a:p>
            <a:r>
              <a:rPr lang="en-US" sz="3200" dirty="0"/>
              <a:t> What do you understand by the following terms?</a:t>
            </a:r>
          </a:p>
          <a:p>
            <a:pPr marL="857250" lvl="1" indent="-457200"/>
            <a:r>
              <a:rPr lang="en-US" sz="2400" b="1" dirty="0"/>
              <a:t>Multi-literacies and trans-</a:t>
            </a:r>
            <a:r>
              <a:rPr lang="en-US" sz="2400" b="1" dirty="0" err="1"/>
              <a:t>languaging</a:t>
            </a:r>
            <a:endParaRPr lang="en-US" sz="2400" dirty="0"/>
          </a:p>
          <a:p>
            <a:pPr marL="857250" lvl="1" indent="-457200"/>
            <a:r>
              <a:rPr lang="en-US" sz="2400" b="1" dirty="0"/>
              <a:t>Content and Language Integrate Learning (CLIC) </a:t>
            </a:r>
          </a:p>
          <a:p>
            <a:pPr marL="857250" lvl="1" indent="-457200"/>
            <a:r>
              <a:rPr lang="en-US" sz="2400" b="1" dirty="0"/>
              <a:t>Embodied learning</a:t>
            </a:r>
          </a:p>
          <a:p>
            <a:pPr marL="857250" lvl="1" indent="-457200"/>
            <a:r>
              <a:rPr lang="en-US" sz="2400" b="1" dirty="0" err="1"/>
              <a:t>Glocalisation</a:t>
            </a:r>
            <a:endParaRPr lang="en-US" sz="2400" b="1" dirty="0"/>
          </a:p>
          <a:p>
            <a:pPr marL="0" indent="0">
              <a:buNone/>
            </a:pPr>
            <a:r>
              <a:rPr lang="en-US" sz="3200" dirty="0"/>
              <a:t>Discuss in pairs </a:t>
            </a:r>
          </a:p>
          <a:p>
            <a:pPr marL="400050" lvl="1" indent="0">
              <a:buNone/>
            </a:pPr>
            <a:r>
              <a:rPr lang="en-US" sz="3000" dirty="0"/>
              <a:t>Now, listen to the lecture that follows, try to see:</a:t>
            </a:r>
          </a:p>
          <a:p>
            <a:pPr marL="400050" lvl="1" indent="0">
              <a:buNone/>
            </a:pPr>
            <a:r>
              <a:rPr lang="en-US" sz="3000" dirty="0"/>
              <a:t>1. What these terms are in the lecture?</a:t>
            </a:r>
          </a:p>
        </p:txBody>
      </p:sp>
    </p:spTree>
    <p:extLst>
      <p:ext uri="{BB962C8B-B14F-4D97-AF65-F5344CB8AC3E}">
        <p14:creationId xmlns:p14="http://schemas.microsoft.com/office/powerpoint/2010/main" val="505164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5138E-AB13-4BB6-9AD8-AF296229D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7465" y="160284"/>
            <a:ext cx="8911687" cy="886638"/>
          </a:xfrm>
        </p:spPr>
        <p:txBody>
          <a:bodyPr/>
          <a:lstStyle/>
          <a:p>
            <a:r>
              <a:rPr lang="en-US" dirty="0"/>
              <a:t>Emerging trends in ELT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05B37-E24F-49CC-B5F1-59A8A51F9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087" y="1166191"/>
            <a:ext cx="11449877" cy="553152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800" b="1" dirty="0"/>
              <a:t>Change in the Goal of Teaching English</a:t>
            </a:r>
            <a:br>
              <a:rPr lang="en-US" sz="2800" dirty="0"/>
            </a:br>
            <a:r>
              <a:rPr lang="en-US" sz="2800" dirty="0"/>
              <a:t>There are two key changes in the purpose of teaching English. </a:t>
            </a:r>
          </a:p>
          <a:p>
            <a:pPr lvl="1"/>
            <a:r>
              <a:rPr lang="en-US" sz="2600" dirty="0"/>
              <a:t>Firstly, the goal is “to produce fully competent English-knowing bilinguals rather than imitation native speakers.” </a:t>
            </a:r>
          </a:p>
          <a:p>
            <a:pPr lvl="2"/>
            <a:r>
              <a:rPr lang="en-US" sz="2400" dirty="0"/>
              <a:t>The purpose is not to aspire to become native speakers of English, because we are already native speakers of our own L1, but to focus on English as a means of communication. </a:t>
            </a:r>
          </a:p>
          <a:p>
            <a:pPr lvl="1"/>
            <a:r>
              <a:rPr lang="en-US" sz="2600" dirty="0"/>
              <a:t>Secondly, English is not viewed as an end in itself but as a means to learn content such as science and mathematics. </a:t>
            </a:r>
          </a:p>
          <a:p>
            <a:pPr lvl="2"/>
            <a:r>
              <a:rPr lang="en-US" sz="2400" dirty="0"/>
              <a:t>Content and language integrate learning (CLIL) is an approach where the English teacher uses cross-curricular content and so the students learn </a:t>
            </a:r>
          </a:p>
        </p:txBody>
      </p:sp>
    </p:spTree>
    <p:extLst>
      <p:ext uri="{BB962C8B-B14F-4D97-AF65-F5344CB8AC3E}">
        <p14:creationId xmlns:p14="http://schemas.microsoft.com/office/powerpoint/2010/main" val="4226616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62C2D-6A40-4B65-A5A5-6AF778CE7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9499" y="0"/>
            <a:ext cx="9985113" cy="781878"/>
          </a:xfrm>
        </p:spPr>
        <p:txBody>
          <a:bodyPr/>
          <a:lstStyle/>
          <a:p>
            <a:r>
              <a:rPr lang="en-US" dirty="0"/>
              <a:t>Emerging trends in ELT…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EAE7A6-C943-4443-92B2-633C24162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78" y="781878"/>
            <a:ext cx="11529392" cy="592372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endParaRPr lang="en-US" dirty="0"/>
          </a:p>
          <a:p>
            <a:r>
              <a:rPr lang="en-US" sz="2000" b="1" dirty="0"/>
              <a:t>EARLY START OF TEACHING ENGLISH </a:t>
            </a:r>
            <a:endParaRPr lang="en-US" sz="2000" dirty="0"/>
          </a:p>
          <a:p>
            <a:r>
              <a:rPr lang="en-US" sz="2000" dirty="0"/>
              <a:t>Many countries have started teaching English in earlier grades at school. For example, since 2011, Saudi Arabia and Vietnam have introduced English from Grade-IV. Also in 2011, Japan introduced English in the primary stage and in 2012, Dubai introduced English in the KG stage instead of Grade-I. </a:t>
            </a:r>
          </a:p>
          <a:p>
            <a:r>
              <a:rPr lang="en-US" sz="2000" b="1" dirty="0"/>
              <a:t>CHANGE IN THE APPROACH TO TEACHING CULTURE </a:t>
            </a:r>
            <a:endParaRPr lang="en-US" sz="2000" dirty="0"/>
          </a:p>
          <a:p>
            <a:r>
              <a:rPr lang="en-US" sz="2000" dirty="0"/>
              <a:t>Both the local or native and international culture dominates in English language classes. There is less focus on teaching the culture of native speakers of English unless there is a specific purpose for doing so. </a:t>
            </a:r>
          </a:p>
          <a:p>
            <a:r>
              <a:rPr lang="en-US" sz="2000" b="1" dirty="0"/>
              <a:t>STRATEGIC TEACHING AND LEARNING </a:t>
            </a:r>
            <a:endParaRPr lang="en-US" sz="2000" dirty="0"/>
          </a:p>
          <a:p>
            <a:r>
              <a:rPr lang="en-US" sz="2000" dirty="0"/>
              <a:t>Teaching in English language classes focuses on fostering the students‟ thinking as well as language content, outcomes and learning activities. There are significant and complex student-teacher interactions inside and outside the classroom</a:t>
            </a:r>
          </a:p>
          <a:p>
            <a:r>
              <a:rPr lang="en-US" sz="2000" b="1" dirty="0"/>
              <a:t>CHANGING THE VIEW OF AN ENGLISH TEACHER </a:t>
            </a:r>
            <a:endParaRPr lang="en-US" sz="2000" dirty="0"/>
          </a:p>
          <a:p>
            <a:r>
              <a:rPr lang="en-US" sz="2000" dirty="0"/>
              <a:t>It is increasingly being recognized that the quality or effectiveness of teachers is determined by their linguistic, teaching and intercultural competence rather than their being native speakers of English. </a:t>
            </a:r>
          </a:p>
        </p:txBody>
      </p:sp>
    </p:spTree>
    <p:extLst>
      <p:ext uri="{BB962C8B-B14F-4D97-AF65-F5344CB8AC3E}">
        <p14:creationId xmlns:p14="http://schemas.microsoft.com/office/powerpoint/2010/main" val="3450133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2C8E7-24D8-4B8B-959E-EA7C7326E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015" y="0"/>
            <a:ext cx="9795082" cy="833629"/>
          </a:xfrm>
        </p:spPr>
        <p:txBody>
          <a:bodyPr/>
          <a:lstStyle/>
          <a:p>
            <a:r>
              <a:rPr lang="en-US" dirty="0"/>
              <a:t>Emerging trends in ELT…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5A307-3D21-44ED-9913-B17B6DA22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087" y="833629"/>
            <a:ext cx="11357113" cy="577920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en-US" sz="2400" b="1" dirty="0"/>
              <a:t>CHANGE IN TEACHING CONTENT </a:t>
            </a:r>
            <a:endParaRPr lang="en-US" sz="2400" dirty="0"/>
          </a:p>
          <a:p>
            <a:r>
              <a:rPr lang="en-US" sz="2400" dirty="0"/>
              <a:t>The use of language as well as the use of a variety of accents in listening activities or tests is encouraged in the English language classroom. </a:t>
            </a:r>
          </a:p>
          <a:p>
            <a:r>
              <a:rPr lang="en-US" sz="2400" b="1" dirty="0"/>
              <a:t>E-books</a:t>
            </a:r>
            <a:endParaRPr lang="en-US" sz="2400" dirty="0"/>
          </a:p>
          <a:p>
            <a:r>
              <a:rPr lang="en-US" sz="2400" dirty="0"/>
              <a:t>With the proliferation of tablets and smart phones, it is believed that textbooks will disappear in a few years. Furthermore, the access to knowledge in terms of flexibility and mobility has changed drastically. </a:t>
            </a:r>
          </a:p>
          <a:p>
            <a:r>
              <a:rPr lang="en-US" sz="2400" b="1" dirty="0"/>
              <a:t>TEACHERS AS LIFELONG LEARNERS </a:t>
            </a:r>
            <a:endParaRPr lang="en-US" sz="2400" dirty="0"/>
          </a:p>
          <a:p>
            <a:r>
              <a:rPr lang="en-US" sz="2400" dirty="0"/>
              <a:t>In a knowledge based society and to remain competitive and employable, teachers are expected to engage in a continuous professional development or the professional learning activities from the beginning to the end of their careers. </a:t>
            </a:r>
          </a:p>
          <a:p>
            <a:r>
              <a:rPr lang="en-US" sz="2400" dirty="0"/>
              <a:t>As with any other profession, teachers are also expected to assume a greater responsibility for their own professional learning, continually developing their knowledge and skills.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828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DC292-2184-4042-946C-E624FF639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151" y="31075"/>
            <a:ext cx="8911687" cy="1280890"/>
          </a:xfrm>
        </p:spPr>
        <p:txBody>
          <a:bodyPr/>
          <a:lstStyle/>
          <a:p>
            <a:r>
              <a:rPr lang="en-US" dirty="0"/>
              <a:t>Emerging trends in ELT…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50047-9BA9-45DD-B09F-5A01D3BE6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322" y="1192696"/>
            <a:ext cx="11317356" cy="544664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just"/>
            <a:r>
              <a:rPr lang="en-US" sz="2400" b="1" dirty="0"/>
              <a:t>Multi-literacies and trans-</a:t>
            </a:r>
            <a:r>
              <a:rPr lang="en-US" sz="2400" b="1" dirty="0" err="1"/>
              <a:t>languaging</a:t>
            </a:r>
            <a:endParaRPr lang="en-US" sz="2400" dirty="0"/>
          </a:p>
          <a:p>
            <a:pPr lvl="1" algn="just"/>
            <a:r>
              <a:rPr lang="en-US" sz="2000" dirty="0"/>
              <a:t>In global communities where English is a common language of communication alongside other languages, knowledge of other languages is an asset. </a:t>
            </a:r>
          </a:p>
          <a:p>
            <a:pPr lvl="1" algn="just"/>
            <a:r>
              <a:rPr lang="en-US" sz="2000" dirty="0"/>
              <a:t>Rather than diminish the learners’ first language (also known as subtractive bilingualism), teachers are encouraging learners to use their own languages. </a:t>
            </a:r>
          </a:p>
          <a:p>
            <a:pPr lvl="1" algn="just"/>
            <a:r>
              <a:rPr lang="en-US" sz="2000" dirty="0"/>
              <a:t>This requires complex social and cognitive skills. In contrast, strict English-only classrooms are slowly becoming a thing of the past.</a:t>
            </a:r>
          </a:p>
          <a:p>
            <a:pPr algn="just"/>
            <a:r>
              <a:rPr lang="en-US" sz="2400" b="1" dirty="0"/>
              <a:t>Supporting learners of specific needs</a:t>
            </a:r>
          </a:p>
          <a:p>
            <a:pPr lvl="1" algn="just"/>
            <a:r>
              <a:rPr lang="en-US" sz="2000" dirty="0"/>
              <a:t>As globalization takes hold, '</a:t>
            </a:r>
            <a:r>
              <a:rPr lang="en-US" sz="2000" dirty="0" err="1">
                <a:hlinkClick r:id="rId2" tooltip="Opens in a new tab or window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glocalisation</a:t>
            </a:r>
            <a:r>
              <a:rPr lang="en-US" sz="2000" dirty="0">
                <a:hlinkClick r:id="rId2" tooltip="Opens in a new tab or window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</a:t>
            </a:r>
            <a:r>
              <a:rPr lang="en-US" sz="2000" dirty="0"/>
              <a:t>' (adapting an international product to match what people want in their particular country or culture) becomes necessary. </a:t>
            </a:r>
          </a:p>
          <a:p>
            <a:pPr lvl="1" algn="just"/>
            <a:r>
              <a:rPr lang="en-US" sz="2000" dirty="0"/>
              <a:t>The more we understand individual learners' needs, the more we can tailor our lessons to suit them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79569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12191-D4EE-46D9-85BB-4AE8B30E4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2751" y="398823"/>
            <a:ext cx="8911687" cy="793873"/>
          </a:xfrm>
        </p:spPr>
        <p:txBody>
          <a:bodyPr/>
          <a:lstStyle/>
          <a:p>
            <a:r>
              <a:rPr lang="en-US" dirty="0"/>
              <a:t>Emerging trends in ELT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95F64-0CCE-4E77-8153-550C9F0C3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591" y="1298712"/>
            <a:ext cx="11357113" cy="540688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b="1" dirty="0"/>
              <a:t>Introduction of technology to ELT</a:t>
            </a:r>
          </a:p>
          <a:p>
            <a:pPr lvl="1"/>
            <a:r>
              <a:rPr lang="en-US" sz="3200" b="1" dirty="0"/>
              <a:t>Blended learning</a:t>
            </a:r>
            <a:endParaRPr lang="en-US" sz="3200" dirty="0"/>
          </a:p>
          <a:p>
            <a:pPr lvl="2"/>
            <a:r>
              <a:rPr lang="en-US" sz="2800" dirty="0"/>
              <a:t>As teachers combine digital media with more traditional forms of teaching, their course materials and resources reflect the trend.</a:t>
            </a:r>
          </a:p>
          <a:p>
            <a:pPr lvl="1"/>
            <a:r>
              <a:rPr lang="en-US" sz="2800" b="1" dirty="0"/>
              <a:t>Mobile learning</a:t>
            </a:r>
            <a:endParaRPr lang="en-US" sz="2800" dirty="0"/>
          </a:p>
          <a:p>
            <a:pPr lvl="2"/>
            <a:r>
              <a:rPr lang="en-US" sz="2600" dirty="0"/>
              <a:t>Online resources are more accessible with a mobile app or a mobile-friendly version.</a:t>
            </a:r>
          </a:p>
          <a:p>
            <a:pPr lvl="1"/>
            <a:r>
              <a:rPr lang="en-US" sz="2800" b="1" dirty="0"/>
              <a:t>MOOCs</a:t>
            </a:r>
          </a:p>
          <a:p>
            <a:pPr lvl="2"/>
            <a:r>
              <a:rPr lang="en-US" sz="2600" dirty="0"/>
              <a:t>Online courses are becoming available. E.g. fluent </a:t>
            </a:r>
          </a:p>
          <a:p>
            <a:pPr lvl="1"/>
            <a:endParaRPr lang="en-US" sz="2800" b="1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61606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4B360-ECB7-40F8-91AA-CA05544C7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46881"/>
          </a:xfrm>
        </p:spPr>
        <p:txBody>
          <a:bodyPr/>
          <a:lstStyle/>
          <a:p>
            <a:r>
              <a:rPr lang="en-US" dirty="0"/>
              <a:t>Emerging trends in ELT…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747BE-A672-4E7C-8E91-121253BF8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391" y="1616765"/>
            <a:ext cx="10643221" cy="500932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3600" dirty="0"/>
              <a:t>Read the articles in the following sites for further understanding.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>
                <a:solidFill>
                  <a:srgbClr val="FF0000"/>
                </a:solidFill>
                <a:hlinkClick r:id="rId2"/>
              </a:rPr>
              <a:t>https://www.britishcouncil.org/voices-magazine/ten-trends-innovations-english-language-teaching-2018</a:t>
            </a:r>
            <a:endParaRPr lang="en-US" sz="3600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FF0000"/>
                </a:solidFill>
                <a:hlinkClick r:id="rId3"/>
              </a:rPr>
              <a:t>http://blog.tesol.org/8-current-trends-in-teaching-and-learning-eflesl/</a:t>
            </a:r>
            <a:endParaRPr lang="en-US" sz="36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084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Facet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ICT FOR ELT - Research review</Template>
  <TotalTime>5014</TotalTime>
  <Words>1084</Words>
  <Application>Microsoft Office PowerPoint</Application>
  <PresentationFormat>Widescreen</PresentationFormat>
  <Paragraphs>132</Paragraphs>
  <Slides>24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Calibri</vt:lpstr>
      <vt:lpstr>Calibri Light</vt:lpstr>
      <vt:lpstr>Trebuchet MS</vt:lpstr>
      <vt:lpstr>Tw Cen MT</vt:lpstr>
      <vt:lpstr>Wingdings 3</vt:lpstr>
      <vt:lpstr>Facet</vt:lpstr>
      <vt:lpstr>Office Theme</vt:lpstr>
      <vt:lpstr>1_Facet</vt:lpstr>
      <vt:lpstr>1_Office Theme</vt:lpstr>
      <vt:lpstr>  ICT Assisted Methodology Training  in  ELT  </vt:lpstr>
      <vt:lpstr>Contents </vt:lpstr>
      <vt:lpstr>Emerging trends in ELT…</vt:lpstr>
      <vt:lpstr>Emerging trends in ELT</vt:lpstr>
      <vt:lpstr>Emerging trends in ELT…</vt:lpstr>
      <vt:lpstr>Emerging trends in ELT…</vt:lpstr>
      <vt:lpstr>Emerging trends in ELT…</vt:lpstr>
      <vt:lpstr>Emerging trends in ELT</vt:lpstr>
      <vt:lpstr>Emerging trends in ELT…</vt:lpstr>
      <vt:lpstr>Reflections</vt:lpstr>
      <vt:lpstr>Technologies in the Classroom</vt:lpstr>
      <vt:lpstr>Technologies in the Classroom…</vt:lpstr>
      <vt:lpstr>Singapore's Experience</vt:lpstr>
      <vt:lpstr>Singapore's Experience</vt:lpstr>
      <vt:lpstr>            Reflections</vt:lpstr>
      <vt:lpstr>Refreshing your knowledge of methods</vt:lpstr>
      <vt:lpstr>Refreshing your knowledge of methods…</vt:lpstr>
      <vt:lpstr>Extension activities</vt:lpstr>
      <vt:lpstr>            Reflections</vt:lpstr>
      <vt:lpstr>Extension activities…</vt:lpstr>
      <vt:lpstr>Extension activities…</vt:lpstr>
      <vt:lpstr>Extension activities…</vt:lpstr>
      <vt:lpstr>Extension activities…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Mihireteab Abraham</dc:creator>
  <cp:lastModifiedBy>Tesfaye Habtemariam Gezahegn</cp:lastModifiedBy>
  <cp:revision>195</cp:revision>
  <dcterms:created xsi:type="dcterms:W3CDTF">2020-08-07T08:01:19Z</dcterms:created>
  <dcterms:modified xsi:type="dcterms:W3CDTF">2021-05-20T18:54:27Z</dcterms:modified>
</cp:coreProperties>
</file>