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73" r:id="rId1"/>
  </p:sldMasterIdLst>
  <p:notesMasterIdLst>
    <p:notesMasterId r:id="rId29"/>
  </p:notesMasterIdLst>
  <p:handoutMasterIdLst>
    <p:handoutMasterId r:id="rId30"/>
  </p:handoutMasterIdLst>
  <p:sldIdLst>
    <p:sldId id="350" r:id="rId2"/>
    <p:sldId id="256" r:id="rId3"/>
    <p:sldId id="342" r:id="rId4"/>
    <p:sldId id="296" r:id="rId5"/>
    <p:sldId id="343" r:id="rId6"/>
    <p:sldId id="322" r:id="rId7"/>
    <p:sldId id="323" r:id="rId8"/>
    <p:sldId id="324" r:id="rId9"/>
    <p:sldId id="325" r:id="rId10"/>
    <p:sldId id="335" r:id="rId11"/>
    <p:sldId id="336" r:id="rId12"/>
    <p:sldId id="337" r:id="rId13"/>
    <p:sldId id="338" r:id="rId14"/>
    <p:sldId id="339" r:id="rId15"/>
    <p:sldId id="344" r:id="rId16"/>
    <p:sldId id="345" r:id="rId17"/>
    <p:sldId id="346" r:id="rId18"/>
    <p:sldId id="463" r:id="rId19"/>
    <p:sldId id="464" r:id="rId20"/>
    <p:sldId id="458" r:id="rId21"/>
    <p:sldId id="459" r:id="rId22"/>
    <p:sldId id="460" r:id="rId23"/>
    <p:sldId id="347" r:id="rId24"/>
    <p:sldId id="348" r:id="rId25"/>
    <p:sldId id="461" r:id="rId26"/>
    <p:sldId id="349" r:id="rId27"/>
    <p:sldId id="29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715" autoAdjust="0"/>
  </p:normalViewPr>
  <p:slideViewPr>
    <p:cSldViewPr>
      <p:cViewPr>
        <p:scale>
          <a:sx n="50" d="100"/>
          <a:sy n="50" d="100"/>
        </p:scale>
        <p:origin x="1980"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306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76C44-4186-42FA-9932-BEF1F4014338}" type="datetimeFigureOut">
              <a:rPr lang="en-US" smtClean="0"/>
              <a:pPr/>
              <a:t>20-Oct-19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1312AA-3F5E-461B-B04D-088BA56200E4}" type="slidenum">
              <a:rPr lang="en-US" smtClean="0"/>
              <a:pPr/>
              <a:t>‹#›</a:t>
            </a:fld>
            <a:endParaRPr lang="en-US"/>
          </a:p>
        </p:txBody>
      </p:sp>
    </p:spTree>
    <p:extLst>
      <p:ext uri="{BB962C8B-B14F-4D97-AF65-F5344CB8AC3E}">
        <p14:creationId xmlns:p14="http://schemas.microsoft.com/office/powerpoint/2010/main" val="1941277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885D6-89BF-49C6-9B3C-79A64B7883BD}" type="datetimeFigureOut">
              <a:rPr lang="en-US" smtClean="0"/>
              <a:pPr/>
              <a:t>20-Oct-19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4466E-751B-478D-89F6-78549B5ABE11}" type="slidenum">
              <a:rPr lang="en-US" smtClean="0"/>
              <a:pPr/>
              <a:t>‹#›</a:t>
            </a:fld>
            <a:endParaRPr lang="en-US"/>
          </a:p>
        </p:txBody>
      </p:sp>
    </p:spTree>
    <p:extLst>
      <p:ext uri="{BB962C8B-B14F-4D97-AF65-F5344CB8AC3E}">
        <p14:creationId xmlns:p14="http://schemas.microsoft.com/office/powerpoint/2010/main" val="111383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BF6EFF-9DB2-415B-B86B-17E76C3FBADD}"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E9A640C-487B-494A-A61E-8EDF97B14EDD}" type="datetime1">
              <a:rPr lang="en-US" smtClean="0"/>
              <a:t>20-Oct-19</a:t>
            </a:fld>
            <a:endParaRPr lang="en-US"/>
          </a:p>
        </p:txBody>
      </p:sp>
      <p:sp>
        <p:nvSpPr>
          <p:cNvPr id="17" name="Footer Placeholder 16"/>
          <p:cNvSpPr>
            <a:spLocks noGrp="1"/>
          </p:cNvSpPr>
          <p:nvPr>
            <p:ph type="ftr" sz="quarter" idx="11"/>
          </p:nvPr>
        </p:nvSpPr>
        <p:spPr/>
        <p:txBody>
          <a:bodyPr/>
          <a:lstStyle/>
          <a:p>
            <a:r>
              <a:rPr lang="en-US"/>
              <a:t>By: Seble T.</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26AEC6B-6BCC-4601-A3BC-D63DE1EC955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E91414-E7AC-4433-BAEA-29DBF42BC69A}"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p:txBody>
          <a:bodyPr/>
          <a:lstStyle/>
          <a:p>
            <a:fld id="{926AEC6B-6BCC-4601-A3BC-D63DE1EC955F}"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26AEC6B-6BCC-4601-A3BC-D63DE1EC955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633EB5-ABE1-4A32-9AC7-03AAFC7C30B6}"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45135B9-D651-4477-B156-0A28A3C629ED}"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a:xfrm>
            <a:off x="4361688" y="1026372"/>
            <a:ext cx="457200" cy="441325"/>
          </a:xfrm>
        </p:spPr>
        <p:txBody>
          <a:bodyPr/>
          <a:lstStyle/>
          <a:p>
            <a:fld id="{926AEC6B-6BCC-4601-A3BC-D63DE1EC955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By: Seble T.</a:t>
            </a:r>
          </a:p>
        </p:txBody>
      </p:sp>
      <p:sp>
        <p:nvSpPr>
          <p:cNvPr id="4" name="Date Placeholder 3"/>
          <p:cNvSpPr>
            <a:spLocks noGrp="1"/>
          </p:cNvSpPr>
          <p:nvPr>
            <p:ph type="dt" sz="half" idx="10"/>
          </p:nvPr>
        </p:nvSpPr>
        <p:spPr/>
        <p:txBody>
          <a:bodyPr/>
          <a:lstStyle/>
          <a:p>
            <a:fld id="{0F1B2DF5-6395-424B-8F2B-2E270A92D443}" type="datetime1">
              <a:rPr lang="en-US" smtClean="0"/>
              <a:t>20-Oct-19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26AEC6B-6BCC-4601-A3BC-D63DE1EC955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19497E8-CDF8-4C6C-950C-D70F4256F9E2}" type="datetime1">
              <a:rPr lang="en-US" smtClean="0"/>
              <a:t>20-Oct-19</a:t>
            </a:fld>
            <a:endParaRPr lang="en-US"/>
          </a:p>
        </p:txBody>
      </p:sp>
      <p:sp>
        <p:nvSpPr>
          <p:cNvPr id="6" name="Footer Placeholder 5"/>
          <p:cNvSpPr>
            <a:spLocks noGrp="1"/>
          </p:cNvSpPr>
          <p:nvPr>
            <p:ph type="ftr" sz="quarter" idx="11"/>
          </p:nvPr>
        </p:nvSpPr>
        <p:spPr/>
        <p:txBody>
          <a:bodyPr/>
          <a:lstStyle/>
          <a:p>
            <a:r>
              <a:rPr lang="en-US"/>
              <a:t>By: Seble T.</a:t>
            </a:r>
          </a:p>
        </p:txBody>
      </p:sp>
      <p:sp>
        <p:nvSpPr>
          <p:cNvPr id="7" name="Slide Number Placeholder 6"/>
          <p:cNvSpPr>
            <a:spLocks noGrp="1"/>
          </p:cNvSpPr>
          <p:nvPr>
            <p:ph type="sldNum" sz="quarter" idx="12"/>
          </p:nvPr>
        </p:nvSpPr>
        <p:spPr/>
        <p:txBody>
          <a:bodyPr/>
          <a:lstStyle/>
          <a:p>
            <a:fld id="{926AEC6B-6BCC-4601-A3BC-D63DE1EC955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87B879F-7F1E-4CFD-A281-496C21FEA2A2}" type="datetime1">
              <a:rPr lang="en-US" smtClean="0"/>
              <a:t>20-Oct-19</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a:t>By: Seble T.</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26AEC6B-6BCC-4601-A3BC-D63DE1EC955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0E7669B-9337-4A18-B3BC-5C1E08CDA298}" type="datetime1">
              <a:rPr lang="en-US" smtClean="0"/>
              <a:t>20-Oct-19</a:t>
            </a:fld>
            <a:endParaRPr lang="en-US"/>
          </a:p>
        </p:txBody>
      </p:sp>
      <p:sp>
        <p:nvSpPr>
          <p:cNvPr id="4" name="Footer Placeholder 3"/>
          <p:cNvSpPr>
            <a:spLocks noGrp="1"/>
          </p:cNvSpPr>
          <p:nvPr>
            <p:ph type="ftr" sz="quarter" idx="11"/>
          </p:nvPr>
        </p:nvSpPr>
        <p:spPr/>
        <p:txBody>
          <a:bodyPr/>
          <a:lstStyle/>
          <a:p>
            <a:r>
              <a:rPr lang="en-US"/>
              <a:t>By: Seble T.</a:t>
            </a:r>
          </a:p>
        </p:txBody>
      </p:sp>
      <p:sp>
        <p:nvSpPr>
          <p:cNvPr id="5" name="Slide Number Placeholder 4"/>
          <p:cNvSpPr>
            <a:spLocks noGrp="1"/>
          </p:cNvSpPr>
          <p:nvPr>
            <p:ph type="sldNum" sz="quarter" idx="12"/>
          </p:nvPr>
        </p:nvSpPr>
        <p:spPr>
          <a:xfrm>
            <a:off x="4343400" y="1036020"/>
            <a:ext cx="457200" cy="441325"/>
          </a:xfrm>
        </p:spPr>
        <p:txBody>
          <a:bodyPr/>
          <a:lstStyle/>
          <a:p>
            <a:fld id="{926AEC6B-6BCC-4601-A3BC-D63DE1EC955F}"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11295AA-8BFE-4D3E-8A47-438344E893B5}" type="datetime1">
              <a:rPr lang="en-US" smtClean="0"/>
              <a:t>20-Oct-19</a:t>
            </a:fld>
            <a:endParaRPr lang="en-US"/>
          </a:p>
        </p:txBody>
      </p:sp>
      <p:sp>
        <p:nvSpPr>
          <p:cNvPr id="3" name="Footer Placeholder 2"/>
          <p:cNvSpPr>
            <a:spLocks noGrp="1"/>
          </p:cNvSpPr>
          <p:nvPr>
            <p:ph type="ftr" sz="quarter" idx="11"/>
          </p:nvPr>
        </p:nvSpPr>
        <p:spPr/>
        <p:txBody>
          <a:bodyPr/>
          <a:lstStyle/>
          <a:p>
            <a:r>
              <a:rPr lang="en-US"/>
              <a:t>By: Seble T.</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26AEC6B-6BCC-4601-A3BC-D63DE1EC955F}"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26AEC6B-6BCC-4601-A3BC-D63DE1EC955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242E8E8-C14E-4F13-BC6B-13313841FAA2}" type="datetime1">
              <a:rPr lang="en-US" smtClean="0"/>
              <a:t>20-Oct-19</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a:t>By: Seble 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26AEC6B-6BCC-4601-A3BC-D63DE1EC955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A92C089-D2E9-4700-9AB2-EC1885319CB6}" type="datetime1">
              <a:rPr lang="en-US" smtClean="0"/>
              <a:t>20-Oct-19</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a:t>By: Seble 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56FCCDB-8CC1-4EA6-A06F-1EDBC1F23AA5}" type="datetime1">
              <a:rPr lang="en-US" smtClean="0"/>
              <a:t>20-Oct-19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a:t>By: Seble T.</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26AEC6B-6BCC-4601-A3BC-D63DE1EC955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E8C56-2C46-40CA-B330-BA2CEF530353}"/>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239465B1-DA5F-43FC-9653-E0AD098A7A83}"/>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9492C6E6-E332-46D5-A0B2-C06AD17972EA}"/>
              </a:ext>
            </a:extLst>
          </p:cNvPr>
          <p:cNvSpPr>
            <a:spLocks noGrp="1"/>
          </p:cNvSpPr>
          <p:nvPr>
            <p:ph type="sldNum" sz="quarter" idx="12"/>
          </p:nvPr>
        </p:nvSpPr>
        <p:spPr/>
        <p:txBody>
          <a:bodyPr/>
          <a:lstStyle/>
          <a:p>
            <a:fld id="{926AEC6B-6BCC-4601-A3BC-D63DE1EC955F}" type="slidenum">
              <a:rPr lang="en-US" smtClean="0"/>
              <a:pPr/>
              <a:t>1</a:t>
            </a:fld>
            <a:endParaRPr lang="en-US"/>
          </a:p>
        </p:txBody>
      </p:sp>
      <p:pic>
        <p:nvPicPr>
          <p:cNvPr id="7" name="Picture 6">
            <a:extLst>
              <a:ext uri="{FF2B5EF4-FFF2-40B4-BE49-F238E27FC236}">
                <a16:creationId xmlns:a16="http://schemas.microsoft.com/office/drawing/2014/main" id="{08DB66AB-7A8E-4591-A744-94A88A767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46944"/>
          </a:xfrm>
          <a:prstGeom prst="rect">
            <a:avLst/>
          </a:prstGeom>
        </p:spPr>
      </p:pic>
    </p:spTree>
    <p:extLst>
      <p:ext uri="{BB962C8B-B14F-4D97-AF65-F5344CB8AC3E}">
        <p14:creationId xmlns:p14="http://schemas.microsoft.com/office/powerpoint/2010/main" val="3266062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7"/>
            <a:ext cx="8534400" cy="854074"/>
          </a:xfrm>
        </p:spPr>
        <p:txBody>
          <a:bodyPr>
            <a:noAutofit/>
          </a:bodyPr>
          <a:lstStyle/>
          <a:p>
            <a:r>
              <a:rPr lang="en-US" sz="3600" b="1" dirty="0">
                <a:solidFill>
                  <a:srgbClr val="FF0000"/>
                </a:solidFill>
                <a:latin typeface="Bookman Old Style" panose="02050604050505020204" pitchFamily="18" charset="0"/>
              </a:rPr>
              <a:t>1. Risk identification techniques</a:t>
            </a:r>
          </a:p>
        </p:txBody>
      </p:sp>
      <p:sp>
        <p:nvSpPr>
          <p:cNvPr id="3" name="Content Placeholder 2"/>
          <p:cNvSpPr>
            <a:spLocks noGrp="1"/>
          </p:cNvSpPr>
          <p:nvPr>
            <p:ph idx="1"/>
          </p:nvPr>
        </p:nvSpPr>
        <p:spPr>
          <a:xfrm>
            <a:off x="228600" y="1447800"/>
            <a:ext cx="8763000" cy="5181600"/>
          </a:xfrm>
        </p:spPr>
        <p:txBody>
          <a:bodyPr>
            <a:normAutofit fontScale="77500" lnSpcReduction="20000"/>
          </a:bodyPr>
          <a:lstStyle/>
          <a:p>
            <a:r>
              <a:rPr lang="en-US" sz="3200" b="1" i="1" dirty="0">
                <a:solidFill>
                  <a:srgbClr val="0070C0"/>
                </a:solidFill>
              </a:rPr>
              <a:t>The commonly used methods of risk identification can be described as follows: </a:t>
            </a:r>
          </a:p>
          <a:p>
            <a:pPr marL="0" indent="0">
              <a:buNone/>
            </a:pPr>
            <a:r>
              <a:rPr lang="en-US" sz="3200" b="1" i="1" dirty="0">
                <a:solidFill>
                  <a:srgbClr val="FF0000"/>
                </a:solidFill>
              </a:rPr>
              <a:t>1. Loss Exposure Checklists: </a:t>
            </a:r>
            <a:r>
              <a:rPr lang="en-US" sz="3200" b="1" i="1" dirty="0"/>
              <a:t>it can be </a:t>
            </a:r>
            <a:r>
              <a:rPr lang="en-US" sz="3200" i="1" dirty="0"/>
              <a:t>used  by both business and by individuals.</a:t>
            </a:r>
          </a:p>
          <a:p>
            <a:pPr>
              <a:buFont typeface="Wingdings" panose="05000000000000000000" pitchFamily="2" charset="2"/>
              <a:buChar char="v"/>
            </a:pPr>
            <a:r>
              <a:rPr lang="en-US" sz="3200" i="1" dirty="0"/>
              <a:t>It specifies numerous common potential sources of loss from destruction of assets and from legal liability.</a:t>
            </a:r>
          </a:p>
          <a:p>
            <a:pPr>
              <a:buFont typeface="Wingdings" panose="05000000000000000000" pitchFamily="2" charset="2"/>
              <a:buChar char="v"/>
            </a:pPr>
            <a:r>
              <a:rPr lang="en-US" sz="3200" i="1" dirty="0"/>
              <a:t>Loss exposure checklists are available from various sources, such as insurers, agencies etc. the checklists contain possible source of loss to the business firm from the destruction of physical and intangible assets. </a:t>
            </a:r>
          </a:p>
          <a:p>
            <a:pPr>
              <a:buFont typeface="Wingdings" panose="05000000000000000000" pitchFamily="2" charset="2"/>
              <a:buChar char="v"/>
            </a:pPr>
            <a:r>
              <a:rPr lang="en-US" sz="3200" b="1" i="1" dirty="0">
                <a:solidFill>
                  <a:srgbClr val="FF0000"/>
                </a:solidFill>
              </a:rPr>
              <a:t>Sources of loss are categorized according to their being predictable or unpredictable, controllable or uncontrollable, direct or indirect, </a:t>
            </a:r>
            <a:r>
              <a:rPr lang="en-US" sz="3200" b="1" i="1" dirty="0" err="1">
                <a:solidFill>
                  <a:srgbClr val="FF0000"/>
                </a:solidFill>
              </a:rPr>
              <a:t>etc</a:t>
            </a:r>
            <a:endParaRPr lang="en-US" b="1" dirty="0">
              <a:solidFill>
                <a:srgbClr val="FF0000"/>
              </a:solidFill>
            </a:endParaRPr>
          </a:p>
        </p:txBody>
      </p:sp>
      <p:sp>
        <p:nvSpPr>
          <p:cNvPr id="4" name="Date Placeholder 3"/>
          <p:cNvSpPr>
            <a:spLocks noGrp="1"/>
          </p:cNvSpPr>
          <p:nvPr>
            <p:ph type="dt" sz="half" idx="10"/>
          </p:nvPr>
        </p:nvSpPr>
        <p:spPr/>
        <p:txBody>
          <a:bodyPr/>
          <a:lstStyle/>
          <a:p>
            <a:fld id="{5D00A203-EA66-483E-824F-9E3F65E7F071}"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p:txBody>
          <a:bodyPr/>
          <a:lstStyle/>
          <a:p>
            <a:fld id="{926AEC6B-6BCC-4601-A3BC-D63DE1EC955F}" type="slidenum">
              <a:rPr lang="en-US" smtClean="0"/>
              <a:pPr/>
              <a:t>10</a:t>
            </a:fld>
            <a:endParaRPr lang="en-US"/>
          </a:p>
        </p:txBody>
      </p:sp>
    </p:spTree>
    <p:extLst>
      <p:ext uri="{BB962C8B-B14F-4D97-AF65-F5344CB8AC3E}">
        <p14:creationId xmlns:p14="http://schemas.microsoft.com/office/powerpoint/2010/main" val="1126737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7"/>
            <a:ext cx="8534400" cy="854074"/>
          </a:xfrm>
        </p:spPr>
        <p:txBody>
          <a:bodyPr>
            <a:noAutofit/>
          </a:bodyPr>
          <a:lstStyle/>
          <a:p>
            <a:r>
              <a:rPr lang="en-US" sz="3600" b="1" dirty="0">
                <a:solidFill>
                  <a:srgbClr val="FF0000"/>
                </a:solidFill>
                <a:latin typeface="Bookman Old Style" panose="02050604050505020204" pitchFamily="18" charset="0"/>
              </a:rPr>
              <a:t>CONT….</a:t>
            </a:r>
          </a:p>
        </p:txBody>
      </p:sp>
      <p:sp>
        <p:nvSpPr>
          <p:cNvPr id="3" name="Content Placeholder 2"/>
          <p:cNvSpPr>
            <a:spLocks noGrp="1"/>
          </p:cNvSpPr>
          <p:nvPr>
            <p:ph idx="1"/>
          </p:nvPr>
        </p:nvSpPr>
        <p:spPr>
          <a:xfrm>
            <a:off x="228600" y="1447800"/>
            <a:ext cx="8763000" cy="5181600"/>
          </a:xfrm>
        </p:spPr>
        <p:txBody>
          <a:bodyPr>
            <a:normAutofit lnSpcReduction="10000"/>
          </a:bodyPr>
          <a:lstStyle/>
          <a:p>
            <a:r>
              <a:rPr lang="en-US" dirty="0"/>
              <a:t>Some </a:t>
            </a:r>
            <a:r>
              <a:rPr lang="en-US" dirty="0">
                <a:solidFill>
                  <a:srgbClr val="0070C0"/>
                </a:solidFill>
              </a:rPr>
              <a:t>loss exposure checklists are designed for specific industries, </a:t>
            </a:r>
            <a:r>
              <a:rPr lang="en-US" dirty="0"/>
              <a:t>such as manufacturers, retail stores, educational institutions, or religious organizations. </a:t>
            </a:r>
          </a:p>
          <a:p>
            <a:pPr marL="0" indent="0">
              <a:buNone/>
            </a:pPr>
            <a:r>
              <a:rPr lang="en-US" b="1" dirty="0">
                <a:solidFill>
                  <a:srgbClr val="FF0000"/>
                </a:solidFill>
              </a:rPr>
              <a:t>2. The Financial Statement Method: </a:t>
            </a:r>
            <a:r>
              <a:rPr lang="en-US" dirty="0"/>
              <a:t>proposed by A.H. </a:t>
            </a:r>
            <a:r>
              <a:rPr lang="en-US" dirty="0" err="1"/>
              <a:t>Criddle</a:t>
            </a:r>
            <a:r>
              <a:rPr lang="en-US" dirty="0"/>
              <a:t> (1962). </a:t>
            </a:r>
          </a:p>
          <a:p>
            <a:pPr>
              <a:buFont typeface="Wingdings" panose="05000000000000000000" pitchFamily="2" charset="2"/>
              <a:buChar char="v"/>
            </a:pPr>
            <a:r>
              <a:rPr lang="en-US" dirty="0"/>
              <a:t>Although it </a:t>
            </a:r>
            <a:r>
              <a:rPr lang="en-US" b="1" dirty="0">
                <a:solidFill>
                  <a:srgbClr val="0070C0"/>
                </a:solidFill>
              </a:rPr>
              <a:t>was intended for private originations</a:t>
            </a:r>
            <a:r>
              <a:rPr lang="en-US" dirty="0"/>
              <a:t>, the concepts of the financial statements approach can be generalized in public sector organizations as well. </a:t>
            </a:r>
          </a:p>
          <a:p>
            <a:pPr>
              <a:buFont typeface="Wingdings" panose="05000000000000000000" pitchFamily="2" charset="2"/>
              <a:buChar char="v"/>
            </a:pPr>
            <a:r>
              <a:rPr lang="en-US" b="1" dirty="0">
                <a:solidFill>
                  <a:srgbClr val="FF0000"/>
                </a:solidFill>
              </a:rPr>
              <a:t>By analyzing the balance sheet, operating statements and supporting documents, </a:t>
            </a:r>
            <a:r>
              <a:rPr lang="en-US" dirty="0"/>
              <a:t>the risk manager can identify property, liability and human exposures (losses) of the organizations. </a:t>
            </a:r>
          </a:p>
          <a:p>
            <a:pPr marL="0" indent="0">
              <a:buNone/>
            </a:pPr>
            <a:endParaRPr lang="en-US" b="1" dirty="0">
              <a:solidFill>
                <a:srgbClr val="FF0000"/>
              </a:solidFill>
            </a:endParaRPr>
          </a:p>
        </p:txBody>
      </p:sp>
      <p:sp>
        <p:nvSpPr>
          <p:cNvPr id="4" name="Date Placeholder 3"/>
          <p:cNvSpPr>
            <a:spLocks noGrp="1"/>
          </p:cNvSpPr>
          <p:nvPr>
            <p:ph type="dt" sz="half" idx="10"/>
          </p:nvPr>
        </p:nvSpPr>
        <p:spPr/>
        <p:txBody>
          <a:bodyPr/>
          <a:lstStyle/>
          <a:p>
            <a:fld id="{4F5DD81F-383E-46D2-A868-306749E3D456}"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p:txBody>
          <a:bodyPr/>
          <a:lstStyle/>
          <a:p>
            <a:fld id="{926AEC6B-6BCC-4601-A3BC-D63DE1EC955F}" type="slidenum">
              <a:rPr lang="en-US" smtClean="0"/>
              <a:pPr/>
              <a:t>11</a:t>
            </a:fld>
            <a:endParaRPr lang="en-US"/>
          </a:p>
        </p:txBody>
      </p:sp>
    </p:spTree>
    <p:extLst>
      <p:ext uri="{BB962C8B-B14F-4D97-AF65-F5344CB8AC3E}">
        <p14:creationId xmlns:p14="http://schemas.microsoft.com/office/powerpoint/2010/main" val="154200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7"/>
            <a:ext cx="8534400" cy="854074"/>
          </a:xfrm>
        </p:spPr>
        <p:txBody>
          <a:bodyPr>
            <a:noAutofit/>
          </a:bodyPr>
          <a:lstStyle/>
          <a:p>
            <a:r>
              <a:rPr lang="en-US" sz="3600" b="1" dirty="0">
                <a:solidFill>
                  <a:srgbClr val="FF0000"/>
                </a:solidFill>
                <a:latin typeface="Bookman Old Style" panose="02050604050505020204" pitchFamily="18" charset="0"/>
              </a:rPr>
              <a:t>Risk identification techniques</a:t>
            </a:r>
          </a:p>
        </p:txBody>
      </p:sp>
      <p:sp>
        <p:nvSpPr>
          <p:cNvPr id="3" name="Content Placeholder 2"/>
          <p:cNvSpPr>
            <a:spLocks noGrp="1"/>
          </p:cNvSpPr>
          <p:nvPr>
            <p:ph idx="1"/>
          </p:nvPr>
        </p:nvSpPr>
        <p:spPr>
          <a:xfrm>
            <a:off x="228600" y="1447800"/>
            <a:ext cx="8763000" cy="5181600"/>
          </a:xfrm>
        </p:spPr>
        <p:txBody>
          <a:bodyPr>
            <a:normAutofit fontScale="85000" lnSpcReduction="20000"/>
          </a:bodyPr>
          <a:lstStyle/>
          <a:p>
            <a:pPr marL="514350" indent="-514350">
              <a:buAutoNum type="arabicPeriod" startAt="3"/>
            </a:pPr>
            <a:r>
              <a:rPr lang="en-US" b="1" dirty="0">
                <a:solidFill>
                  <a:srgbClr val="FF0000"/>
                </a:solidFill>
              </a:rPr>
              <a:t>The Flow Chart Method: </a:t>
            </a:r>
            <a:r>
              <a:rPr lang="en-US" dirty="0"/>
              <a:t>An organization’s exposure to risk also can be identified </a:t>
            </a:r>
            <a:r>
              <a:rPr lang="en-US" b="1" dirty="0">
                <a:solidFill>
                  <a:srgbClr val="0070C0"/>
                </a:solidFill>
              </a:rPr>
              <a:t>by studying flow chart of organization’s activities and operations. </a:t>
            </a:r>
          </a:p>
          <a:p>
            <a:pPr>
              <a:buFont typeface="Wingdings" panose="05000000000000000000" pitchFamily="2" charset="2"/>
              <a:buChar char="v"/>
            </a:pPr>
            <a:r>
              <a:rPr lang="en-US" dirty="0"/>
              <a:t>Flow charts are  representations of a sequential process. </a:t>
            </a:r>
          </a:p>
          <a:p>
            <a:pPr>
              <a:buFont typeface="Wingdings" panose="05000000000000000000" pitchFamily="2" charset="2"/>
              <a:buChar char="v"/>
            </a:pPr>
            <a:r>
              <a:rPr lang="en-US" dirty="0"/>
              <a:t>Flow charts </a:t>
            </a:r>
            <a:r>
              <a:rPr lang="en-US" b="1" dirty="0">
                <a:solidFill>
                  <a:srgbClr val="0070C0"/>
                </a:solidFill>
              </a:rPr>
              <a:t>describe the operations of a firm can guide a risk manager  to associate risks with those operations. </a:t>
            </a:r>
          </a:p>
          <a:p>
            <a:pPr marL="514350" indent="-514350">
              <a:buAutoNum type="arabicPeriod" startAt="4"/>
            </a:pPr>
            <a:r>
              <a:rPr lang="en-US" b="1" dirty="0">
                <a:solidFill>
                  <a:srgbClr val="FF0000"/>
                </a:solidFill>
              </a:rPr>
              <a:t>Contract Analysis: </a:t>
            </a:r>
            <a:r>
              <a:rPr lang="en-US" dirty="0"/>
              <a:t>Many of an organization’s </a:t>
            </a:r>
            <a:r>
              <a:rPr lang="en-US" b="1" dirty="0">
                <a:solidFill>
                  <a:srgbClr val="0070C0"/>
                </a:solidFill>
              </a:rPr>
              <a:t>exposures to risk arise from contractual relationships with other persons and organizations.</a:t>
            </a:r>
          </a:p>
          <a:p>
            <a:pPr marL="514350" indent="-514350">
              <a:buAutoNum type="arabicPeriod" startAt="4"/>
            </a:pPr>
            <a:r>
              <a:rPr lang="en-US" b="1" dirty="0">
                <a:solidFill>
                  <a:srgbClr val="0070C0"/>
                </a:solidFill>
              </a:rPr>
              <a:t> </a:t>
            </a:r>
            <a:r>
              <a:rPr lang="en-US" b="1" dirty="0">
                <a:solidFill>
                  <a:srgbClr val="FF0000"/>
                </a:solidFill>
              </a:rPr>
              <a:t>Interactions with other Departments: </a:t>
            </a:r>
            <a:r>
              <a:rPr lang="en-US" dirty="0"/>
              <a:t>Frequent interactions with other departments provide another source of information on exposures of risk. </a:t>
            </a:r>
          </a:p>
          <a:p>
            <a:r>
              <a:rPr lang="en-US" dirty="0"/>
              <a:t>These interactions may </a:t>
            </a:r>
            <a:r>
              <a:rPr lang="en-US" b="1" dirty="0">
                <a:solidFill>
                  <a:srgbClr val="0070C0"/>
                </a:solidFill>
              </a:rPr>
              <a:t>include oral or written reports from other departments on their own initiative or in response to regular reporting system that keep the risk manager informed of developments. </a:t>
            </a:r>
          </a:p>
        </p:txBody>
      </p:sp>
      <p:sp>
        <p:nvSpPr>
          <p:cNvPr id="4" name="Date Placeholder 3"/>
          <p:cNvSpPr>
            <a:spLocks noGrp="1"/>
          </p:cNvSpPr>
          <p:nvPr>
            <p:ph type="dt" sz="half" idx="10"/>
          </p:nvPr>
        </p:nvSpPr>
        <p:spPr/>
        <p:txBody>
          <a:bodyPr/>
          <a:lstStyle/>
          <a:p>
            <a:fld id="{6BCEB684-7C8D-47C3-9EA8-EF8972CABDED}"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p:txBody>
          <a:bodyPr/>
          <a:lstStyle/>
          <a:p>
            <a:fld id="{926AEC6B-6BCC-4601-A3BC-D63DE1EC955F}" type="slidenum">
              <a:rPr lang="en-US" smtClean="0"/>
              <a:pPr/>
              <a:t>12</a:t>
            </a:fld>
            <a:endParaRPr lang="en-US"/>
          </a:p>
        </p:txBody>
      </p:sp>
    </p:spTree>
    <p:extLst>
      <p:ext uri="{BB962C8B-B14F-4D97-AF65-F5344CB8AC3E}">
        <p14:creationId xmlns:p14="http://schemas.microsoft.com/office/powerpoint/2010/main" val="4276214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7"/>
            <a:ext cx="8534400" cy="854074"/>
          </a:xfrm>
        </p:spPr>
        <p:txBody>
          <a:bodyPr>
            <a:noAutofit/>
          </a:bodyPr>
          <a:lstStyle/>
          <a:p>
            <a:r>
              <a:rPr lang="en-US" sz="3600" b="1" dirty="0">
                <a:solidFill>
                  <a:srgbClr val="FF0000"/>
                </a:solidFill>
                <a:latin typeface="Bookman Old Style" panose="02050604050505020204" pitchFamily="18" charset="0"/>
              </a:rPr>
              <a:t>Risk identification techniques</a:t>
            </a:r>
          </a:p>
        </p:txBody>
      </p:sp>
      <p:sp>
        <p:nvSpPr>
          <p:cNvPr id="3" name="Content Placeholder 2"/>
          <p:cNvSpPr>
            <a:spLocks noGrp="1"/>
          </p:cNvSpPr>
          <p:nvPr>
            <p:ph idx="1"/>
          </p:nvPr>
        </p:nvSpPr>
        <p:spPr>
          <a:xfrm>
            <a:off x="228600" y="1447800"/>
            <a:ext cx="8763000" cy="5181600"/>
          </a:xfrm>
        </p:spPr>
        <p:txBody>
          <a:bodyPr>
            <a:normAutofit/>
          </a:bodyPr>
          <a:lstStyle/>
          <a:p>
            <a:pPr marL="514350" indent="-514350">
              <a:buAutoNum type="arabicPeriod" startAt="6"/>
            </a:pPr>
            <a:r>
              <a:rPr lang="en-US" sz="3200" b="1" dirty="0">
                <a:solidFill>
                  <a:srgbClr val="FF0000"/>
                </a:solidFill>
              </a:rPr>
              <a:t>Interactions with Outside Suppliers and Professional Organizations: </a:t>
            </a:r>
            <a:r>
              <a:rPr lang="en-US" sz="3200" b="1" dirty="0">
                <a:solidFill>
                  <a:srgbClr val="0070C0"/>
                </a:solidFill>
              </a:rPr>
              <a:t>These  outsiders  may  be,  for  example,  accountants, lawyers, risk management consultants, actuaries, or loss  control specialists. </a:t>
            </a:r>
          </a:p>
          <a:p>
            <a:pPr>
              <a:buFont typeface="Wingdings" panose="05000000000000000000" pitchFamily="2" charset="2"/>
              <a:buChar char="v"/>
            </a:pPr>
            <a:r>
              <a:rPr lang="en-US" sz="3200" b="1" dirty="0">
                <a:solidFill>
                  <a:srgbClr val="0070C0"/>
                </a:solidFill>
              </a:rPr>
              <a:t>The objective </a:t>
            </a:r>
            <a:r>
              <a:rPr lang="en-US" sz="3200" b="1" dirty="0"/>
              <a:t>would be  to determine  or assess  whether the outsiders have identified exposures that otherwise would be missed. </a:t>
            </a:r>
          </a:p>
        </p:txBody>
      </p:sp>
      <p:sp>
        <p:nvSpPr>
          <p:cNvPr id="4" name="Date Placeholder 3"/>
          <p:cNvSpPr>
            <a:spLocks noGrp="1"/>
          </p:cNvSpPr>
          <p:nvPr>
            <p:ph type="dt" sz="half" idx="10"/>
          </p:nvPr>
        </p:nvSpPr>
        <p:spPr/>
        <p:txBody>
          <a:bodyPr/>
          <a:lstStyle/>
          <a:p>
            <a:fld id="{3A8EEB39-ABBF-4D96-8F8A-F2E2EC763CA9}"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p:txBody>
          <a:bodyPr/>
          <a:lstStyle/>
          <a:p>
            <a:fld id="{926AEC6B-6BCC-4601-A3BC-D63DE1EC955F}" type="slidenum">
              <a:rPr lang="en-US" smtClean="0"/>
              <a:pPr/>
              <a:t>13</a:t>
            </a:fld>
            <a:endParaRPr lang="en-US"/>
          </a:p>
        </p:txBody>
      </p:sp>
    </p:spTree>
    <p:extLst>
      <p:ext uri="{BB962C8B-B14F-4D97-AF65-F5344CB8AC3E}">
        <p14:creationId xmlns:p14="http://schemas.microsoft.com/office/powerpoint/2010/main" val="1744185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7"/>
            <a:ext cx="8534400" cy="854074"/>
          </a:xfrm>
        </p:spPr>
        <p:txBody>
          <a:bodyPr>
            <a:noAutofit/>
          </a:bodyPr>
          <a:lstStyle/>
          <a:p>
            <a:r>
              <a:rPr lang="en-US" sz="3600" b="1" dirty="0">
                <a:solidFill>
                  <a:srgbClr val="FF0000"/>
                </a:solidFill>
                <a:latin typeface="Bookman Old Style" panose="02050604050505020204" pitchFamily="18" charset="0"/>
              </a:rPr>
              <a:t>Risk identification techniques</a:t>
            </a:r>
          </a:p>
        </p:txBody>
      </p:sp>
      <p:sp>
        <p:nvSpPr>
          <p:cNvPr id="3" name="Content Placeholder 2"/>
          <p:cNvSpPr>
            <a:spLocks noGrp="1"/>
          </p:cNvSpPr>
          <p:nvPr>
            <p:ph idx="1"/>
          </p:nvPr>
        </p:nvSpPr>
        <p:spPr>
          <a:xfrm>
            <a:off x="228600" y="1447800"/>
            <a:ext cx="8763000" cy="5181600"/>
          </a:xfrm>
        </p:spPr>
        <p:txBody>
          <a:bodyPr>
            <a:normAutofit fontScale="62500" lnSpcReduction="20000"/>
          </a:bodyPr>
          <a:lstStyle/>
          <a:p>
            <a:pPr marL="0" indent="0">
              <a:buNone/>
            </a:pPr>
            <a:r>
              <a:rPr lang="en-US" sz="3200" b="1" dirty="0">
                <a:solidFill>
                  <a:srgbClr val="FF0000"/>
                </a:solidFill>
              </a:rPr>
              <a:t>7.  Statistical Records of Losses</a:t>
            </a:r>
            <a:r>
              <a:rPr lang="en-US" sz="3200" b="1" dirty="0"/>
              <a:t>: </a:t>
            </a:r>
            <a:r>
              <a:rPr lang="en-US" sz="3200" dirty="0"/>
              <a:t>When available, statistical records of losses can be used to identify sources of risk. </a:t>
            </a:r>
          </a:p>
          <a:p>
            <a:pPr>
              <a:buFont typeface="Wingdings" panose="05000000000000000000" pitchFamily="2" charset="2"/>
              <a:buChar char="v"/>
            </a:pPr>
            <a:r>
              <a:rPr lang="en-US" sz="3200" dirty="0"/>
              <a:t>These records may be available from risk management information systems developed by consultants or in some cases, the risk manager</a:t>
            </a:r>
            <a:r>
              <a:rPr lang="en-US" sz="3200" b="1" dirty="0"/>
              <a:t>. </a:t>
            </a:r>
          </a:p>
          <a:p>
            <a:pPr>
              <a:buFont typeface="Wingdings" panose="05000000000000000000" pitchFamily="2" charset="2"/>
              <a:buChar char="v"/>
            </a:pPr>
            <a:r>
              <a:rPr lang="en-US" sz="3200" b="1" dirty="0"/>
              <a:t>These systems </a:t>
            </a:r>
            <a:r>
              <a:rPr lang="en-US" sz="3200" b="1" dirty="0">
                <a:solidFill>
                  <a:srgbClr val="0070C0"/>
                </a:solidFill>
              </a:rPr>
              <a:t>allow losses to be analyzed according to cause, location amount and other issues to accident. </a:t>
            </a:r>
          </a:p>
          <a:p>
            <a:pPr marL="514350" indent="-514350">
              <a:buAutoNum type="arabicPeriod" startAt="8"/>
            </a:pPr>
            <a:r>
              <a:rPr lang="en-US" sz="3200" b="1" dirty="0">
                <a:solidFill>
                  <a:srgbClr val="FF0000"/>
                </a:solidFill>
              </a:rPr>
              <a:t>On Site Inspection: </a:t>
            </a:r>
            <a:r>
              <a:rPr lang="en-US" sz="3200" dirty="0"/>
              <a:t>On site inspections are must for a risk manager. </a:t>
            </a:r>
          </a:p>
          <a:p>
            <a:pPr>
              <a:buFont typeface="Wingdings" panose="05000000000000000000" pitchFamily="2" charset="2"/>
              <a:buChar char="v"/>
            </a:pPr>
            <a:r>
              <a:rPr lang="en-US" sz="3200" b="1" dirty="0">
                <a:solidFill>
                  <a:srgbClr val="0070C0"/>
                </a:solidFill>
              </a:rPr>
              <a:t>By observing the firm’s facilities and the operations conducted thereon the risk manager </a:t>
            </a:r>
            <a:r>
              <a:rPr lang="en-US" sz="3200" dirty="0"/>
              <a:t>can learn much about the exposures faced by firm.</a:t>
            </a:r>
            <a:endParaRPr lang="en-US" sz="3200" b="1" dirty="0">
              <a:solidFill>
                <a:srgbClr val="0070C0"/>
              </a:solidFill>
            </a:endParaRPr>
          </a:p>
          <a:p>
            <a:pPr marL="0" lvl="0" indent="0">
              <a:buNone/>
            </a:pPr>
            <a:r>
              <a:rPr lang="en-US" sz="3200" b="1" dirty="0">
                <a:solidFill>
                  <a:srgbClr val="0070C0"/>
                </a:solidFill>
              </a:rPr>
              <a:t>Which method is the best?</a:t>
            </a:r>
          </a:p>
          <a:p>
            <a:pPr lvl="0">
              <a:buFont typeface="Wingdings" panose="05000000000000000000" pitchFamily="2" charset="2"/>
              <a:buChar char="ü"/>
            </a:pPr>
            <a:r>
              <a:rPr lang="en-US" sz="3200" b="1" dirty="0">
                <a:solidFill>
                  <a:srgbClr val="00B050"/>
                </a:solidFill>
              </a:rPr>
              <a:t>There is a range of techniques available and no one technique can be used in all situations. </a:t>
            </a:r>
          </a:p>
          <a:p>
            <a:pPr>
              <a:buFont typeface="Wingdings" panose="05000000000000000000" pitchFamily="2" charset="2"/>
              <a:buChar char="v"/>
            </a:pPr>
            <a:r>
              <a:rPr lang="en-US" sz="3200" b="1" dirty="0">
                <a:solidFill>
                  <a:srgbClr val="0070C0"/>
                </a:solidFill>
              </a:rPr>
              <a:t>No single method of risk identification is free of weakness , the preferred is combination. </a:t>
            </a:r>
          </a:p>
          <a:p>
            <a:pPr>
              <a:buFont typeface="Wingdings" panose="05000000000000000000" pitchFamily="2" charset="2"/>
              <a:buChar char="v"/>
            </a:pPr>
            <a:r>
              <a:rPr lang="en-US" sz="3200" b="1" dirty="0">
                <a:solidFill>
                  <a:srgbClr val="0070C0"/>
                </a:solidFill>
              </a:rPr>
              <a:t>The choice is function in nature &amp; size of the business  </a:t>
            </a:r>
          </a:p>
          <a:p>
            <a:pPr>
              <a:buFont typeface="Wingdings" panose="05000000000000000000" pitchFamily="2" charset="2"/>
              <a:buChar char="v"/>
            </a:pPr>
            <a:endParaRPr lang="en-US" sz="3200" dirty="0"/>
          </a:p>
        </p:txBody>
      </p:sp>
      <p:sp>
        <p:nvSpPr>
          <p:cNvPr id="4" name="Date Placeholder 3"/>
          <p:cNvSpPr>
            <a:spLocks noGrp="1"/>
          </p:cNvSpPr>
          <p:nvPr>
            <p:ph type="dt" sz="half" idx="10"/>
          </p:nvPr>
        </p:nvSpPr>
        <p:spPr/>
        <p:txBody>
          <a:bodyPr/>
          <a:lstStyle/>
          <a:p>
            <a:fld id="{D2AB03BB-286A-4624-BA4D-F172B6842E34}"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p:txBody>
          <a:bodyPr/>
          <a:lstStyle/>
          <a:p>
            <a:fld id="{926AEC6B-6BCC-4601-A3BC-D63DE1EC955F}" type="slidenum">
              <a:rPr lang="en-US" smtClean="0"/>
              <a:pPr/>
              <a:t>14</a:t>
            </a:fld>
            <a:endParaRPr lang="en-US"/>
          </a:p>
        </p:txBody>
      </p:sp>
    </p:spTree>
    <p:extLst>
      <p:ext uri="{BB962C8B-B14F-4D97-AF65-F5344CB8AC3E}">
        <p14:creationId xmlns:p14="http://schemas.microsoft.com/office/powerpoint/2010/main" val="2965653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F631-7F15-4814-8739-03716551DA8C}"/>
              </a:ext>
            </a:extLst>
          </p:cNvPr>
          <p:cNvSpPr>
            <a:spLocks noGrp="1"/>
          </p:cNvSpPr>
          <p:nvPr>
            <p:ph type="title"/>
          </p:nvPr>
        </p:nvSpPr>
        <p:spPr/>
        <p:txBody>
          <a:bodyPr>
            <a:normAutofit fontScale="90000"/>
          </a:bodyPr>
          <a:lstStyle/>
          <a:p>
            <a:br>
              <a:rPr lang="en-US" dirty="0"/>
            </a:br>
            <a:r>
              <a:rPr lang="en-US" sz="4000" b="1" dirty="0">
                <a:solidFill>
                  <a:srgbClr val="FF0000"/>
                </a:solidFill>
              </a:rPr>
              <a:t>2.Evaluating potential loss</a:t>
            </a:r>
            <a:endParaRPr lang="en-US" sz="4000" dirty="0"/>
          </a:p>
        </p:txBody>
      </p:sp>
      <p:sp>
        <p:nvSpPr>
          <p:cNvPr id="3" name="Date Placeholder 2">
            <a:extLst>
              <a:ext uri="{FF2B5EF4-FFF2-40B4-BE49-F238E27FC236}">
                <a16:creationId xmlns:a16="http://schemas.microsoft.com/office/drawing/2014/main" id="{2F2743D4-7D2A-49D0-8E6D-BF0397AB6BDF}"/>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8DCC98C5-02FD-4C2C-BD76-017CB0036C20}"/>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62C7F126-726E-4DD4-B135-E6DD6AAC6F66}"/>
              </a:ext>
            </a:extLst>
          </p:cNvPr>
          <p:cNvSpPr>
            <a:spLocks noGrp="1"/>
          </p:cNvSpPr>
          <p:nvPr>
            <p:ph type="sldNum" sz="quarter" idx="12"/>
          </p:nvPr>
        </p:nvSpPr>
        <p:spPr/>
        <p:txBody>
          <a:bodyPr/>
          <a:lstStyle/>
          <a:p>
            <a:fld id="{926AEC6B-6BCC-4601-A3BC-D63DE1EC955F}" type="slidenum">
              <a:rPr lang="en-US" smtClean="0"/>
              <a:pPr/>
              <a:t>15</a:t>
            </a:fld>
            <a:endParaRPr lang="en-US"/>
          </a:p>
        </p:txBody>
      </p:sp>
      <p:sp>
        <p:nvSpPr>
          <p:cNvPr id="6" name="Content Placeholder 5">
            <a:extLst>
              <a:ext uri="{FF2B5EF4-FFF2-40B4-BE49-F238E27FC236}">
                <a16:creationId xmlns:a16="http://schemas.microsoft.com/office/drawing/2014/main" id="{AC2A3045-4CB1-460F-BABC-9740DFD7B291}"/>
              </a:ext>
            </a:extLst>
          </p:cNvPr>
          <p:cNvSpPr>
            <a:spLocks noGrp="1"/>
          </p:cNvSpPr>
          <p:nvPr>
            <p:ph sz="quarter" idx="1"/>
          </p:nvPr>
        </p:nvSpPr>
        <p:spPr/>
        <p:txBody>
          <a:bodyPr>
            <a:normAutofit/>
          </a:bodyPr>
          <a:lstStyle/>
          <a:p>
            <a:r>
              <a:rPr lang="en-US" dirty="0"/>
              <a:t>Evaluating and measuring the impact of losses on the firm involves an estimation of the potential frequency and severity of loss.</a:t>
            </a:r>
          </a:p>
          <a:p>
            <a:r>
              <a:rPr lang="en-US" b="1" dirty="0"/>
              <a:t>Loss frequency</a:t>
            </a:r>
            <a:r>
              <a:rPr lang="en-US" dirty="0"/>
              <a:t> – it refers to the probable number of losses that may occur during some given time period. </a:t>
            </a:r>
          </a:p>
          <a:p>
            <a:r>
              <a:rPr lang="en-US" b="1" dirty="0"/>
              <a:t>Loss severity</a:t>
            </a:r>
            <a:r>
              <a:rPr lang="en-US" dirty="0"/>
              <a:t> – it refers to the probable size of the losses that may occur during some given time period. </a:t>
            </a:r>
          </a:p>
          <a:p>
            <a:endParaRPr lang="en-US" dirty="0"/>
          </a:p>
          <a:p>
            <a:pPr marL="0" indent="0">
              <a:buNone/>
            </a:pPr>
            <a:endParaRPr lang="en-US" dirty="0"/>
          </a:p>
        </p:txBody>
      </p:sp>
    </p:spTree>
    <p:extLst>
      <p:ext uri="{BB962C8B-B14F-4D97-AF65-F5344CB8AC3E}">
        <p14:creationId xmlns:p14="http://schemas.microsoft.com/office/powerpoint/2010/main" val="3649476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0CF6-2E7F-44AE-A4D6-A53AE2536AA0}"/>
              </a:ext>
            </a:extLst>
          </p:cNvPr>
          <p:cNvSpPr>
            <a:spLocks noGrp="1"/>
          </p:cNvSpPr>
          <p:nvPr>
            <p:ph type="title"/>
          </p:nvPr>
        </p:nvSpPr>
        <p:spPr>
          <a:xfrm>
            <a:off x="94488" y="608683"/>
            <a:ext cx="8534400" cy="758952"/>
          </a:xfrm>
        </p:spPr>
        <p:txBody>
          <a:bodyPr>
            <a:noAutofit/>
          </a:bodyPr>
          <a:lstStyle/>
          <a:p>
            <a:pPr algn="l"/>
            <a:r>
              <a:rPr lang="en-US" sz="2400" b="1" dirty="0">
                <a:solidFill>
                  <a:srgbClr val="FF0000"/>
                </a:solidFill>
              </a:rPr>
              <a:t>3. Selecting appropriate techniques, or combination of techniques for treating loss exposures</a:t>
            </a:r>
            <a:br>
              <a:rPr lang="en-US" sz="2400" dirty="0">
                <a:solidFill>
                  <a:srgbClr val="FF0000"/>
                </a:solidFill>
              </a:rPr>
            </a:br>
            <a:endParaRPr lang="en-US" sz="2400" dirty="0">
              <a:solidFill>
                <a:srgbClr val="FF0000"/>
              </a:solidFill>
            </a:endParaRPr>
          </a:p>
        </p:txBody>
      </p:sp>
      <p:sp>
        <p:nvSpPr>
          <p:cNvPr id="3" name="Date Placeholder 2">
            <a:extLst>
              <a:ext uri="{FF2B5EF4-FFF2-40B4-BE49-F238E27FC236}">
                <a16:creationId xmlns:a16="http://schemas.microsoft.com/office/drawing/2014/main" id="{34E690E4-59CF-4998-B014-8872B59D8699}"/>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8A29C454-8EF8-4A1C-9376-C36EB9FD85C9}"/>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D405F078-9CFC-4877-B437-35657F18E0E6}"/>
              </a:ext>
            </a:extLst>
          </p:cNvPr>
          <p:cNvSpPr>
            <a:spLocks noGrp="1"/>
          </p:cNvSpPr>
          <p:nvPr>
            <p:ph type="sldNum" sz="quarter" idx="12"/>
          </p:nvPr>
        </p:nvSpPr>
        <p:spPr/>
        <p:txBody>
          <a:bodyPr/>
          <a:lstStyle/>
          <a:p>
            <a:fld id="{926AEC6B-6BCC-4601-A3BC-D63DE1EC955F}" type="slidenum">
              <a:rPr lang="en-US" smtClean="0"/>
              <a:pPr/>
              <a:t>16</a:t>
            </a:fld>
            <a:endParaRPr lang="en-US"/>
          </a:p>
        </p:txBody>
      </p:sp>
      <p:sp>
        <p:nvSpPr>
          <p:cNvPr id="6" name="Content Placeholder 5">
            <a:extLst>
              <a:ext uri="{FF2B5EF4-FFF2-40B4-BE49-F238E27FC236}">
                <a16:creationId xmlns:a16="http://schemas.microsoft.com/office/drawing/2014/main" id="{D7326C4D-F2C8-4A99-916D-F18C433518AC}"/>
              </a:ext>
            </a:extLst>
          </p:cNvPr>
          <p:cNvSpPr>
            <a:spLocks noGrp="1"/>
          </p:cNvSpPr>
          <p:nvPr>
            <p:ph sz="quarter" idx="1"/>
          </p:nvPr>
        </p:nvSpPr>
        <p:spPr/>
        <p:txBody>
          <a:bodyPr>
            <a:normAutofit fontScale="77500" lnSpcReduction="20000"/>
          </a:bodyPr>
          <a:lstStyle/>
          <a:p>
            <a:r>
              <a:rPr lang="en-US" dirty="0"/>
              <a:t>The major techniques for treating loss exposures are the following:</a:t>
            </a:r>
          </a:p>
          <a:p>
            <a:pPr lvl="0"/>
            <a:r>
              <a:rPr lang="en-US" b="1" dirty="0">
                <a:solidFill>
                  <a:schemeClr val="accent1">
                    <a:lumMod val="75000"/>
                  </a:schemeClr>
                </a:solidFill>
              </a:rPr>
              <a:t>Risk control techniques</a:t>
            </a:r>
            <a:r>
              <a:rPr lang="en-US" dirty="0">
                <a:solidFill>
                  <a:schemeClr val="accent1">
                    <a:lumMod val="75000"/>
                  </a:schemeClr>
                </a:solidFill>
              </a:rPr>
              <a:t> </a:t>
            </a:r>
            <a:r>
              <a:rPr lang="en-US" dirty="0"/>
              <a:t>– attempt to reduce the frequency and severity of accidental losses. It includes:</a:t>
            </a:r>
          </a:p>
          <a:p>
            <a:pPr lvl="0"/>
            <a:r>
              <a:rPr lang="en-US" dirty="0"/>
              <a:t>avoidance</a:t>
            </a:r>
          </a:p>
          <a:p>
            <a:pPr lvl="0"/>
            <a:r>
              <a:rPr lang="en-US" dirty="0"/>
              <a:t>loss control</a:t>
            </a:r>
          </a:p>
          <a:p>
            <a:pPr lvl="0"/>
            <a:r>
              <a:rPr lang="en-US" dirty="0"/>
              <a:t>separation/ diversification</a:t>
            </a:r>
          </a:p>
          <a:p>
            <a:pPr lvl="0"/>
            <a:r>
              <a:rPr lang="en-US" dirty="0"/>
              <a:t>combination</a:t>
            </a:r>
          </a:p>
          <a:p>
            <a:pPr lvl="0"/>
            <a:r>
              <a:rPr lang="en-US" b="1" dirty="0">
                <a:solidFill>
                  <a:schemeClr val="accent1">
                    <a:lumMod val="75000"/>
                  </a:schemeClr>
                </a:solidFill>
              </a:rPr>
              <a:t>Risk financing techniques</a:t>
            </a:r>
            <a:r>
              <a:rPr lang="en-US" dirty="0">
                <a:solidFill>
                  <a:schemeClr val="accent1">
                    <a:lumMod val="75000"/>
                  </a:schemeClr>
                </a:solidFill>
              </a:rPr>
              <a:t> </a:t>
            </a:r>
            <a:r>
              <a:rPr lang="en-US" dirty="0"/>
              <a:t>– provides for funding of accidental losses after they occur. It  includes:</a:t>
            </a:r>
          </a:p>
          <a:p>
            <a:pPr lvl="0"/>
            <a:r>
              <a:rPr lang="en-US" dirty="0"/>
              <a:t>Retention/assumption</a:t>
            </a:r>
          </a:p>
          <a:p>
            <a:pPr lvl="0"/>
            <a:r>
              <a:rPr lang="en-US" dirty="0"/>
              <a:t>Self - insurance</a:t>
            </a:r>
          </a:p>
          <a:p>
            <a:pPr lvl="0"/>
            <a:r>
              <a:rPr lang="en-US" dirty="0"/>
              <a:t>Non-insurance transfers</a:t>
            </a:r>
          </a:p>
          <a:p>
            <a:pPr lvl="0"/>
            <a:r>
              <a:rPr lang="en-US" dirty="0"/>
              <a:t>Insurance</a:t>
            </a:r>
          </a:p>
          <a:p>
            <a:endParaRPr lang="en-US" dirty="0"/>
          </a:p>
          <a:p>
            <a:endParaRPr lang="en-US" dirty="0"/>
          </a:p>
        </p:txBody>
      </p:sp>
    </p:spTree>
    <p:extLst>
      <p:ext uri="{BB962C8B-B14F-4D97-AF65-F5344CB8AC3E}">
        <p14:creationId xmlns:p14="http://schemas.microsoft.com/office/powerpoint/2010/main" val="47647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7BFA-F5AC-4E44-BB8F-A1E014B6A03F}"/>
              </a:ext>
            </a:extLst>
          </p:cNvPr>
          <p:cNvSpPr>
            <a:spLocks noGrp="1"/>
          </p:cNvSpPr>
          <p:nvPr>
            <p:ph type="title"/>
          </p:nvPr>
        </p:nvSpPr>
        <p:spPr>
          <a:xfrm>
            <a:off x="301752" y="228600"/>
            <a:ext cx="8534400" cy="791908"/>
          </a:xfrm>
        </p:spPr>
        <p:txBody>
          <a:bodyPr>
            <a:normAutofit fontScale="90000"/>
          </a:bodyPr>
          <a:lstStyle/>
          <a:p>
            <a:br>
              <a:rPr lang="en-US" dirty="0"/>
            </a:br>
            <a:r>
              <a:rPr lang="en-US" sz="3600" b="1" u="sng" dirty="0">
                <a:solidFill>
                  <a:srgbClr val="FF0000"/>
                </a:solidFill>
              </a:rPr>
              <a:t>A. Risk control techniques</a:t>
            </a:r>
            <a:endParaRPr lang="en-US" dirty="0"/>
          </a:p>
        </p:txBody>
      </p:sp>
      <p:sp>
        <p:nvSpPr>
          <p:cNvPr id="3" name="Date Placeholder 2">
            <a:extLst>
              <a:ext uri="{FF2B5EF4-FFF2-40B4-BE49-F238E27FC236}">
                <a16:creationId xmlns:a16="http://schemas.microsoft.com/office/drawing/2014/main" id="{C70183F7-9605-497B-B3D0-616C9B8C8C65}"/>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1EB9E701-FBF4-4A35-B4B3-0C455C205282}"/>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64D42D7E-62F9-45C5-9F63-6EFE82BA923D}"/>
              </a:ext>
            </a:extLst>
          </p:cNvPr>
          <p:cNvSpPr>
            <a:spLocks noGrp="1"/>
          </p:cNvSpPr>
          <p:nvPr>
            <p:ph type="sldNum" sz="quarter" idx="12"/>
          </p:nvPr>
        </p:nvSpPr>
        <p:spPr/>
        <p:txBody>
          <a:bodyPr/>
          <a:lstStyle/>
          <a:p>
            <a:fld id="{926AEC6B-6BCC-4601-A3BC-D63DE1EC955F}" type="slidenum">
              <a:rPr lang="en-US" smtClean="0"/>
              <a:pPr/>
              <a:t>17</a:t>
            </a:fld>
            <a:endParaRPr lang="en-US"/>
          </a:p>
        </p:txBody>
      </p:sp>
      <p:sp>
        <p:nvSpPr>
          <p:cNvPr id="6" name="Content Placeholder 5">
            <a:extLst>
              <a:ext uri="{FF2B5EF4-FFF2-40B4-BE49-F238E27FC236}">
                <a16:creationId xmlns:a16="http://schemas.microsoft.com/office/drawing/2014/main" id="{2791056B-8444-4C6C-A678-13BC8E841858}"/>
              </a:ext>
            </a:extLst>
          </p:cNvPr>
          <p:cNvSpPr>
            <a:spLocks noGrp="1"/>
          </p:cNvSpPr>
          <p:nvPr>
            <p:ph sz="quarter" idx="1"/>
          </p:nvPr>
        </p:nvSpPr>
        <p:spPr>
          <a:xfrm>
            <a:off x="301752" y="1020508"/>
            <a:ext cx="8503920" cy="5384476"/>
          </a:xfrm>
        </p:spPr>
        <p:txBody>
          <a:bodyPr>
            <a:normAutofit fontScale="77500" lnSpcReduction="20000"/>
          </a:bodyPr>
          <a:lstStyle/>
          <a:p>
            <a:pPr marL="0" lvl="0" indent="0">
              <a:buNone/>
            </a:pPr>
            <a:r>
              <a:rPr lang="en-US" sz="3300" b="1" dirty="0">
                <a:solidFill>
                  <a:srgbClr val="FF0000"/>
                </a:solidFill>
              </a:rPr>
              <a:t>1. Avoidance</a:t>
            </a:r>
            <a:r>
              <a:rPr lang="en-US" sz="3300" dirty="0">
                <a:solidFill>
                  <a:srgbClr val="FF0000"/>
                </a:solidFill>
              </a:rPr>
              <a:t> </a:t>
            </a:r>
            <a:r>
              <a:rPr lang="en-US" sz="2200" dirty="0">
                <a:solidFill>
                  <a:srgbClr val="FF0000"/>
                </a:solidFill>
              </a:rPr>
              <a:t>– </a:t>
            </a:r>
            <a:r>
              <a:rPr lang="en-US" sz="2200" dirty="0"/>
              <a:t>it means that certain loss exposure is never acquired or existing loss exposures is abandoned.</a:t>
            </a:r>
          </a:p>
          <a:p>
            <a:pPr>
              <a:buFont typeface="Wingdings" panose="05000000000000000000" pitchFamily="2" charset="2"/>
              <a:buChar char="Ø"/>
            </a:pPr>
            <a:r>
              <a:rPr lang="en-US" sz="2200" dirty="0"/>
              <a:t>It avoids property, person or activity that could be a source of risk. One way to control a particular risk is to avoid the property, person or activity giving rise to possible loss.</a:t>
            </a:r>
          </a:p>
          <a:p>
            <a:pPr>
              <a:buFont typeface="Wingdings" panose="05000000000000000000" pitchFamily="2" charset="2"/>
              <a:buChar char="Ø"/>
            </a:pPr>
            <a:r>
              <a:rPr lang="en-US" sz="2200" dirty="0"/>
              <a:t>Risk avoidance discontinues the source of risk. There are some characteristics of avoidance. These are:</a:t>
            </a:r>
          </a:p>
          <a:p>
            <a:pPr lvl="0">
              <a:buFont typeface="Wingdings" panose="05000000000000000000" pitchFamily="2" charset="2"/>
              <a:buChar char="Ø"/>
            </a:pPr>
            <a:r>
              <a:rPr lang="en-US" sz="2200" dirty="0"/>
              <a:t>Avoidance may be impossible</a:t>
            </a:r>
          </a:p>
          <a:p>
            <a:pPr lvl="0">
              <a:buFont typeface="Wingdings" panose="05000000000000000000" pitchFamily="2" charset="2"/>
              <a:buChar char="Ø"/>
            </a:pPr>
            <a:r>
              <a:rPr lang="en-US" sz="2200" dirty="0"/>
              <a:t>It is an impractical approach</a:t>
            </a:r>
          </a:p>
          <a:p>
            <a:pPr lvl="0">
              <a:buFont typeface="Wingdings" panose="05000000000000000000" pitchFamily="2" charset="2"/>
              <a:buChar char="Ø"/>
            </a:pPr>
            <a:r>
              <a:rPr lang="en-US" sz="2200" dirty="0"/>
              <a:t>Avoiding a risk may create another risk </a:t>
            </a:r>
          </a:p>
          <a:p>
            <a:pPr marL="0" lvl="0" indent="0">
              <a:buNone/>
            </a:pPr>
            <a:r>
              <a:rPr lang="en-US" sz="3300" b="1" dirty="0">
                <a:solidFill>
                  <a:srgbClr val="FF0000"/>
                </a:solidFill>
              </a:rPr>
              <a:t>2.Loss control</a:t>
            </a:r>
            <a:r>
              <a:rPr lang="en-US" sz="3300" dirty="0">
                <a:solidFill>
                  <a:srgbClr val="FF0000"/>
                </a:solidFill>
              </a:rPr>
              <a:t> – </a:t>
            </a:r>
            <a:r>
              <a:rPr lang="en-US" sz="2200" dirty="0"/>
              <a:t>it assumes that the firm will retain the property, person or activity creating the risk but the firm will conduct its operation in the safest ways. </a:t>
            </a:r>
          </a:p>
          <a:p>
            <a:pPr>
              <a:buFont typeface="Wingdings" panose="05000000000000000000" pitchFamily="2" charset="2"/>
              <a:buChar char="Ø"/>
            </a:pPr>
            <a:r>
              <a:rPr lang="en-US" sz="2200" dirty="0"/>
              <a:t>It is designed to reduce both the frequency and severity of loss.</a:t>
            </a:r>
          </a:p>
          <a:p>
            <a:pPr>
              <a:buFont typeface="Wingdings" panose="05000000000000000000" pitchFamily="2" charset="2"/>
              <a:buChar char="Ø"/>
            </a:pPr>
            <a:r>
              <a:rPr lang="en-US" sz="2200" dirty="0"/>
              <a:t>Loss control deals with an exposure that the firm doesn’t wish to abandon. It uses both loss prevention and reduction program.</a:t>
            </a:r>
          </a:p>
          <a:p>
            <a:pPr marL="0" indent="0">
              <a:buNone/>
            </a:pPr>
            <a:r>
              <a:rPr lang="en-US" sz="2300" b="1" i="1" dirty="0"/>
              <a:t>Loss prevention program</a:t>
            </a:r>
            <a:r>
              <a:rPr lang="en-US" sz="2300" dirty="0"/>
              <a:t> </a:t>
            </a:r>
            <a:r>
              <a:rPr lang="en-US" sz="2200" dirty="0"/>
              <a:t>– seeks to reduce or eliminate the chance of loss.</a:t>
            </a:r>
          </a:p>
          <a:p>
            <a:pPr marL="0" indent="0">
              <a:buNone/>
            </a:pPr>
            <a:r>
              <a:rPr lang="en-US" sz="2300" b="1" i="1" dirty="0"/>
              <a:t>Loss reduction program</a:t>
            </a:r>
            <a:r>
              <a:rPr lang="en-US" sz="2300" dirty="0"/>
              <a:t> </a:t>
            </a:r>
            <a:r>
              <a:rPr lang="en-US" sz="2200" dirty="0"/>
              <a:t>– seeks to reduce the potential severity of the loss.</a:t>
            </a:r>
          </a:p>
          <a:p>
            <a:pPr marL="0" indent="0">
              <a:buNone/>
            </a:pPr>
            <a:endParaRPr lang="en-US" dirty="0"/>
          </a:p>
        </p:txBody>
      </p:sp>
    </p:spTree>
    <p:extLst>
      <p:ext uri="{BB962C8B-B14F-4D97-AF65-F5344CB8AC3E}">
        <p14:creationId xmlns:p14="http://schemas.microsoft.com/office/powerpoint/2010/main" val="1322481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7D66-6F00-4A59-B97A-2D03ECCD7396}"/>
              </a:ext>
            </a:extLst>
          </p:cNvPr>
          <p:cNvSpPr>
            <a:spLocks noGrp="1"/>
          </p:cNvSpPr>
          <p:nvPr>
            <p:ph type="title"/>
          </p:nvPr>
        </p:nvSpPr>
        <p:spPr/>
        <p:txBody>
          <a:bodyPr/>
          <a:lstStyle/>
          <a:p>
            <a:r>
              <a:rPr lang="en-US" dirty="0"/>
              <a:t>Cont.…</a:t>
            </a:r>
          </a:p>
        </p:txBody>
      </p:sp>
      <p:sp>
        <p:nvSpPr>
          <p:cNvPr id="3" name="Date Placeholder 2">
            <a:extLst>
              <a:ext uri="{FF2B5EF4-FFF2-40B4-BE49-F238E27FC236}">
                <a16:creationId xmlns:a16="http://schemas.microsoft.com/office/drawing/2014/main" id="{35B8E562-F7BF-4F66-AC26-3F79381064F0}"/>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3A7DD487-99B1-4C6C-90F8-B90E57DECE21}"/>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F9E60E89-3C9E-4D90-A82D-634918EEACC0}"/>
              </a:ext>
            </a:extLst>
          </p:cNvPr>
          <p:cNvSpPr>
            <a:spLocks noGrp="1"/>
          </p:cNvSpPr>
          <p:nvPr>
            <p:ph type="sldNum" sz="quarter" idx="12"/>
          </p:nvPr>
        </p:nvSpPr>
        <p:spPr/>
        <p:txBody>
          <a:bodyPr/>
          <a:lstStyle/>
          <a:p>
            <a:fld id="{926AEC6B-6BCC-4601-A3BC-D63DE1EC955F}" type="slidenum">
              <a:rPr lang="en-US" smtClean="0"/>
              <a:pPr/>
              <a:t>18</a:t>
            </a:fld>
            <a:endParaRPr lang="en-US"/>
          </a:p>
        </p:txBody>
      </p:sp>
      <p:sp>
        <p:nvSpPr>
          <p:cNvPr id="6" name="Content Placeholder 5">
            <a:extLst>
              <a:ext uri="{FF2B5EF4-FFF2-40B4-BE49-F238E27FC236}">
                <a16:creationId xmlns:a16="http://schemas.microsoft.com/office/drawing/2014/main" id="{6454B689-D5EB-44ED-A011-3A45E99C4FBD}"/>
              </a:ext>
            </a:extLst>
          </p:cNvPr>
          <p:cNvSpPr>
            <a:spLocks noGrp="1"/>
          </p:cNvSpPr>
          <p:nvPr>
            <p:ph sz="quarter" idx="1"/>
          </p:nvPr>
        </p:nvSpPr>
        <p:spPr/>
        <p:txBody>
          <a:bodyPr>
            <a:normAutofit fontScale="92500" lnSpcReduction="10000"/>
          </a:bodyPr>
          <a:lstStyle/>
          <a:p>
            <a:pPr>
              <a:buFont typeface="Wingdings" panose="05000000000000000000" pitchFamily="2" charset="2"/>
              <a:buChar char="v"/>
            </a:pPr>
            <a:r>
              <a:rPr lang="en-US" sz="2800" i="1" dirty="0"/>
              <a:t>Loss Prevention is a classification of loss control that are designed primarily to reduce loss frequency. </a:t>
            </a:r>
          </a:p>
          <a:p>
            <a:pPr>
              <a:buFont typeface="Wingdings" panose="05000000000000000000" pitchFamily="2" charset="2"/>
              <a:buChar char="v"/>
            </a:pPr>
            <a:r>
              <a:rPr lang="en-US" sz="2800" i="1" dirty="0"/>
              <a:t>For example, measures that</a:t>
            </a:r>
            <a:r>
              <a:rPr lang="en-US" sz="2800" b="1" i="1" dirty="0">
                <a:solidFill>
                  <a:srgbClr val="0070C0"/>
                </a:solidFill>
              </a:rPr>
              <a:t> reduce truck accidents </a:t>
            </a:r>
            <a:r>
              <a:rPr lang="en-US" sz="2800" b="1" i="1" dirty="0">
                <a:solidFill>
                  <a:srgbClr val="FF0000"/>
                </a:solidFill>
              </a:rPr>
              <a:t>include driver examinations, zero tolerance for alcohol or drug abuse and strict enforcement of safety rules.</a:t>
            </a:r>
          </a:p>
          <a:p>
            <a:pPr>
              <a:buFont typeface="Wingdings" panose="05000000000000000000" pitchFamily="2" charset="2"/>
              <a:buChar char="v"/>
            </a:pPr>
            <a:r>
              <a:rPr lang="en-US" sz="2800" i="1" dirty="0"/>
              <a:t>For instance, a measures that reduce lawsuits from defective products include </a:t>
            </a:r>
            <a:r>
              <a:rPr lang="en-US" sz="2800" b="1" dirty="0">
                <a:solidFill>
                  <a:srgbClr val="0070C0"/>
                </a:solidFill>
              </a:rPr>
              <a:t>installation of safety features on hazardous products, placement of warning labels on dangerous products, and institution of quality control checks.</a:t>
            </a:r>
            <a:endParaRPr lang="en-US" sz="2800" b="1" dirty="0">
              <a:solidFill>
                <a:srgbClr val="0070C0"/>
              </a:solidFill>
              <a:latin typeface="Cambria Math" panose="02040503050406030204" pitchFamily="18" charset="0"/>
              <a:ea typeface="Cambria Math" panose="02040503050406030204" pitchFamily="18" charset="0"/>
            </a:endParaRPr>
          </a:p>
          <a:p>
            <a:endParaRPr lang="en-US" dirty="0"/>
          </a:p>
        </p:txBody>
      </p:sp>
    </p:spTree>
    <p:extLst>
      <p:ext uri="{BB962C8B-B14F-4D97-AF65-F5344CB8AC3E}">
        <p14:creationId xmlns:p14="http://schemas.microsoft.com/office/powerpoint/2010/main" val="1880015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7E2A-1DC5-485C-A2E3-F0BE13CE41E1}"/>
              </a:ext>
            </a:extLst>
          </p:cNvPr>
          <p:cNvSpPr>
            <a:spLocks noGrp="1"/>
          </p:cNvSpPr>
          <p:nvPr>
            <p:ph type="title"/>
          </p:nvPr>
        </p:nvSpPr>
        <p:spPr/>
        <p:txBody>
          <a:bodyPr/>
          <a:lstStyle/>
          <a:p>
            <a:r>
              <a:rPr lang="en-US" dirty="0"/>
              <a:t>Cont.….</a:t>
            </a:r>
          </a:p>
        </p:txBody>
      </p:sp>
      <p:sp>
        <p:nvSpPr>
          <p:cNvPr id="3" name="Date Placeholder 2">
            <a:extLst>
              <a:ext uri="{FF2B5EF4-FFF2-40B4-BE49-F238E27FC236}">
                <a16:creationId xmlns:a16="http://schemas.microsoft.com/office/drawing/2014/main" id="{A68919B3-3718-456F-BB92-520220FF1AF3}"/>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3C77838A-4347-481E-9066-D5067B84C70A}"/>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A60A0D02-9839-490A-81BF-E696303292BA}"/>
              </a:ext>
            </a:extLst>
          </p:cNvPr>
          <p:cNvSpPr>
            <a:spLocks noGrp="1"/>
          </p:cNvSpPr>
          <p:nvPr>
            <p:ph type="sldNum" sz="quarter" idx="12"/>
          </p:nvPr>
        </p:nvSpPr>
        <p:spPr/>
        <p:txBody>
          <a:bodyPr/>
          <a:lstStyle/>
          <a:p>
            <a:fld id="{926AEC6B-6BCC-4601-A3BC-D63DE1EC955F}" type="slidenum">
              <a:rPr lang="en-US" smtClean="0"/>
              <a:pPr/>
              <a:t>19</a:t>
            </a:fld>
            <a:endParaRPr lang="en-US"/>
          </a:p>
        </p:txBody>
      </p:sp>
      <p:sp>
        <p:nvSpPr>
          <p:cNvPr id="6" name="Content Placeholder 5">
            <a:extLst>
              <a:ext uri="{FF2B5EF4-FFF2-40B4-BE49-F238E27FC236}">
                <a16:creationId xmlns:a16="http://schemas.microsoft.com/office/drawing/2014/main" id="{8AB546F7-A369-4E7E-A058-7816BF6ACA72}"/>
              </a:ext>
            </a:extLst>
          </p:cNvPr>
          <p:cNvSpPr>
            <a:spLocks noGrp="1"/>
          </p:cNvSpPr>
          <p:nvPr>
            <p:ph sz="quarter" idx="1"/>
          </p:nvPr>
        </p:nvSpPr>
        <p:spPr/>
        <p:txBody>
          <a:bodyPr>
            <a:normAutofit lnSpcReduction="10000"/>
          </a:bodyPr>
          <a:lstStyle/>
          <a:p>
            <a:r>
              <a:rPr lang="en-US" sz="2800" b="1" dirty="0">
                <a:solidFill>
                  <a:srgbClr val="00B050"/>
                </a:solidFill>
              </a:rPr>
              <a:t>Severity reduction: Is refers to measure that reduce the severity of a loss.</a:t>
            </a:r>
          </a:p>
          <a:p>
            <a:r>
              <a:rPr lang="en-US" sz="2800" dirty="0"/>
              <a:t>Consider an auto manufacturer having airbags installed in the company fleet off automobiles. </a:t>
            </a:r>
          </a:p>
          <a:p>
            <a:r>
              <a:rPr lang="en-US" sz="2800" dirty="0"/>
              <a:t>This form is engaging in “severity reduction” (Loss Reduction). </a:t>
            </a:r>
          </a:p>
          <a:p>
            <a:r>
              <a:rPr lang="en-US" sz="2800" dirty="0"/>
              <a:t>The </a:t>
            </a:r>
            <a:r>
              <a:rPr lang="en-US" sz="2800" b="1" dirty="0">
                <a:solidFill>
                  <a:srgbClr val="00B050"/>
                </a:solidFill>
              </a:rPr>
              <a:t>air bags will not prevent accidents from occurring</a:t>
            </a:r>
            <a:r>
              <a:rPr lang="en-US" sz="2800" dirty="0"/>
              <a:t>, but they will </a:t>
            </a:r>
            <a:r>
              <a:rPr lang="en-US" sz="2800" b="1" dirty="0">
                <a:solidFill>
                  <a:srgbClr val="0070C0"/>
                </a:solidFill>
              </a:rPr>
              <a:t>reduce the probable injuries that employees will suffer if an accident does happen. </a:t>
            </a:r>
          </a:p>
          <a:p>
            <a:endParaRPr lang="en-US" dirty="0"/>
          </a:p>
        </p:txBody>
      </p:sp>
    </p:spTree>
    <p:extLst>
      <p:ext uri="{BB962C8B-B14F-4D97-AF65-F5344CB8AC3E}">
        <p14:creationId xmlns:p14="http://schemas.microsoft.com/office/powerpoint/2010/main" val="4292794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352800"/>
            <a:ext cx="7086600" cy="838200"/>
          </a:xfrm>
        </p:spPr>
        <p:txBody>
          <a:bodyPr>
            <a:normAutofit fontScale="77500" lnSpcReduction="20000"/>
          </a:bodyPr>
          <a:lstStyle/>
          <a:p>
            <a:r>
              <a:rPr lang="en-US" sz="3200"/>
              <a:t>THE RISK MANAGEMENT PROCESS </a:t>
            </a:r>
            <a:br>
              <a:rPr lang="en-US" sz="3200"/>
            </a:br>
            <a:endParaRPr lang="en-US" sz="3200" dirty="0">
              <a:solidFill>
                <a:srgbClr val="00206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70BB1FBD-380F-4EC4-8658-71B9EEE7EA2D}" type="datetime1">
              <a:rPr lang="en-US" smtClean="0"/>
              <a:t>20-Oct-19</a:t>
            </a:fld>
            <a:endParaRPr lang="en-US"/>
          </a:p>
        </p:txBody>
      </p:sp>
      <p:sp>
        <p:nvSpPr>
          <p:cNvPr id="6" name="Footer Placeholder 5"/>
          <p:cNvSpPr>
            <a:spLocks noGrp="1"/>
          </p:cNvSpPr>
          <p:nvPr>
            <p:ph type="ftr" sz="quarter" idx="11"/>
          </p:nvPr>
        </p:nvSpPr>
        <p:spPr/>
        <p:txBody>
          <a:bodyPr/>
          <a:lstStyle/>
          <a:p>
            <a:pPr algn="just"/>
            <a:r>
              <a:rPr lang="en-US"/>
              <a:t>By: Seble T.</a:t>
            </a:r>
            <a:endParaRPr lang="en-US" dirty="0"/>
          </a:p>
        </p:txBody>
      </p:sp>
      <p:sp>
        <p:nvSpPr>
          <p:cNvPr id="5" name="Slide Number Placeholder 4"/>
          <p:cNvSpPr>
            <a:spLocks noGrp="1"/>
          </p:cNvSpPr>
          <p:nvPr>
            <p:ph type="sldNum" sz="quarter" idx="12"/>
          </p:nvPr>
        </p:nvSpPr>
        <p:spPr/>
        <p:txBody>
          <a:bodyPr/>
          <a:lstStyle/>
          <a:p>
            <a:fld id="{926AEC6B-6BCC-4601-A3BC-D63DE1EC955F}" type="slidenum">
              <a:rPr lang="en-US" smtClean="0"/>
              <a:pPr/>
              <a:t>2</a:t>
            </a:fld>
            <a:endParaRPr lang="en-US"/>
          </a:p>
        </p:txBody>
      </p:sp>
      <p:sp>
        <p:nvSpPr>
          <p:cNvPr id="2" name="Title 1"/>
          <p:cNvSpPr>
            <a:spLocks noGrp="1"/>
          </p:cNvSpPr>
          <p:nvPr>
            <p:ph type="ctrTitle"/>
          </p:nvPr>
        </p:nvSpPr>
        <p:spPr>
          <a:xfrm>
            <a:off x="1066800" y="329820"/>
            <a:ext cx="6477000" cy="1828800"/>
          </a:xfrm>
        </p:spPr>
        <p:style>
          <a:lnRef idx="2">
            <a:schemeClr val="dk1"/>
          </a:lnRef>
          <a:fillRef idx="1">
            <a:schemeClr val="lt1"/>
          </a:fillRef>
          <a:effectRef idx="0">
            <a:schemeClr val="dk1"/>
          </a:effectRef>
          <a:fontRef idx="minor">
            <a:schemeClr val="dk1"/>
          </a:fontRef>
        </p:style>
        <p:txBody>
          <a:bodyPr>
            <a:normAutofit/>
          </a:bodyPr>
          <a:lstStyle/>
          <a:p>
            <a:pPr algn="ctr"/>
            <a:r>
              <a:rPr lang="en-US" b="1" dirty="0">
                <a:solidFill>
                  <a:srgbClr val="FF0000"/>
                </a:solidFill>
                <a:latin typeface="Algerian" pitchFamily="82" charset="0"/>
              </a:rPr>
              <a:t>CHAPTER TWO</a:t>
            </a:r>
            <a:br>
              <a:rPr lang="en-US" dirty="0"/>
            </a:br>
            <a:endParaRPr lang="en-US" dirty="0"/>
          </a:p>
        </p:txBody>
      </p:sp>
    </p:spTree>
    <p:extLst>
      <p:ext uri="{BB962C8B-B14F-4D97-AF65-F5344CB8AC3E}">
        <p14:creationId xmlns:p14="http://schemas.microsoft.com/office/powerpoint/2010/main" val="4278913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436986"/>
            <a:ext cx="8531352" cy="762000"/>
          </a:xfrm>
        </p:spPr>
        <p:txBody>
          <a:bodyPr>
            <a:noAutofit/>
          </a:bodyPr>
          <a:lstStyle/>
          <a:p>
            <a:pPr>
              <a:defRPr/>
            </a:pPr>
            <a:r>
              <a:rPr lang="en-US" sz="3200" b="1" dirty="0">
                <a:solidFill>
                  <a:srgbClr val="FF0000"/>
                </a:solidFill>
                <a:latin typeface="Bodoni MT Black" pitchFamily="18" charset="0"/>
              </a:rPr>
              <a:t>Risk control techniques - Loss Control </a:t>
            </a:r>
            <a:endParaRPr lang="en-US" sz="1600" dirty="0">
              <a:solidFill>
                <a:srgbClr val="D03808"/>
              </a:solidFill>
            </a:endParaRPr>
          </a:p>
        </p:txBody>
      </p:sp>
      <p:sp>
        <p:nvSpPr>
          <p:cNvPr id="4" name="Date Placeholder 3"/>
          <p:cNvSpPr>
            <a:spLocks noGrp="1"/>
          </p:cNvSpPr>
          <p:nvPr>
            <p:ph type="dt" sz="half" idx="10"/>
          </p:nvPr>
        </p:nvSpPr>
        <p:spPr/>
        <p:txBody>
          <a:bodyPr/>
          <a:lstStyle/>
          <a:p>
            <a:fld id="{6CA308B4-2E86-462D-BAF8-9896EDD7603D}" type="datetime1">
              <a:rPr lang="en-US" smtClean="0"/>
              <a:t>20-Oct-19</a:t>
            </a:fld>
            <a:endParaRPr lang="en-US"/>
          </a:p>
        </p:txBody>
      </p:sp>
      <p:sp>
        <p:nvSpPr>
          <p:cNvPr id="6" name="Footer Placeholder 5"/>
          <p:cNvSpPr>
            <a:spLocks noGrp="1"/>
          </p:cNvSpPr>
          <p:nvPr>
            <p:ph type="ftr" sz="quarter" idx="11"/>
          </p:nvPr>
        </p:nvSpPr>
        <p:spPr/>
        <p:txBody>
          <a:bodyPr/>
          <a:lstStyle/>
          <a:p>
            <a:pPr algn="l"/>
            <a:r>
              <a:rPr lang="en-US" dirty="0"/>
              <a:t>By: Tahir D.</a:t>
            </a:r>
          </a:p>
        </p:txBody>
      </p:sp>
      <p:sp>
        <p:nvSpPr>
          <p:cNvPr id="5" name="Slide Number Placeholder 4"/>
          <p:cNvSpPr>
            <a:spLocks noGrp="1"/>
          </p:cNvSpPr>
          <p:nvPr>
            <p:ph type="sldNum" sz="quarter" idx="12"/>
          </p:nvPr>
        </p:nvSpPr>
        <p:spPr/>
        <p:txBody>
          <a:bodyPr>
            <a:normAutofit/>
          </a:bodyPr>
          <a:lstStyle/>
          <a:p>
            <a:fld id="{926AEC6B-6BCC-4601-A3BC-D63DE1EC955F}" type="slidenum">
              <a:rPr lang="en-US" smtClean="0"/>
              <a:pPr/>
              <a:t>20</a:t>
            </a:fld>
            <a:endParaRPr lang="en-US"/>
          </a:p>
        </p:txBody>
      </p:sp>
      <p:pic>
        <p:nvPicPr>
          <p:cNvPr id="7" name="Content Placeholder 6"/>
          <p:cNvPicPr>
            <a:picLocks noGrp="1" noChangeAspect="1"/>
          </p:cNvPicPr>
          <p:nvPr>
            <p:ph sz="quarter" idx="1"/>
          </p:nvPr>
        </p:nvPicPr>
        <p:blipFill>
          <a:blip r:embed="rId2"/>
          <a:stretch>
            <a:fillRect/>
          </a:stretch>
        </p:blipFill>
        <p:spPr>
          <a:xfrm>
            <a:off x="304800" y="1371600"/>
            <a:ext cx="8531352" cy="5049838"/>
          </a:xfrm>
          <a:prstGeom prst="rect">
            <a:avLst/>
          </a:prstGeom>
        </p:spPr>
      </p:pic>
    </p:spTree>
    <p:extLst>
      <p:ext uri="{BB962C8B-B14F-4D97-AF65-F5344CB8AC3E}">
        <p14:creationId xmlns:p14="http://schemas.microsoft.com/office/powerpoint/2010/main" val="3671510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arn(outVertical)">
                                      <p:cBhvr>
                                        <p:cTn id="7"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0C45-C176-4F94-9505-43F1E64B7313}"/>
              </a:ext>
            </a:extLst>
          </p:cNvPr>
          <p:cNvSpPr>
            <a:spLocks noGrp="1"/>
          </p:cNvSpPr>
          <p:nvPr>
            <p:ph type="title"/>
          </p:nvPr>
        </p:nvSpPr>
        <p:spPr/>
        <p:txBody>
          <a:bodyPr/>
          <a:lstStyle/>
          <a:p>
            <a:r>
              <a:rPr lang="en-US" dirty="0"/>
              <a:t>CONT……</a:t>
            </a:r>
          </a:p>
        </p:txBody>
      </p:sp>
      <p:sp>
        <p:nvSpPr>
          <p:cNvPr id="3" name="Date Placeholder 2">
            <a:extLst>
              <a:ext uri="{FF2B5EF4-FFF2-40B4-BE49-F238E27FC236}">
                <a16:creationId xmlns:a16="http://schemas.microsoft.com/office/drawing/2014/main" id="{951BA9FC-FC73-4CF9-835F-CD2B3156C227}"/>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93A70CA6-6A5C-4292-BA6A-658399DC6BD5}"/>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0A284E55-9818-4BEC-93BF-FDBC5FA149B1}"/>
              </a:ext>
            </a:extLst>
          </p:cNvPr>
          <p:cNvSpPr>
            <a:spLocks noGrp="1"/>
          </p:cNvSpPr>
          <p:nvPr>
            <p:ph type="sldNum" sz="quarter" idx="12"/>
          </p:nvPr>
        </p:nvSpPr>
        <p:spPr/>
        <p:txBody>
          <a:bodyPr/>
          <a:lstStyle/>
          <a:p>
            <a:fld id="{926AEC6B-6BCC-4601-A3BC-D63DE1EC955F}" type="slidenum">
              <a:rPr lang="en-US" smtClean="0"/>
              <a:pPr/>
              <a:t>21</a:t>
            </a:fld>
            <a:endParaRPr lang="en-US"/>
          </a:p>
        </p:txBody>
      </p:sp>
      <p:sp>
        <p:nvSpPr>
          <p:cNvPr id="6" name="Content Placeholder 5">
            <a:extLst>
              <a:ext uri="{FF2B5EF4-FFF2-40B4-BE49-F238E27FC236}">
                <a16:creationId xmlns:a16="http://schemas.microsoft.com/office/drawing/2014/main" id="{609B9027-572E-4DAB-A78C-A9C8C3260C5A}"/>
              </a:ext>
            </a:extLst>
          </p:cNvPr>
          <p:cNvSpPr>
            <a:spLocks noGrp="1"/>
          </p:cNvSpPr>
          <p:nvPr>
            <p:ph sz="quarter" idx="1"/>
          </p:nvPr>
        </p:nvSpPr>
        <p:spPr/>
        <p:txBody>
          <a:bodyPr>
            <a:normAutofit fontScale="85000" lnSpcReduction="20000"/>
          </a:bodyPr>
          <a:lstStyle/>
          <a:p>
            <a:pPr marL="0" indent="0">
              <a:buNone/>
            </a:pPr>
            <a:r>
              <a:rPr lang="en-US" sz="4000" b="1" dirty="0">
                <a:solidFill>
                  <a:srgbClr val="FF0000"/>
                </a:solidFill>
              </a:rPr>
              <a:t>3.Separation/diversification</a:t>
            </a:r>
            <a:endParaRPr lang="en-US" sz="4000" dirty="0">
              <a:solidFill>
                <a:srgbClr val="FF0000"/>
              </a:solidFill>
            </a:endParaRPr>
          </a:p>
          <a:p>
            <a:r>
              <a:rPr lang="en-US" sz="2800" dirty="0"/>
              <a:t>involves the reduction of maximum probable loss associated with some kinds of risks.</a:t>
            </a:r>
          </a:p>
          <a:p>
            <a:pPr marL="0" indent="0">
              <a:buNone/>
            </a:pPr>
            <a:r>
              <a:rPr lang="en-US" sz="2800" b="1" dirty="0"/>
              <a:t>“Do not put all your eggs in one basket”</a:t>
            </a:r>
          </a:p>
          <a:p>
            <a:r>
              <a:rPr lang="en-US" sz="2800" dirty="0"/>
              <a:t>Separation of the firm’s exposures to loss instead of concentrating them at one location.</a:t>
            </a:r>
          </a:p>
          <a:p>
            <a:r>
              <a:rPr lang="en-US" sz="2800" dirty="0"/>
              <a:t> Example, a firm may disperse its inventory in to different warehouses than keeping it in one store. If fire destroys one of the warehouses, the firm will save some of its inventories placed in the other warehouses. </a:t>
            </a:r>
          </a:p>
          <a:p>
            <a:r>
              <a:rPr lang="en-US" sz="2800" dirty="0"/>
              <a:t>Through such separation, the firm is reducing the likely severity of overall firm losses by reducing the size of the exposure in any one location.</a:t>
            </a:r>
          </a:p>
          <a:p>
            <a:endParaRPr lang="en-US" sz="2800" dirty="0"/>
          </a:p>
        </p:txBody>
      </p:sp>
    </p:spTree>
    <p:extLst>
      <p:ext uri="{BB962C8B-B14F-4D97-AF65-F5344CB8AC3E}">
        <p14:creationId xmlns:p14="http://schemas.microsoft.com/office/powerpoint/2010/main" val="2893143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D8F0-E66C-42E3-B377-DC37C1B46233}"/>
              </a:ext>
            </a:extLst>
          </p:cNvPr>
          <p:cNvSpPr>
            <a:spLocks noGrp="1"/>
          </p:cNvSpPr>
          <p:nvPr>
            <p:ph type="title"/>
          </p:nvPr>
        </p:nvSpPr>
        <p:spPr/>
        <p:txBody>
          <a:bodyPr/>
          <a:lstStyle/>
          <a:p>
            <a:r>
              <a:rPr lang="en-US" dirty="0" err="1"/>
              <a:t>Cont</a:t>
            </a:r>
            <a:r>
              <a:rPr lang="en-US" dirty="0"/>
              <a:t>…</a:t>
            </a:r>
          </a:p>
        </p:txBody>
      </p:sp>
      <p:sp>
        <p:nvSpPr>
          <p:cNvPr id="3" name="Date Placeholder 2">
            <a:extLst>
              <a:ext uri="{FF2B5EF4-FFF2-40B4-BE49-F238E27FC236}">
                <a16:creationId xmlns:a16="http://schemas.microsoft.com/office/drawing/2014/main" id="{B306882F-3F4B-4E99-A4D2-2EF259C3CA5A}"/>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8D3CA5C4-64F5-4B90-AB2C-C3CD3AF82110}"/>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CD2BD94D-75A7-4842-B2F1-1A62B4DFB756}"/>
              </a:ext>
            </a:extLst>
          </p:cNvPr>
          <p:cNvSpPr>
            <a:spLocks noGrp="1"/>
          </p:cNvSpPr>
          <p:nvPr>
            <p:ph type="sldNum" sz="quarter" idx="12"/>
          </p:nvPr>
        </p:nvSpPr>
        <p:spPr/>
        <p:txBody>
          <a:bodyPr/>
          <a:lstStyle/>
          <a:p>
            <a:fld id="{926AEC6B-6BCC-4601-A3BC-D63DE1EC955F}" type="slidenum">
              <a:rPr lang="en-US" smtClean="0"/>
              <a:pPr/>
              <a:t>22</a:t>
            </a:fld>
            <a:endParaRPr lang="en-US"/>
          </a:p>
        </p:txBody>
      </p:sp>
      <p:sp>
        <p:nvSpPr>
          <p:cNvPr id="6" name="Content Placeholder 5">
            <a:extLst>
              <a:ext uri="{FF2B5EF4-FFF2-40B4-BE49-F238E27FC236}">
                <a16:creationId xmlns:a16="http://schemas.microsoft.com/office/drawing/2014/main" id="{0D03FE4A-1DB1-4340-9626-C36A2E5AC679}"/>
              </a:ext>
            </a:extLst>
          </p:cNvPr>
          <p:cNvSpPr>
            <a:spLocks noGrp="1"/>
          </p:cNvSpPr>
          <p:nvPr>
            <p:ph sz="quarter" idx="1"/>
          </p:nvPr>
        </p:nvSpPr>
        <p:spPr/>
        <p:txBody>
          <a:bodyPr>
            <a:normAutofit fontScale="70000" lnSpcReduction="20000"/>
          </a:bodyPr>
          <a:lstStyle/>
          <a:p>
            <a:pPr marL="0" indent="0" algn="just">
              <a:buNone/>
            </a:pPr>
            <a:r>
              <a:rPr lang="en-US" sz="3600" b="1" dirty="0">
                <a:solidFill>
                  <a:srgbClr val="FF0000"/>
                </a:solidFill>
              </a:rPr>
              <a:t>4. Combination </a:t>
            </a:r>
          </a:p>
          <a:p>
            <a:pPr algn="just"/>
            <a:r>
              <a:rPr lang="en-US" sz="3600" dirty="0"/>
              <a:t>Combination is a basic principle of insurance that follows the law of large number.</a:t>
            </a:r>
          </a:p>
          <a:p>
            <a:pPr algn="just"/>
            <a:r>
              <a:rPr lang="en-US" sz="3600" dirty="0"/>
              <a:t>Combination increases the number of exposure units since it is a pooling process.</a:t>
            </a:r>
          </a:p>
          <a:p>
            <a:pPr algn="just"/>
            <a:r>
              <a:rPr lang="en-US" sz="3600" dirty="0"/>
              <a:t> It reduces losses by making losses more predictable with higher degree of accuracy. </a:t>
            </a:r>
          </a:p>
          <a:p>
            <a:pPr algn="just"/>
            <a:r>
              <a:rPr lang="en-US" sz="3600" dirty="0"/>
              <a:t>Unlike separation which spreads a specified number of exposure units, combination increases the number of exposure units under the control of the firm.</a:t>
            </a:r>
          </a:p>
          <a:p>
            <a:pPr>
              <a:buFont typeface="Wingdings" panose="05000000000000000000" pitchFamily="2" charset="2"/>
              <a:buChar char="Ø"/>
            </a:pPr>
            <a:r>
              <a:rPr lang="en-US" sz="3600" dirty="0" err="1"/>
              <a:t>Eg.</a:t>
            </a:r>
            <a:r>
              <a:rPr lang="en-US" sz="3600" dirty="0"/>
              <a:t> Expand through internal growth, merger and acquisition</a:t>
            </a:r>
          </a:p>
          <a:p>
            <a:endParaRPr lang="en-US" dirty="0"/>
          </a:p>
        </p:txBody>
      </p:sp>
    </p:spTree>
    <p:extLst>
      <p:ext uri="{BB962C8B-B14F-4D97-AF65-F5344CB8AC3E}">
        <p14:creationId xmlns:p14="http://schemas.microsoft.com/office/powerpoint/2010/main" val="343527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B2D0-8060-4333-B660-6458BDBC4CAC}"/>
              </a:ext>
            </a:extLst>
          </p:cNvPr>
          <p:cNvSpPr>
            <a:spLocks noGrp="1"/>
          </p:cNvSpPr>
          <p:nvPr>
            <p:ph type="title"/>
          </p:nvPr>
        </p:nvSpPr>
        <p:spPr>
          <a:xfrm>
            <a:off x="412805" y="708745"/>
            <a:ext cx="8534400" cy="758952"/>
          </a:xfrm>
        </p:spPr>
        <p:txBody>
          <a:bodyPr>
            <a:noAutofit/>
          </a:bodyPr>
          <a:lstStyle/>
          <a:p>
            <a:r>
              <a:rPr lang="en-US" sz="3200" b="1" u="sng" dirty="0">
                <a:solidFill>
                  <a:srgbClr val="FF0000"/>
                </a:solidFill>
              </a:rPr>
              <a:t>B. Risk financing techniques</a:t>
            </a:r>
            <a:br>
              <a:rPr lang="en-US" sz="3200" b="1" dirty="0">
                <a:solidFill>
                  <a:srgbClr val="FF0000"/>
                </a:solidFill>
              </a:rPr>
            </a:br>
            <a:endParaRPr lang="en-US" sz="3200" b="1" dirty="0">
              <a:solidFill>
                <a:srgbClr val="FF0000"/>
              </a:solidFill>
            </a:endParaRPr>
          </a:p>
        </p:txBody>
      </p:sp>
      <p:sp>
        <p:nvSpPr>
          <p:cNvPr id="3" name="Date Placeholder 2">
            <a:extLst>
              <a:ext uri="{FF2B5EF4-FFF2-40B4-BE49-F238E27FC236}">
                <a16:creationId xmlns:a16="http://schemas.microsoft.com/office/drawing/2014/main" id="{51925B6E-208C-45DE-BC0D-5382FDD79B72}"/>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31732EEC-9788-4969-98A5-361DF49BE4ED}"/>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620BE96D-559E-4F92-BB21-2C7954DDB121}"/>
              </a:ext>
            </a:extLst>
          </p:cNvPr>
          <p:cNvSpPr>
            <a:spLocks noGrp="1"/>
          </p:cNvSpPr>
          <p:nvPr>
            <p:ph type="sldNum" sz="quarter" idx="12"/>
          </p:nvPr>
        </p:nvSpPr>
        <p:spPr/>
        <p:txBody>
          <a:bodyPr/>
          <a:lstStyle/>
          <a:p>
            <a:fld id="{926AEC6B-6BCC-4601-A3BC-D63DE1EC955F}" type="slidenum">
              <a:rPr lang="en-US" smtClean="0"/>
              <a:pPr/>
              <a:t>23</a:t>
            </a:fld>
            <a:endParaRPr lang="en-US"/>
          </a:p>
        </p:txBody>
      </p:sp>
      <p:sp>
        <p:nvSpPr>
          <p:cNvPr id="6" name="Content Placeholder 5">
            <a:extLst>
              <a:ext uri="{FF2B5EF4-FFF2-40B4-BE49-F238E27FC236}">
                <a16:creationId xmlns:a16="http://schemas.microsoft.com/office/drawing/2014/main" id="{E1BDA74F-6744-456A-8A2C-3FB20CB22277}"/>
              </a:ext>
            </a:extLst>
          </p:cNvPr>
          <p:cNvSpPr>
            <a:spLocks noGrp="1"/>
          </p:cNvSpPr>
          <p:nvPr>
            <p:ph sz="quarter" idx="1"/>
          </p:nvPr>
        </p:nvSpPr>
        <p:spPr>
          <a:xfrm>
            <a:off x="301752" y="1295400"/>
            <a:ext cx="8503920" cy="4803648"/>
          </a:xfrm>
        </p:spPr>
        <p:txBody>
          <a:bodyPr>
            <a:normAutofit fontScale="55000" lnSpcReduction="20000"/>
          </a:bodyPr>
          <a:lstStyle/>
          <a:p>
            <a:pPr marL="0" lvl="0" indent="0">
              <a:buNone/>
            </a:pPr>
            <a:r>
              <a:rPr lang="en-US" sz="4400" b="1" dirty="0">
                <a:solidFill>
                  <a:srgbClr val="FF0000"/>
                </a:solidFill>
              </a:rPr>
              <a:t>1.Retention/ assumption</a:t>
            </a:r>
            <a:endParaRPr lang="en-US" sz="4400" dirty="0">
              <a:solidFill>
                <a:srgbClr val="FF0000"/>
              </a:solidFill>
            </a:endParaRPr>
          </a:p>
          <a:p>
            <a:r>
              <a:rPr lang="en-US" sz="3200" dirty="0"/>
              <a:t>It is a method of handling risks by the organization and the source of the fund is the organization itself.</a:t>
            </a:r>
          </a:p>
          <a:p>
            <a:r>
              <a:rPr lang="en-US" sz="3200" dirty="0"/>
              <a:t>Retention may be passive or active, unconscious or conscious, and unplanned or planned.</a:t>
            </a:r>
          </a:p>
          <a:p>
            <a:r>
              <a:rPr lang="en-US" sz="3200" dirty="0"/>
              <a:t>Retention is passive, unconscious and unplanned when the risk manager is not aware that the exposure exists and doesn’t attempt to handle it.</a:t>
            </a:r>
          </a:p>
          <a:p>
            <a:r>
              <a:rPr lang="en-US" sz="3200" dirty="0"/>
              <a:t>Retention is active, conscious and planned when the risk manger considers other methods of handling the risk and consciously decides not to transfer the potential loss. </a:t>
            </a:r>
            <a:r>
              <a:rPr lang="en-US" sz="3200" dirty="0" err="1"/>
              <a:t>Eg.</a:t>
            </a:r>
            <a:r>
              <a:rPr lang="en-US" sz="3200" dirty="0"/>
              <a:t> Self – insurance</a:t>
            </a:r>
          </a:p>
          <a:p>
            <a:pPr marL="0" lvl="0" indent="0">
              <a:buNone/>
            </a:pPr>
            <a:r>
              <a:rPr lang="en-US" sz="4400" b="1" dirty="0">
                <a:solidFill>
                  <a:srgbClr val="FF0000"/>
                </a:solidFill>
              </a:rPr>
              <a:t>2.Self – insurance</a:t>
            </a:r>
            <a:endParaRPr lang="en-US" sz="4400" dirty="0">
              <a:solidFill>
                <a:srgbClr val="FF0000"/>
              </a:solidFill>
            </a:endParaRPr>
          </a:p>
          <a:p>
            <a:r>
              <a:rPr lang="en-US" sz="3200" dirty="0"/>
              <a:t>It is a special form of planned retention by which part or all a given loss exposure is retained by the firm.</a:t>
            </a:r>
          </a:p>
          <a:p>
            <a:r>
              <a:rPr lang="en-US" sz="3200" dirty="0"/>
              <a:t>It requires risk retention and there should be adequate financial arrangement in advance to provide funds to pay for losses should they occur.</a:t>
            </a:r>
          </a:p>
          <a:p>
            <a:r>
              <a:rPr lang="en-US" sz="3200" dirty="0"/>
              <a:t>It is widely used in workers compensation insurance, used by employers to provide group health, prescription of drug benefits to employees.</a:t>
            </a:r>
          </a:p>
          <a:p>
            <a:endParaRPr lang="en-US" dirty="0"/>
          </a:p>
        </p:txBody>
      </p:sp>
    </p:spTree>
    <p:extLst>
      <p:ext uri="{BB962C8B-B14F-4D97-AF65-F5344CB8AC3E}">
        <p14:creationId xmlns:p14="http://schemas.microsoft.com/office/powerpoint/2010/main" val="1089481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28D5-94E8-4534-9774-D6C48CD00D97}"/>
              </a:ext>
            </a:extLst>
          </p:cNvPr>
          <p:cNvSpPr>
            <a:spLocks noGrp="1"/>
          </p:cNvSpPr>
          <p:nvPr>
            <p:ph type="title"/>
          </p:nvPr>
        </p:nvSpPr>
        <p:spPr/>
        <p:txBody>
          <a:bodyPr/>
          <a:lstStyle/>
          <a:p>
            <a:r>
              <a:rPr lang="en-US" dirty="0"/>
              <a:t>CONT….</a:t>
            </a:r>
          </a:p>
        </p:txBody>
      </p:sp>
      <p:sp>
        <p:nvSpPr>
          <p:cNvPr id="3" name="Date Placeholder 2">
            <a:extLst>
              <a:ext uri="{FF2B5EF4-FFF2-40B4-BE49-F238E27FC236}">
                <a16:creationId xmlns:a16="http://schemas.microsoft.com/office/drawing/2014/main" id="{94F53FE3-896A-42A9-9F84-246F425C55E7}"/>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1DA19D30-7409-4ECF-A8A1-EDA8DB508FB0}"/>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EEE1986D-BCA0-4E84-BBA2-0337C72F7D85}"/>
              </a:ext>
            </a:extLst>
          </p:cNvPr>
          <p:cNvSpPr>
            <a:spLocks noGrp="1"/>
          </p:cNvSpPr>
          <p:nvPr>
            <p:ph type="sldNum" sz="quarter" idx="12"/>
          </p:nvPr>
        </p:nvSpPr>
        <p:spPr/>
        <p:txBody>
          <a:bodyPr/>
          <a:lstStyle/>
          <a:p>
            <a:fld id="{926AEC6B-6BCC-4601-A3BC-D63DE1EC955F}" type="slidenum">
              <a:rPr lang="en-US" smtClean="0"/>
              <a:pPr/>
              <a:t>24</a:t>
            </a:fld>
            <a:endParaRPr lang="en-US"/>
          </a:p>
        </p:txBody>
      </p:sp>
      <p:sp>
        <p:nvSpPr>
          <p:cNvPr id="6" name="Content Placeholder 5">
            <a:extLst>
              <a:ext uri="{FF2B5EF4-FFF2-40B4-BE49-F238E27FC236}">
                <a16:creationId xmlns:a16="http://schemas.microsoft.com/office/drawing/2014/main" id="{1F75669E-E7A8-479F-9EEE-E838E1094761}"/>
              </a:ext>
            </a:extLst>
          </p:cNvPr>
          <p:cNvSpPr>
            <a:spLocks noGrp="1"/>
          </p:cNvSpPr>
          <p:nvPr>
            <p:ph sz="quarter" idx="1"/>
          </p:nvPr>
        </p:nvSpPr>
        <p:spPr/>
        <p:txBody>
          <a:bodyPr>
            <a:normAutofit fontScale="85000" lnSpcReduction="10000"/>
          </a:bodyPr>
          <a:lstStyle/>
          <a:p>
            <a:pPr marL="0" lvl="0" indent="0">
              <a:buNone/>
            </a:pPr>
            <a:r>
              <a:rPr lang="en-US" b="1" dirty="0">
                <a:solidFill>
                  <a:srgbClr val="FF0000"/>
                </a:solidFill>
              </a:rPr>
              <a:t>3.Non-insurance transfers</a:t>
            </a:r>
          </a:p>
          <a:p>
            <a:pPr algn="just"/>
            <a:r>
              <a:rPr lang="en-US" dirty="0"/>
              <a:t>Risk transfer involves in payments by one party (the transferor) to another (the transferee or risk bearer) when the transferee agrees to assume a risk that the transferor desires to escape.</a:t>
            </a:r>
          </a:p>
          <a:p>
            <a:pPr algn="just"/>
            <a:r>
              <a:rPr lang="en-US" dirty="0"/>
              <a:t>It is a method other than insurance by which Pure risk and its potential financial consequences are transferred to another party.</a:t>
            </a:r>
          </a:p>
          <a:p>
            <a:pPr algn="just"/>
            <a:r>
              <a:rPr lang="en-US" dirty="0"/>
              <a:t>The most common forms of non insurance risk transfers are hedging, hold-harmless agreements and incorporation.</a:t>
            </a:r>
          </a:p>
          <a:p>
            <a:pPr marL="0" lvl="0" indent="0">
              <a:buNone/>
            </a:pPr>
            <a:r>
              <a:rPr lang="en-US" b="1" dirty="0">
                <a:solidFill>
                  <a:srgbClr val="FF0000"/>
                </a:solidFill>
              </a:rPr>
              <a:t>4. Insurance</a:t>
            </a:r>
            <a:endParaRPr lang="en-US" dirty="0">
              <a:solidFill>
                <a:srgbClr val="FF0000"/>
              </a:solidFill>
            </a:endParaRPr>
          </a:p>
          <a:p>
            <a:r>
              <a:rPr lang="en-US" dirty="0"/>
              <a:t>It represents a contractual transfer of risks. It is appropriate for loss exposures that have low frequency and high severity.</a:t>
            </a:r>
          </a:p>
          <a:p>
            <a:endParaRPr lang="en-US" dirty="0"/>
          </a:p>
        </p:txBody>
      </p:sp>
    </p:spTree>
    <p:extLst>
      <p:ext uri="{BB962C8B-B14F-4D97-AF65-F5344CB8AC3E}">
        <p14:creationId xmlns:p14="http://schemas.microsoft.com/office/powerpoint/2010/main" val="1402557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77DD-A48A-4C67-9855-4E185202596F}"/>
              </a:ext>
            </a:extLst>
          </p:cNvPr>
          <p:cNvSpPr>
            <a:spLocks noGrp="1"/>
          </p:cNvSpPr>
          <p:nvPr>
            <p:ph type="title"/>
          </p:nvPr>
        </p:nvSpPr>
        <p:spPr/>
        <p:txBody>
          <a:bodyPr/>
          <a:lstStyle/>
          <a:p>
            <a:r>
              <a:rPr lang="en-US" sz="3600" b="1" dirty="0"/>
              <a:t>Risk Management Matrix</a:t>
            </a:r>
            <a:endParaRPr lang="en-US" dirty="0"/>
          </a:p>
        </p:txBody>
      </p:sp>
      <p:sp>
        <p:nvSpPr>
          <p:cNvPr id="3" name="Date Placeholder 2">
            <a:extLst>
              <a:ext uri="{FF2B5EF4-FFF2-40B4-BE49-F238E27FC236}">
                <a16:creationId xmlns:a16="http://schemas.microsoft.com/office/drawing/2014/main" id="{7424A760-2299-42E5-B226-8DF22C400F9F}"/>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1947438C-5DF2-4B39-98FE-0269F1F82003}"/>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1C2E7D62-57C6-4DB4-BC73-0839BFCFB401}"/>
              </a:ext>
            </a:extLst>
          </p:cNvPr>
          <p:cNvSpPr>
            <a:spLocks noGrp="1"/>
          </p:cNvSpPr>
          <p:nvPr>
            <p:ph type="sldNum" sz="quarter" idx="12"/>
          </p:nvPr>
        </p:nvSpPr>
        <p:spPr/>
        <p:txBody>
          <a:bodyPr/>
          <a:lstStyle/>
          <a:p>
            <a:fld id="{926AEC6B-6BCC-4601-A3BC-D63DE1EC955F}" type="slidenum">
              <a:rPr lang="en-US" smtClean="0"/>
              <a:pPr/>
              <a:t>25</a:t>
            </a:fld>
            <a:endParaRPr lang="en-US"/>
          </a:p>
        </p:txBody>
      </p:sp>
      <p:sp>
        <p:nvSpPr>
          <p:cNvPr id="6" name="Content Placeholder 5">
            <a:extLst>
              <a:ext uri="{FF2B5EF4-FFF2-40B4-BE49-F238E27FC236}">
                <a16:creationId xmlns:a16="http://schemas.microsoft.com/office/drawing/2014/main" id="{2F9E29DA-8195-4814-9607-6830DC68B358}"/>
              </a:ext>
            </a:extLst>
          </p:cNvPr>
          <p:cNvSpPr>
            <a:spLocks noGrp="1"/>
          </p:cNvSpPr>
          <p:nvPr>
            <p:ph sz="quarter" idx="1"/>
          </p:nvPr>
        </p:nvSpPr>
        <p:spPr/>
        <p:txBody>
          <a:bodyPr/>
          <a:lstStyle/>
          <a:p>
            <a:pPr>
              <a:buFont typeface="Wingdings" pitchFamily="2" charset="2"/>
              <a:buChar char="v"/>
            </a:pPr>
            <a:r>
              <a:rPr lang="en-US" b="1" i="1" dirty="0"/>
              <a:t>Which method should be used?</a:t>
            </a:r>
            <a:endParaRPr lang="en-US" dirty="0"/>
          </a:p>
          <a:p>
            <a:r>
              <a:rPr lang="en-US" dirty="0"/>
              <a:t>In determining the appropriate method or methods of for handling losses, a matrix can be used that classifies loss exposures according to frequency and severity.</a:t>
            </a:r>
          </a:p>
          <a:p>
            <a:pPr marL="0" indent="0">
              <a:buNone/>
            </a:pPr>
            <a:r>
              <a:rPr lang="en-US" dirty="0"/>
              <a:t>                                        Loss frequency                   </a:t>
            </a:r>
          </a:p>
          <a:p>
            <a:endParaRPr lang="en-US" sz="2400" dirty="0"/>
          </a:p>
          <a:p>
            <a:endParaRPr lang="en-US" sz="2400" dirty="0"/>
          </a:p>
          <a:p>
            <a:pPr marL="0" indent="0">
              <a:buNone/>
            </a:pPr>
            <a:r>
              <a:rPr lang="en-US" sz="2400" dirty="0"/>
              <a:t>Loss severity </a:t>
            </a:r>
          </a:p>
        </p:txBody>
      </p:sp>
      <p:graphicFrame>
        <p:nvGraphicFramePr>
          <p:cNvPr id="7" name="Table 6">
            <a:extLst>
              <a:ext uri="{FF2B5EF4-FFF2-40B4-BE49-F238E27FC236}">
                <a16:creationId xmlns:a16="http://schemas.microsoft.com/office/drawing/2014/main" id="{28EFB1D8-398D-4899-ADB0-B21C8B457656}"/>
              </a:ext>
            </a:extLst>
          </p:cNvPr>
          <p:cNvGraphicFramePr>
            <a:graphicFrameLocks noGrp="1"/>
          </p:cNvGraphicFramePr>
          <p:nvPr>
            <p:extLst>
              <p:ext uri="{D42A27DB-BD31-4B8C-83A1-F6EECF244321}">
                <p14:modId xmlns:p14="http://schemas.microsoft.com/office/powerpoint/2010/main" val="2099722306"/>
              </p:ext>
            </p:extLst>
          </p:nvPr>
        </p:nvGraphicFramePr>
        <p:xfrm>
          <a:off x="2209800" y="4191000"/>
          <a:ext cx="6477001" cy="1967400"/>
        </p:xfrm>
        <a:graphic>
          <a:graphicData uri="http://schemas.openxmlformats.org/drawingml/2006/table">
            <a:tbl>
              <a:tblPr firstRow="1" firstCol="1" bandRow="1">
                <a:tableStyleId>{5C22544A-7EE6-4342-B048-85BDC9FD1C3A}</a:tableStyleId>
              </a:tblPr>
              <a:tblGrid>
                <a:gridCol w="1260066">
                  <a:extLst>
                    <a:ext uri="{9D8B030D-6E8A-4147-A177-3AD203B41FA5}">
                      <a16:colId xmlns:a16="http://schemas.microsoft.com/office/drawing/2014/main" val="944272082"/>
                    </a:ext>
                  </a:extLst>
                </a:gridCol>
                <a:gridCol w="2321334">
                  <a:extLst>
                    <a:ext uri="{9D8B030D-6E8A-4147-A177-3AD203B41FA5}">
                      <a16:colId xmlns:a16="http://schemas.microsoft.com/office/drawing/2014/main" val="4017764308"/>
                    </a:ext>
                  </a:extLst>
                </a:gridCol>
                <a:gridCol w="2895601">
                  <a:extLst>
                    <a:ext uri="{9D8B030D-6E8A-4147-A177-3AD203B41FA5}">
                      <a16:colId xmlns:a16="http://schemas.microsoft.com/office/drawing/2014/main" val="3229462234"/>
                    </a:ext>
                  </a:extLst>
                </a:gridCol>
              </a:tblGrid>
              <a:tr h="483624">
                <a:tc>
                  <a:txBody>
                    <a:bodyPr/>
                    <a:lstStyle/>
                    <a:p>
                      <a:pPr marL="0" marR="0" algn="just">
                        <a:lnSpc>
                          <a:spcPct val="115000"/>
                        </a:lnSpc>
                        <a:spcBef>
                          <a:spcPts val="0"/>
                        </a:spcBef>
                        <a:spcAft>
                          <a:spcPts val="0"/>
                        </a:spcAft>
                        <a:tabLst>
                          <a:tab pos="1424305" algn="l"/>
                        </a:tabLs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424305" algn="l"/>
                        </a:tabLst>
                      </a:pPr>
                      <a:r>
                        <a:rPr lang="en-US" sz="2000" dirty="0">
                          <a:effectLst/>
                        </a:rPr>
                        <a:t>Low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424305" algn="l"/>
                        </a:tabLst>
                      </a:pPr>
                      <a:r>
                        <a:rPr lang="en-US" sz="2000" dirty="0">
                          <a:effectLst/>
                        </a:rPr>
                        <a:t>High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0548118"/>
                  </a:ext>
                </a:extLst>
              </a:tr>
              <a:tr h="1000152">
                <a:tc>
                  <a:txBody>
                    <a:bodyPr/>
                    <a:lstStyle/>
                    <a:p>
                      <a:pPr marL="0" marR="0" algn="just">
                        <a:lnSpc>
                          <a:spcPct val="115000"/>
                        </a:lnSpc>
                        <a:spcBef>
                          <a:spcPts val="0"/>
                        </a:spcBef>
                        <a:spcAft>
                          <a:spcPts val="0"/>
                        </a:spcAft>
                        <a:tabLst>
                          <a:tab pos="1424305" algn="l"/>
                        </a:tabLst>
                      </a:pPr>
                      <a:r>
                        <a:rPr lang="en-US" sz="2000" dirty="0">
                          <a:effectLst/>
                        </a:rPr>
                        <a:t>low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424305" algn="l"/>
                        </a:tabLst>
                      </a:pPr>
                      <a:r>
                        <a:rPr lang="en-US" sz="2000" dirty="0">
                          <a:effectLst/>
                        </a:rPr>
                        <a:t>retention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424305" algn="l"/>
                        </a:tabLst>
                      </a:pPr>
                      <a:r>
                        <a:rPr lang="en-US" sz="2000" dirty="0">
                          <a:effectLst/>
                        </a:rPr>
                        <a:t>Loss control and retention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8274516"/>
                  </a:ext>
                </a:extLst>
              </a:tr>
              <a:tr h="483624">
                <a:tc>
                  <a:txBody>
                    <a:bodyPr/>
                    <a:lstStyle/>
                    <a:p>
                      <a:pPr marL="0" marR="0" algn="just">
                        <a:lnSpc>
                          <a:spcPct val="115000"/>
                        </a:lnSpc>
                        <a:spcBef>
                          <a:spcPts val="0"/>
                        </a:spcBef>
                        <a:spcAft>
                          <a:spcPts val="0"/>
                        </a:spcAft>
                        <a:tabLst>
                          <a:tab pos="1424305" algn="l"/>
                        </a:tabLst>
                      </a:pPr>
                      <a:r>
                        <a:rPr lang="en-US" sz="2000" dirty="0">
                          <a:effectLst/>
                        </a:rPr>
                        <a:t>high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424305" algn="l"/>
                        </a:tabLst>
                      </a:pPr>
                      <a:r>
                        <a:rPr lang="en-US" sz="2000" dirty="0">
                          <a:effectLst/>
                        </a:rPr>
                        <a:t>insurance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1424305" algn="l"/>
                        </a:tabLst>
                      </a:pPr>
                      <a:r>
                        <a:rPr lang="en-US" sz="2000" dirty="0">
                          <a:effectLst/>
                        </a:rPr>
                        <a:t>Avoidance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6064417"/>
                  </a:ext>
                </a:extLst>
              </a:tr>
            </a:tbl>
          </a:graphicData>
        </a:graphic>
      </p:graphicFrame>
    </p:spTree>
    <p:extLst>
      <p:ext uri="{BB962C8B-B14F-4D97-AF65-F5344CB8AC3E}">
        <p14:creationId xmlns:p14="http://schemas.microsoft.com/office/powerpoint/2010/main" val="1715892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FA32-D16F-41EE-AD58-4A4E856D17F1}"/>
              </a:ext>
            </a:extLst>
          </p:cNvPr>
          <p:cNvSpPr>
            <a:spLocks noGrp="1"/>
          </p:cNvSpPr>
          <p:nvPr>
            <p:ph type="title"/>
          </p:nvPr>
        </p:nvSpPr>
        <p:spPr>
          <a:xfrm>
            <a:off x="323088" y="749013"/>
            <a:ext cx="8534400" cy="758952"/>
          </a:xfrm>
        </p:spPr>
        <p:txBody>
          <a:bodyPr>
            <a:normAutofit fontScale="90000"/>
          </a:bodyPr>
          <a:lstStyle/>
          <a:p>
            <a:r>
              <a:rPr lang="en-US" b="1" dirty="0">
                <a:solidFill>
                  <a:srgbClr val="FF0000"/>
                </a:solidFill>
              </a:rPr>
              <a:t>4. Implementing and administering the risk management program</a:t>
            </a:r>
            <a:br>
              <a:rPr lang="en-US" dirty="0"/>
            </a:br>
            <a:endParaRPr lang="en-US" dirty="0"/>
          </a:p>
        </p:txBody>
      </p:sp>
      <p:sp>
        <p:nvSpPr>
          <p:cNvPr id="3" name="Date Placeholder 2">
            <a:extLst>
              <a:ext uri="{FF2B5EF4-FFF2-40B4-BE49-F238E27FC236}">
                <a16:creationId xmlns:a16="http://schemas.microsoft.com/office/drawing/2014/main" id="{CDC58EAC-0DC1-4383-AFA6-5F424F5D46FF}"/>
              </a:ext>
            </a:extLst>
          </p:cNvPr>
          <p:cNvSpPr>
            <a:spLocks noGrp="1"/>
          </p:cNvSpPr>
          <p:nvPr>
            <p:ph type="dt" sz="half" idx="10"/>
          </p:nvPr>
        </p:nvSpPr>
        <p:spPr/>
        <p:txBody>
          <a:bodyPr/>
          <a:lstStyle/>
          <a:p>
            <a:fld id="{445135B9-D651-4477-B156-0A28A3C629ED}" type="datetime1">
              <a:rPr lang="en-US" smtClean="0"/>
              <a:t>20-Oct-19</a:t>
            </a:fld>
            <a:endParaRPr lang="en-US"/>
          </a:p>
        </p:txBody>
      </p:sp>
      <p:sp>
        <p:nvSpPr>
          <p:cNvPr id="4" name="Footer Placeholder 3">
            <a:extLst>
              <a:ext uri="{FF2B5EF4-FFF2-40B4-BE49-F238E27FC236}">
                <a16:creationId xmlns:a16="http://schemas.microsoft.com/office/drawing/2014/main" id="{8E40DFF2-8A74-4330-9831-A5CF27F0D5CC}"/>
              </a:ext>
            </a:extLst>
          </p:cNvPr>
          <p:cNvSpPr>
            <a:spLocks noGrp="1"/>
          </p:cNvSpPr>
          <p:nvPr>
            <p:ph type="ftr" sz="quarter" idx="11"/>
          </p:nvPr>
        </p:nvSpPr>
        <p:spPr/>
        <p:txBody>
          <a:bodyPr/>
          <a:lstStyle/>
          <a:p>
            <a:r>
              <a:rPr lang="en-US"/>
              <a:t>By: Seble T.</a:t>
            </a:r>
          </a:p>
        </p:txBody>
      </p:sp>
      <p:sp>
        <p:nvSpPr>
          <p:cNvPr id="5" name="Slide Number Placeholder 4">
            <a:extLst>
              <a:ext uri="{FF2B5EF4-FFF2-40B4-BE49-F238E27FC236}">
                <a16:creationId xmlns:a16="http://schemas.microsoft.com/office/drawing/2014/main" id="{AE6EFD78-57B1-4E91-94B0-EA6B2E11CC9E}"/>
              </a:ext>
            </a:extLst>
          </p:cNvPr>
          <p:cNvSpPr>
            <a:spLocks noGrp="1"/>
          </p:cNvSpPr>
          <p:nvPr>
            <p:ph type="sldNum" sz="quarter" idx="12"/>
          </p:nvPr>
        </p:nvSpPr>
        <p:spPr/>
        <p:txBody>
          <a:bodyPr/>
          <a:lstStyle/>
          <a:p>
            <a:fld id="{926AEC6B-6BCC-4601-A3BC-D63DE1EC955F}" type="slidenum">
              <a:rPr lang="en-US" smtClean="0"/>
              <a:pPr/>
              <a:t>26</a:t>
            </a:fld>
            <a:endParaRPr lang="en-US"/>
          </a:p>
        </p:txBody>
      </p:sp>
      <p:sp>
        <p:nvSpPr>
          <p:cNvPr id="6" name="Content Placeholder 5">
            <a:extLst>
              <a:ext uri="{FF2B5EF4-FFF2-40B4-BE49-F238E27FC236}">
                <a16:creationId xmlns:a16="http://schemas.microsoft.com/office/drawing/2014/main" id="{6EB57F69-970B-4D22-B689-B0901122F7B1}"/>
              </a:ext>
            </a:extLst>
          </p:cNvPr>
          <p:cNvSpPr>
            <a:spLocks noGrp="1"/>
          </p:cNvSpPr>
          <p:nvPr>
            <p:ph sz="quarter" idx="1"/>
          </p:nvPr>
        </p:nvSpPr>
        <p:spPr/>
        <p:txBody>
          <a:bodyPr/>
          <a:lstStyle/>
          <a:p>
            <a:r>
              <a:rPr lang="en-US" dirty="0"/>
              <a:t>It is the last step in the risk management process. To be effective, the risk management must be periodically reviewed and evaluated to determine if the objectives are being attained. </a:t>
            </a:r>
          </a:p>
          <a:p>
            <a:pPr marL="0" indent="0">
              <a:buNone/>
            </a:pPr>
            <a:endParaRPr lang="en-US" dirty="0"/>
          </a:p>
          <a:p>
            <a:endParaRPr lang="en-US" dirty="0"/>
          </a:p>
        </p:txBody>
      </p:sp>
    </p:spTree>
    <p:extLst>
      <p:ext uri="{BB962C8B-B14F-4D97-AF65-F5344CB8AC3E}">
        <p14:creationId xmlns:p14="http://schemas.microsoft.com/office/powerpoint/2010/main" val="84233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3753" y="2924591"/>
            <a:ext cx="1259743" cy="210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08552" y="1473939"/>
            <a:ext cx="4293645" cy="618631"/>
          </a:xfrm>
          <a:prstGeom prst="rect">
            <a:avLst/>
          </a:prstGeom>
          <a:noFill/>
        </p:spPr>
        <p:txBody>
          <a:bodyPr wrap="square" rtlCol="0">
            <a:spAutoFit/>
          </a:bodyPr>
          <a:lstStyle/>
          <a:p>
            <a:pPr algn="ctr"/>
            <a:r>
              <a:rPr lang="en-US" sz="3420" dirty="0"/>
              <a:t>End of chapter two </a:t>
            </a:r>
          </a:p>
        </p:txBody>
      </p:sp>
    </p:spTree>
    <p:extLst>
      <p:ext uri="{BB962C8B-B14F-4D97-AF65-F5344CB8AC3E}">
        <p14:creationId xmlns:p14="http://schemas.microsoft.com/office/powerpoint/2010/main" val="2275336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04088" y="233892"/>
            <a:ext cx="7772400" cy="762000"/>
          </a:xfrm>
        </p:spPr>
        <p:txBody>
          <a:bodyPr>
            <a:noAutofit/>
          </a:bodyPr>
          <a:lstStyle/>
          <a:p>
            <a:pPr>
              <a:defRPr/>
            </a:pPr>
            <a:r>
              <a:rPr lang="en-US" sz="3600" b="1" dirty="0">
                <a:solidFill>
                  <a:srgbClr val="FF0000"/>
                </a:solidFill>
                <a:latin typeface="Bodoni MT Black" pitchFamily="18" charset="0"/>
              </a:rPr>
              <a:t>Meaning of Risk management </a:t>
            </a:r>
            <a:endParaRPr lang="en-US" sz="1800" dirty="0">
              <a:solidFill>
                <a:srgbClr val="D03808"/>
              </a:solidFill>
            </a:endParaRPr>
          </a:p>
        </p:txBody>
      </p:sp>
      <p:sp>
        <p:nvSpPr>
          <p:cNvPr id="4" name="Date Placeholder 3"/>
          <p:cNvSpPr>
            <a:spLocks noGrp="1"/>
          </p:cNvSpPr>
          <p:nvPr>
            <p:ph type="dt" sz="half" idx="10"/>
          </p:nvPr>
        </p:nvSpPr>
        <p:spPr/>
        <p:txBody>
          <a:bodyPr/>
          <a:lstStyle/>
          <a:p>
            <a:fld id="{17FB5B00-795D-4A77-A8BF-D38E1C59CF55}" type="datetime1">
              <a:rPr lang="en-US" smtClean="0"/>
              <a:t>20-Oct-19</a:t>
            </a:fld>
            <a:endParaRPr lang="en-US"/>
          </a:p>
        </p:txBody>
      </p:sp>
      <p:sp>
        <p:nvSpPr>
          <p:cNvPr id="6" name="Footer Placeholder 5"/>
          <p:cNvSpPr>
            <a:spLocks noGrp="1"/>
          </p:cNvSpPr>
          <p:nvPr>
            <p:ph type="ftr" sz="quarter" idx="11"/>
          </p:nvPr>
        </p:nvSpPr>
        <p:spPr/>
        <p:txBody>
          <a:bodyPr/>
          <a:lstStyle/>
          <a:p>
            <a:pPr algn="l"/>
            <a:r>
              <a:rPr lang="en-US"/>
              <a:t>By: Seble T.</a:t>
            </a:r>
            <a:endParaRPr lang="en-US" dirty="0"/>
          </a:p>
        </p:txBody>
      </p:sp>
      <p:sp>
        <p:nvSpPr>
          <p:cNvPr id="5" name="Slide Number Placeholder 4"/>
          <p:cNvSpPr>
            <a:spLocks noGrp="1"/>
          </p:cNvSpPr>
          <p:nvPr>
            <p:ph type="sldNum" sz="quarter" idx="12"/>
          </p:nvPr>
        </p:nvSpPr>
        <p:spPr/>
        <p:txBody>
          <a:bodyPr>
            <a:normAutofit/>
          </a:bodyPr>
          <a:lstStyle/>
          <a:p>
            <a:fld id="{926AEC6B-6BCC-4601-A3BC-D63DE1EC955F}" type="slidenum">
              <a:rPr lang="en-US" smtClean="0"/>
              <a:pPr/>
              <a:t>3</a:t>
            </a:fld>
            <a:endParaRPr lang="en-US"/>
          </a:p>
        </p:txBody>
      </p:sp>
      <p:sp>
        <p:nvSpPr>
          <p:cNvPr id="78851" name="Rectangle 3"/>
          <p:cNvSpPr>
            <a:spLocks noGrp="1" noChangeArrowheads="1"/>
          </p:cNvSpPr>
          <p:nvPr>
            <p:ph sz="quarter" idx="1"/>
          </p:nvPr>
        </p:nvSpPr>
        <p:spPr>
          <a:xfrm>
            <a:off x="301487" y="1325533"/>
            <a:ext cx="8531352" cy="5049634"/>
          </a:xfrm>
        </p:spPr>
        <p:txBody>
          <a:bodyPr>
            <a:noAutofit/>
          </a:bodyPr>
          <a:lstStyle/>
          <a:p>
            <a:pPr>
              <a:buFont typeface="Wingdings" pitchFamily="2" charset="2"/>
              <a:buChar char="v"/>
            </a:pPr>
            <a:r>
              <a:rPr lang="en-US" sz="2000" b="1" dirty="0">
                <a:solidFill>
                  <a:srgbClr val="FF0000"/>
                </a:solidFill>
              </a:rPr>
              <a:t>Risk management </a:t>
            </a:r>
            <a:r>
              <a:rPr lang="en-US" sz="2000" dirty="0">
                <a:solidFill>
                  <a:srgbClr val="0070C0"/>
                </a:solidFill>
              </a:rPr>
              <a:t>refers to the </a:t>
            </a:r>
            <a:r>
              <a:rPr lang="en-US" sz="2000" b="1" dirty="0">
                <a:solidFill>
                  <a:srgbClr val="00B050"/>
                </a:solidFill>
              </a:rPr>
              <a:t>identification; measurement and treatment of exposure to potential accidental losses </a:t>
            </a:r>
            <a:r>
              <a:rPr lang="en-US" sz="2000" dirty="0">
                <a:solidFill>
                  <a:srgbClr val="0070C0"/>
                </a:solidFill>
              </a:rPr>
              <a:t>almost always in situations where the only possible outcomes are losses or no change in the status</a:t>
            </a:r>
          </a:p>
          <a:p>
            <a:pPr>
              <a:buFont typeface="Wingdings" pitchFamily="2" charset="2"/>
              <a:buChar char="v"/>
            </a:pPr>
            <a:r>
              <a:rPr lang="en-US" sz="2000" dirty="0">
                <a:solidFill>
                  <a:srgbClr val="0070C0"/>
                </a:solidFill>
              </a:rPr>
              <a:t>It is a general management function that seeks to </a:t>
            </a:r>
            <a:r>
              <a:rPr lang="en-US" sz="2000" dirty="0">
                <a:solidFill>
                  <a:srgbClr val="FF0000"/>
                </a:solidFill>
              </a:rPr>
              <a:t>assess and address the causes and effects of uncertainty and risk on an organization</a:t>
            </a:r>
          </a:p>
          <a:p>
            <a:pPr>
              <a:buFont typeface="Wingdings" pitchFamily="2" charset="2"/>
              <a:buChar char="v"/>
            </a:pPr>
            <a:r>
              <a:rPr lang="en-US" sz="2000" dirty="0">
                <a:solidFill>
                  <a:srgbClr val="FF0000"/>
                </a:solidFill>
              </a:rPr>
              <a:t>Risk management is a systematic process </a:t>
            </a:r>
            <a:r>
              <a:rPr lang="en-US" sz="2000" dirty="0"/>
              <a:t>that identifies and evaluates loss exposures faced by an organizations or individuals and selects the most appropriate techniques for treating such exposures. </a:t>
            </a:r>
          </a:p>
          <a:p>
            <a:pPr>
              <a:buFont typeface="Wingdings" pitchFamily="2" charset="2"/>
              <a:buChar char="v"/>
            </a:pPr>
            <a:r>
              <a:rPr lang="en-US" sz="2000" dirty="0"/>
              <a:t>It is a </a:t>
            </a:r>
            <a:r>
              <a:rPr lang="en-US" sz="2000" dirty="0">
                <a:solidFill>
                  <a:schemeClr val="accent1"/>
                </a:solidFill>
              </a:rPr>
              <a:t>scientific approach to deal with risks by anticipating possible accidental losses and designing and implementing procedures</a:t>
            </a:r>
            <a:r>
              <a:rPr lang="en-US" sz="2000" dirty="0"/>
              <a:t> that minimize the occurrence of loss or the financial impact of the losses that occur. </a:t>
            </a:r>
          </a:p>
          <a:p>
            <a:pPr>
              <a:buFont typeface="Wingdings" pitchFamily="2" charset="2"/>
              <a:buChar char="v"/>
            </a:pPr>
            <a:r>
              <a:rPr lang="en-US" sz="2000" dirty="0"/>
              <a:t>The purpose of risk management is to enable an organization to progress towards its goals and objectives in the most direct, efficient, and effective path. It is concerned with all risks.              </a:t>
            </a:r>
          </a:p>
          <a:p>
            <a:pPr>
              <a:buFont typeface="Wingdings" pitchFamily="2" charset="2"/>
              <a:buChar char="v"/>
            </a:pPr>
            <a:endParaRPr lang="en-US" sz="2000" dirty="0"/>
          </a:p>
          <a:p>
            <a:pPr>
              <a:buFont typeface="Wingdings" pitchFamily="2" charset="2"/>
              <a:buChar char="v"/>
            </a:pPr>
            <a:endParaRPr lang="en-US" sz="2000" dirty="0"/>
          </a:p>
          <a:p>
            <a:pPr>
              <a:buFont typeface="Wingdings" pitchFamily="2" charset="2"/>
              <a:buChar char="v"/>
            </a:pPr>
            <a:endParaRPr lang="en-US" sz="1800" dirty="0">
              <a:solidFill>
                <a:srgbClr val="D03808"/>
              </a:solidFill>
            </a:endParaRPr>
          </a:p>
        </p:txBody>
      </p:sp>
    </p:spTree>
    <p:extLst>
      <p:ext uri="{BB962C8B-B14F-4D97-AF65-F5344CB8AC3E}">
        <p14:creationId xmlns:p14="http://schemas.microsoft.com/office/powerpoint/2010/main" val="1135962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arn(outVertical)">
                                      <p:cBhvr>
                                        <p:cTn id="7" dur="500"/>
                                        <p:tgtEl>
                                          <p:spTgt spid="78850"/>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anim calcmode="lin" valueType="num">
                                      <p:cBhvr>
                                        <p:cTn id="11" dur="5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8851">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78851">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78851">
                                            <p:txEl>
                                              <p:pRg st="0" end="0"/>
                                            </p:txEl>
                                          </p:spTgt>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78851">
                                            <p:txEl>
                                              <p:pRg st="1" end="1"/>
                                            </p:txEl>
                                          </p:spTgt>
                                        </p:tgtEl>
                                        <p:attrNameLst>
                                          <p:attrName>style.visibility</p:attrName>
                                        </p:attrNameLst>
                                      </p:cBhvr>
                                      <p:to>
                                        <p:strVal val="visible"/>
                                      </p:to>
                                    </p:set>
                                    <p:anim calcmode="lin" valueType="num">
                                      <p:cBhvr>
                                        <p:cTn id="18" dur="500" fill="hold"/>
                                        <p:tgtEl>
                                          <p:spTgt spid="7885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78851">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78851">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78851">
                                            <p:txEl>
                                              <p:pRg st="1" end="1"/>
                                            </p:txEl>
                                          </p:spTgt>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528" fill="hold" grpId="0" nodeType="afterEffect">
                                  <p:stCondLst>
                                    <p:cond delay="0"/>
                                  </p:stCondLst>
                                  <p:childTnLst>
                                    <p:set>
                                      <p:cBhvr>
                                        <p:cTn id="24" dur="1" fill="hold">
                                          <p:stCondLst>
                                            <p:cond delay="0"/>
                                          </p:stCondLst>
                                        </p:cTn>
                                        <p:tgtEl>
                                          <p:spTgt spid="78851">
                                            <p:txEl>
                                              <p:pRg st="2" end="2"/>
                                            </p:txEl>
                                          </p:spTgt>
                                        </p:tgtEl>
                                        <p:attrNameLst>
                                          <p:attrName>style.visibility</p:attrName>
                                        </p:attrNameLst>
                                      </p:cBhvr>
                                      <p:to>
                                        <p:strVal val="visible"/>
                                      </p:to>
                                    </p:set>
                                    <p:anim calcmode="lin" valueType="num">
                                      <p:cBhvr>
                                        <p:cTn id="25" dur="500" fill="hold"/>
                                        <p:tgtEl>
                                          <p:spTgt spid="7885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8851">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78851">
                                            <p:txEl>
                                              <p:pRg st="2" end="2"/>
                                            </p:txEl>
                                          </p:spTgt>
                                        </p:tgtEl>
                                        <p:attrNameLst>
                                          <p:attrName>ppt_x</p:attrName>
                                        </p:attrNameLst>
                                      </p:cBhvr>
                                      <p:tavLst>
                                        <p:tav tm="0">
                                          <p:val>
                                            <p:fltVal val="0.5"/>
                                          </p:val>
                                        </p:tav>
                                        <p:tav tm="100000">
                                          <p:val>
                                            <p:strVal val="#ppt_x"/>
                                          </p:val>
                                        </p:tav>
                                      </p:tavLst>
                                    </p:anim>
                                    <p:anim calcmode="lin" valueType="num">
                                      <p:cBhvr>
                                        <p:cTn id="28" dur="500" fill="hold"/>
                                        <p:tgtEl>
                                          <p:spTgt spid="78851">
                                            <p:txEl>
                                              <p:pRg st="2" end="2"/>
                                            </p:txEl>
                                          </p:spTgt>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23" presetClass="entr" presetSubtype="528" fill="hold" grpId="0" nodeType="afterEffect">
                                  <p:stCondLst>
                                    <p:cond delay="0"/>
                                  </p:stCondLst>
                                  <p:childTnLst>
                                    <p:set>
                                      <p:cBhvr>
                                        <p:cTn id="31" dur="1" fill="hold">
                                          <p:stCondLst>
                                            <p:cond delay="0"/>
                                          </p:stCondLst>
                                        </p:cTn>
                                        <p:tgtEl>
                                          <p:spTgt spid="78851">
                                            <p:txEl>
                                              <p:pRg st="3" end="3"/>
                                            </p:txEl>
                                          </p:spTgt>
                                        </p:tgtEl>
                                        <p:attrNameLst>
                                          <p:attrName>style.visibility</p:attrName>
                                        </p:attrNameLst>
                                      </p:cBhvr>
                                      <p:to>
                                        <p:strVal val="visible"/>
                                      </p:to>
                                    </p:set>
                                    <p:anim calcmode="lin" valueType="num">
                                      <p:cBhvr>
                                        <p:cTn id="32" dur="500" fill="hold"/>
                                        <p:tgtEl>
                                          <p:spTgt spid="78851">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78851">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78851">
                                            <p:txEl>
                                              <p:pRg st="3" end="3"/>
                                            </p:txEl>
                                          </p:spTgt>
                                        </p:tgtEl>
                                        <p:attrNameLst>
                                          <p:attrName>ppt_x</p:attrName>
                                        </p:attrNameLst>
                                      </p:cBhvr>
                                      <p:tavLst>
                                        <p:tav tm="0">
                                          <p:val>
                                            <p:fltVal val="0.5"/>
                                          </p:val>
                                        </p:tav>
                                        <p:tav tm="100000">
                                          <p:val>
                                            <p:strVal val="#ppt_x"/>
                                          </p:val>
                                        </p:tav>
                                      </p:tavLst>
                                    </p:anim>
                                    <p:anim calcmode="lin" valueType="num">
                                      <p:cBhvr>
                                        <p:cTn id="35" dur="500" fill="hold"/>
                                        <p:tgtEl>
                                          <p:spTgt spid="78851">
                                            <p:txEl>
                                              <p:pRg st="3" end="3"/>
                                            </p:txEl>
                                          </p:spTgt>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23" presetClass="entr" presetSubtype="528" fill="hold" grpId="0" nodeType="afterEffect">
                                  <p:stCondLst>
                                    <p:cond delay="0"/>
                                  </p:stCondLst>
                                  <p:childTnLst>
                                    <p:set>
                                      <p:cBhvr>
                                        <p:cTn id="38" dur="1" fill="hold">
                                          <p:stCondLst>
                                            <p:cond delay="0"/>
                                          </p:stCondLst>
                                        </p:cTn>
                                        <p:tgtEl>
                                          <p:spTgt spid="78851">
                                            <p:txEl>
                                              <p:pRg st="4" end="4"/>
                                            </p:txEl>
                                          </p:spTgt>
                                        </p:tgtEl>
                                        <p:attrNameLst>
                                          <p:attrName>style.visibility</p:attrName>
                                        </p:attrNameLst>
                                      </p:cBhvr>
                                      <p:to>
                                        <p:strVal val="visible"/>
                                      </p:to>
                                    </p:set>
                                    <p:anim calcmode="lin" valueType="num">
                                      <p:cBhvr>
                                        <p:cTn id="39" dur="500" fill="hold"/>
                                        <p:tgtEl>
                                          <p:spTgt spid="7885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885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78851">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78851">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04088" y="233892"/>
            <a:ext cx="7772400" cy="762000"/>
          </a:xfrm>
        </p:spPr>
        <p:txBody>
          <a:bodyPr>
            <a:noAutofit/>
          </a:bodyPr>
          <a:lstStyle/>
          <a:p>
            <a:pPr>
              <a:defRPr/>
            </a:pPr>
            <a:r>
              <a:rPr lang="en-US" sz="3600" b="1" dirty="0">
                <a:solidFill>
                  <a:srgbClr val="FF0000"/>
                </a:solidFill>
                <a:latin typeface="Bodoni MT Black" pitchFamily="18" charset="0"/>
              </a:rPr>
              <a:t>Objectives of Risk Management </a:t>
            </a:r>
          </a:p>
        </p:txBody>
      </p:sp>
      <p:sp>
        <p:nvSpPr>
          <p:cNvPr id="4" name="Date Placeholder 3"/>
          <p:cNvSpPr>
            <a:spLocks noGrp="1"/>
          </p:cNvSpPr>
          <p:nvPr>
            <p:ph type="dt" sz="half" idx="10"/>
          </p:nvPr>
        </p:nvSpPr>
        <p:spPr/>
        <p:txBody>
          <a:bodyPr/>
          <a:lstStyle/>
          <a:p>
            <a:fld id="{244DB584-B0E4-447C-8F77-31C073F7E8FC}" type="datetime1">
              <a:rPr lang="en-US" smtClean="0"/>
              <a:t>20-Oct-19</a:t>
            </a:fld>
            <a:endParaRPr lang="en-US"/>
          </a:p>
        </p:txBody>
      </p:sp>
      <p:sp>
        <p:nvSpPr>
          <p:cNvPr id="6" name="Footer Placeholder 5"/>
          <p:cNvSpPr>
            <a:spLocks noGrp="1"/>
          </p:cNvSpPr>
          <p:nvPr>
            <p:ph type="ftr" sz="quarter" idx="11"/>
          </p:nvPr>
        </p:nvSpPr>
        <p:spPr/>
        <p:txBody>
          <a:bodyPr/>
          <a:lstStyle/>
          <a:p>
            <a:pPr algn="l"/>
            <a:r>
              <a:rPr lang="en-US"/>
              <a:t>By: Seble T.</a:t>
            </a:r>
            <a:endParaRPr lang="en-US" dirty="0"/>
          </a:p>
        </p:txBody>
      </p:sp>
      <p:sp>
        <p:nvSpPr>
          <p:cNvPr id="5" name="Slide Number Placeholder 4"/>
          <p:cNvSpPr>
            <a:spLocks noGrp="1"/>
          </p:cNvSpPr>
          <p:nvPr>
            <p:ph type="sldNum" sz="quarter" idx="12"/>
          </p:nvPr>
        </p:nvSpPr>
        <p:spPr/>
        <p:txBody>
          <a:bodyPr>
            <a:normAutofit/>
          </a:bodyPr>
          <a:lstStyle/>
          <a:p>
            <a:fld id="{926AEC6B-6BCC-4601-A3BC-D63DE1EC955F}" type="slidenum">
              <a:rPr lang="en-US" smtClean="0"/>
              <a:pPr/>
              <a:t>4</a:t>
            </a:fld>
            <a:endParaRPr lang="en-US"/>
          </a:p>
        </p:txBody>
      </p:sp>
      <p:sp>
        <p:nvSpPr>
          <p:cNvPr id="78851" name="Rectangle 3"/>
          <p:cNvSpPr>
            <a:spLocks noGrp="1" noChangeArrowheads="1"/>
          </p:cNvSpPr>
          <p:nvPr>
            <p:ph sz="quarter" idx="1"/>
          </p:nvPr>
        </p:nvSpPr>
        <p:spPr>
          <a:xfrm>
            <a:off x="304800" y="1371600"/>
            <a:ext cx="8531352" cy="5049634"/>
          </a:xfrm>
        </p:spPr>
        <p:txBody>
          <a:bodyPr>
            <a:noAutofit/>
          </a:bodyPr>
          <a:lstStyle/>
          <a:p>
            <a:pPr>
              <a:buFont typeface="Wingdings" pitchFamily="2" charset="2"/>
              <a:buChar char="v"/>
            </a:pPr>
            <a:r>
              <a:rPr lang="en-US" sz="2000" b="1" dirty="0">
                <a:solidFill>
                  <a:srgbClr val="0070C0"/>
                </a:solidFill>
              </a:rPr>
              <a:t>Risk management has many important objectives, which can be classified as either </a:t>
            </a:r>
          </a:p>
          <a:p>
            <a:pPr marL="457200" indent="-457200">
              <a:buFont typeface="+mj-lt"/>
              <a:buAutoNum type="arabicPeriod"/>
            </a:pPr>
            <a:r>
              <a:rPr lang="en-US" sz="2000" b="1" dirty="0">
                <a:solidFill>
                  <a:srgbClr val="FF0000"/>
                </a:solidFill>
              </a:rPr>
              <a:t>Pre loss Objectives</a:t>
            </a:r>
          </a:p>
          <a:p>
            <a:pPr marL="457200" indent="-457200">
              <a:buFont typeface="+mj-lt"/>
              <a:buAutoNum type="arabicPeriod"/>
            </a:pPr>
            <a:r>
              <a:rPr lang="en-US" sz="2000" b="1" dirty="0">
                <a:solidFill>
                  <a:srgbClr val="FF0000"/>
                </a:solidFill>
              </a:rPr>
              <a:t>Post loss Objectives </a:t>
            </a:r>
          </a:p>
          <a:p>
            <a:pPr>
              <a:buFont typeface="Wingdings" pitchFamily="2" charset="2"/>
              <a:buChar char="v"/>
            </a:pPr>
            <a:r>
              <a:rPr lang="en-US" sz="2000" b="1" dirty="0">
                <a:solidFill>
                  <a:srgbClr val="0070C0"/>
                </a:solidFill>
              </a:rPr>
              <a:t>Pre-loss objectives:  </a:t>
            </a:r>
            <a:r>
              <a:rPr lang="en-US" sz="2000" b="1" dirty="0">
                <a:solidFill>
                  <a:srgbClr val="FF0000"/>
                </a:solidFill>
              </a:rPr>
              <a:t>A firm or organization has several risk management objectives prior to the occurrence of a loss. </a:t>
            </a:r>
          </a:p>
          <a:p>
            <a:pPr>
              <a:buFont typeface="Wingdings" pitchFamily="2" charset="2"/>
              <a:buChar char="v"/>
            </a:pPr>
            <a:r>
              <a:rPr lang="en-US" sz="2000" b="1" dirty="0">
                <a:solidFill>
                  <a:srgbClr val="002060"/>
                </a:solidFill>
              </a:rPr>
              <a:t>The most important include economy, the reduction of anxiety, and meeting externally/legally imposed obligations.</a:t>
            </a:r>
          </a:p>
          <a:p>
            <a:pPr>
              <a:buFont typeface="Wingdings" pitchFamily="2" charset="2"/>
              <a:buChar char="v"/>
            </a:pPr>
            <a:r>
              <a:rPr lang="en-US" sz="2000" b="1" dirty="0">
                <a:solidFill>
                  <a:srgbClr val="FF0000"/>
                </a:solidFill>
              </a:rPr>
              <a:t>Economy: </a:t>
            </a:r>
            <a:r>
              <a:rPr lang="en-US" sz="2000" b="1" dirty="0">
                <a:solidFill>
                  <a:srgbClr val="00B050"/>
                </a:solidFill>
              </a:rPr>
              <a:t>The economy objective means that the firm should prepare for potential losses in the most economical way. </a:t>
            </a:r>
          </a:p>
          <a:p>
            <a:pPr>
              <a:buFont typeface="Wingdings" pitchFamily="2" charset="2"/>
              <a:buChar char="v"/>
            </a:pPr>
            <a:r>
              <a:rPr lang="en-US" sz="2000" b="1" dirty="0">
                <a:solidFill>
                  <a:srgbClr val="002060"/>
                </a:solidFill>
              </a:rPr>
              <a:t>This preparation involves an analysis of </a:t>
            </a:r>
            <a:r>
              <a:rPr lang="en-US" sz="2000" b="1" dirty="0">
                <a:solidFill>
                  <a:srgbClr val="0070C0"/>
                </a:solidFill>
              </a:rPr>
              <a:t>the cost of safety programs, insurance premiums paid, and the costs associated with different techniques for handling losses.</a:t>
            </a:r>
          </a:p>
        </p:txBody>
      </p:sp>
    </p:spTree>
    <p:extLst>
      <p:ext uri="{BB962C8B-B14F-4D97-AF65-F5344CB8AC3E}">
        <p14:creationId xmlns:p14="http://schemas.microsoft.com/office/powerpoint/2010/main" val="2273572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arn(outVertical)">
                                      <p:cBhvr>
                                        <p:cTn id="7" dur="500"/>
                                        <p:tgtEl>
                                          <p:spTgt spid="78850"/>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anim calcmode="lin" valueType="num">
                                      <p:cBhvr>
                                        <p:cTn id="11" dur="5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8851">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78851">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78851">
                                            <p:txEl>
                                              <p:pRg st="0" end="0"/>
                                            </p:txEl>
                                          </p:spTgt>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78851">
                                            <p:txEl>
                                              <p:pRg st="1" end="1"/>
                                            </p:txEl>
                                          </p:spTgt>
                                        </p:tgtEl>
                                        <p:attrNameLst>
                                          <p:attrName>style.visibility</p:attrName>
                                        </p:attrNameLst>
                                      </p:cBhvr>
                                      <p:to>
                                        <p:strVal val="visible"/>
                                      </p:to>
                                    </p:set>
                                    <p:anim calcmode="lin" valueType="num">
                                      <p:cBhvr>
                                        <p:cTn id="18" dur="500" fill="hold"/>
                                        <p:tgtEl>
                                          <p:spTgt spid="7885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78851">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78851">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78851">
                                            <p:txEl>
                                              <p:pRg st="1" end="1"/>
                                            </p:txEl>
                                          </p:spTgt>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528" fill="hold" grpId="0" nodeType="afterEffect">
                                  <p:stCondLst>
                                    <p:cond delay="0"/>
                                  </p:stCondLst>
                                  <p:childTnLst>
                                    <p:set>
                                      <p:cBhvr>
                                        <p:cTn id="24" dur="1" fill="hold">
                                          <p:stCondLst>
                                            <p:cond delay="0"/>
                                          </p:stCondLst>
                                        </p:cTn>
                                        <p:tgtEl>
                                          <p:spTgt spid="78851">
                                            <p:txEl>
                                              <p:pRg st="2" end="2"/>
                                            </p:txEl>
                                          </p:spTgt>
                                        </p:tgtEl>
                                        <p:attrNameLst>
                                          <p:attrName>style.visibility</p:attrName>
                                        </p:attrNameLst>
                                      </p:cBhvr>
                                      <p:to>
                                        <p:strVal val="visible"/>
                                      </p:to>
                                    </p:set>
                                    <p:anim calcmode="lin" valueType="num">
                                      <p:cBhvr>
                                        <p:cTn id="25" dur="500" fill="hold"/>
                                        <p:tgtEl>
                                          <p:spTgt spid="7885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8851">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78851">
                                            <p:txEl>
                                              <p:pRg st="2" end="2"/>
                                            </p:txEl>
                                          </p:spTgt>
                                        </p:tgtEl>
                                        <p:attrNameLst>
                                          <p:attrName>ppt_x</p:attrName>
                                        </p:attrNameLst>
                                      </p:cBhvr>
                                      <p:tavLst>
                                        <p:tav tm="0">
                                          <p:val>
                                            <p:fltVal val="0.5"/>
                                          </p:val>
                                        </p:tav>
                                        <p:tav tm="100000">
                                          <p:val>
                                            <p:strVal val="#ppt_x"/>
                                          </p:val>
                                        </p:tav>
                                      </p:tavLst>
                                    </p:anim>
                                    <p:anim calcmode="lin" valueType="num">
                                      <p:cBhvr>
                                        <p:cTn id="28" dur="500" fill="hold"/>
                                        <p:tgtEl>
                                          <p:spTgt spid="78851">
                                            <p:txEl>
                                              <p:pRg st="2" end="2"/>
                                            </p:txEl>
                                          </p:spTgt>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23" presetClass="entr" presetSubtype="528" fill="hold" grpId="0" nodeType="afterEffect">
                                  <p:stCondLst>
                                    <p:cond delay="0"/>
                                  </p:stCondLst>
                                  <p:childTnLst>
                                    <p:set>
                                      <p:cBhvr>
                                        <p:cTn id="31" dur="1" fill="hold">
                                          <p:stCondLst>
                                            <p:cond delay="0"/>
                                          </p:stCondLst>
                                        </p:cTn>
                                        <p:tgtEl>
                                          <p:spTgt spid="78851">
                                            <p:txEl>
                                              <p:pRg st="3" end="3"/>
                                            </p:txEl>
                                          </p:spTgt>
                                        </p:tgtEl>
                                        <p:attrNameLst>
                                          <p:attrName>style.visibility</p:attrName>
                                        </p:attrNameLst>
                                      </p:cBhvr>
                                      <p:to>
                                        <p:strVal val="visible"/>
                                      </p:to>
                                    </p:set>
                                    <p:anim calcmode="lin" valueType="num">
                                      <p:cBhvr>
                                        <p:cTn id="32" dur="500" fill="hold"/>
                                        <p:tgtEl>
                                          <p:spTgt spid="78851">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78851">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78851">
                                            <p:txEl>
                                              <p:pRg st="3" end="3"/>
                                            </p:txEl>
                                          </p:spTgt>
                                        </p:tgtEl>
                                        <p:attrNameLst>
                                          <p:attrName>ppt_x</p:attrName>
                                        </p:attrNameLst>
                                      </p:cBhvr>
                                      <p:tavLst>
                                        <p:tav tm="0">
                                          <p:val>
                                            <p:fltVal val="0.5"/>
                                          </p:val>
                                        </p:tav>
                                        <p:tav tm="100000">
                                          <p:val>
                                            <p:strVal val="#ppt_x"/>
                                          </p:val>
                                        </p:tav>
                                      </p:tavLst>
                                    </p:anim>
                                    <p:anim calcmode="lin" valueType="num">
                                      <p:cBhvr>
                                        <p:cTn id="35" dur="500" fill="hold"/>
                                        <p:tgtEl>
                                          <p:spTgt spid="78851">
                                            <p:txEl>
                                              <p:pRg st="3" end="3"/>
                                            </p:txEl>
                                          </p:spTgt>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23" presetClass="entr" presetSubtype="528" fill="hold" grpId="0" nodeType="afterEffect">
                                  <p:stCondLst>
                                    <p:cond delay="0"/>
                                  </p:stCondLst>
                                  <p:childTnLst>
                                    <p:set>
                                      <p:cBhvr>
                                        <p:cTn id="38" dur="1" fill="hold">
                                          <p:stCondLst>
                                            <p:cond delay="0"/>
                                          </p:stCondLst>
                                        </p:cTn>
                                        <p:tgtEl>
                                          <p:spTgt spid="78851">
                                            <p:txEl>
                                              <p:pRg st="4" end="4"/>
                                            </p:txEl>
                                          </p:spTgt>
                                        </p:tgtEl>
                                        <p:attrNameLst>
                                          <p:attrName>style.visibility</p:attrName>
                                        </p:attrNameLst>
                                      </p:cBhvr>
                                      <p:to>
                                        <p:strVal val="visible"/>
                                      </p:to>
                                    </p:set>
                                    <p:anim calcmode="lin" valueType="num">
                                      <p:cBhvr>
                                        <p:cTn id="39" dur="500" fill="hold"/>
                                        <p:tgtEl>
                                          <p:spTgt spid="7885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885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78851">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78851">
                                            <p:txEl>
                                              <p:pRg st="4" end="4"/>
                                            </p:txEl>
                                          </p:spTgt>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23" presetClass="entr" presetSubtype="528" fill="hold" grpId="0" nodeType="afterEffect">
                                  <p:stCondLst>
                                    <p:cond delay="0"/>
                                  </p:stCondLst>
                                  <p:childTnLst>
                                    <p:set>
                                      <p:cBhvr>
                                        <p:cTn id="45" dur="1" fill="hold">
                                          <p:stCondLst>
                                            <p:cond delay="0"/>
                                          </p:stCondLst>
                                        </p:cTn>
                                        <p:tgtEl>
                                          <p:spTgt spid="78851">
                                            <p:txEl>
                                              <p:pRg st="5" end="5"/>
                                            </p:txEl>
                                          </p:spTgt>
                                        </p:tgtEl>
                                        <p:attrNameLst>
                                          <p:attrName>style.visibility</p:attrName>
                                        </p:attrNameLst>
                                      </p:cBhvr>
                                      <p:to>
                                        <p:strVal val="visible"/>
                                      </p:to>
                                    </p:set>
                                    <p:anim calcmode="lin" valueType="num">
                                      <p:cBhvr>
                                        <p:cTn id="46" dur="500" fill="hold"/>
                                        <p:tgtEl>
                                          <p:spTgt spid="78851">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78851">
                                            <p:txEl>
                                              <p:pRg st="5" end="5"/>
                                            </p:txEl>
                                          </p:spTgt>
                                        </p:tgtEl>
                                        <p:attrNameLst>
                                          <p:attrName>ppt_h</p:attrName>
                                        </p:attrNameLst>
                                      </p:cBhvr>
                                      <p:tavLst>
                                        <p:tav tm="0">
                                          <p:val>
                                            <p:fltVal val="0"/>
                                          </p:val>
                                        </p:tav>
                                        <p:tav tm="100000">
                                          <p:val>
                                            <p:strVal val="#ppt_h"/>
                                          </p:val>
                                        </p:tav>
                                      </p:tavLst>
                                    </p:anim>
                                    <p:anim calcmode="lin" valueType="num">
                                      <p:cBhvr>
                                        <p:cTn id="48" dur="500" fill="hold"/>
                                        <p:tgtEl>
                                          <p:spTgt spid="78851">
                                            <p:txEl>
                                              <p:pRg st="5" end="5"/>
                                            </p:txEl>
                                          </p:spTgt>
                                        </p:tgtEl>
                                        <p:attrNameLst>
                                          <p:attrName>ppt_x</p:attrName>
                                        </p:attrNameLst>
                                      </p:cBhvr>
                                      <p:tavLst>
                                        <p:tav tm="0">
                                          <p:val>
                                            <p:fltVal val="0.5"/>
                                          </p:val>
                                        </p:tav>
                                        <p:tav tm="100000">
                                          <p:val>
                                            <p:strVal val="#ppt_x"/>
                                          </p:val>
                                        </p:tav>
                                      </p:tavLst>
                                    </p:anim>
                                    <p:anim calcmode="lin" valueType="num">
                                      <p:cBhvr>
                                        <p:cTn id="49" dur="500" fill="hold"/>
                                        <p:tgtEl>
                                          <p:spTgt spid="78851">
                                            <p:txEl>
                                              <p:pRg st="5" end="5"/>
                                            </p:txEl>
                                          </p:spTgt>
                                        </p:tgtEl>
                                        <p:attrNameLst>
                                          <p:attrName>ppt_y</p:attrName>
                                        </p:attrNameLst>
                                      </p:cBhvr>
                                      <p:tavLst>
                                        <p:tav tm="0">
                                          <p:val>
                                            <p:fltVal val="0.5"/>
                                          </p:val>
                                        </p:tav>
                                        <p:tav tm="100000">
                                          <p:val>
                                            <p:strVal val="#ppt_y"/>
                                          </p:val>
                                        </p:tav>
                                      </p:tavLst>
                                    </p:anim>
                                  </p:childTnLst>
                                </p:cTn>
                              </p:par>
                            </p:childTnLst>
                          </p:cTn>
                        </p:par>
                        <p:par>
                          <p:cTn id="50" fill="hold">
                            <p:stCondLst>
                              <p:cond delay="3500"/>
                            </p:stCondLst>
                            <p:childTnLst>
                              <p:par>
                                <p:cTn id="51" presetID="23" presetClass="entr" presetSubtype="528" fill="hold" grpId="0" nodeType="afterEffect">
                                  <p:stCondLst>
                                    <p:cond delay="0"/>
                                  </p:stCondLst>
                                  <p:childTnLst>
                                    <p:set>
                                      <p:cBhvr>
                                        <p:cTn id="52" dur="1" fill="hold">
                                          <p:stCondLst>
                                            <p:cond delay="0"/>
                                          </p:stCondLst>
                                        </p:cTn>
                                        <p:tgtEl>
                                          <p:spTgt spid="78851">
                                            <p:txEl>
                                              <p:pRg st="6" end="6"/>
                                            </p:txEl>
                                          </p:spTgt>
                                        </p:tgtEl>
                                        <p:attrNameLst>
                                          <p:attrName>style.visibility</p:attrName>
                                        </p:attrNameLst>
                                      </p:cBhvr>
                                      <p:to>
                                        <p:strVal val="visible"/>
                                      </p:to>
                                    </p:set>
                                    <p:anim calcmode="lin" valueType="num">
                                      <p:cBhvr>
                                        <p:cTn id="53" dur="500" fill="hold"/>
                                        <p:tgtEl>
                                          <p:spTgt spid="78851">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78851">
                                            <p:txEl>
                                              <p:pRg st="6" end="6"/>
                                            </p:txEl>
                                          </p:spTgt>
                                        </p:tgtEl>
                                        <p:attrNameLst>
                                          <p:attrName>ppt_h</p:attrName>
                                        </p:attrNameLst>
                                      </p:cBhvr>
                                      <p:tavLst>
                                        <p:tav tm="0">
                                          <p:val>
                                            <p:fltVal val="0"/>
                                          </p:val>
                                        </p:tav>
                                        <p:tav tm="100000">
                                          <p:val>
                                            <p:strVal val="#ppt_h"/>
                                          </p:val>
                                        </p:tav>
                                      </p:tavLst>
                                    </p:anim>
                                    <p:anim calcmode="lin" valueType="num">
                                      <p:cBhvr>
                                        <p:cTn id="55" dur="500" fill="hold"/>
                                        <p:tgtEl>
                                          <p:spTgt spid="78851">
                                            <p:txEl>
                                              <p:pRg st="6" end="6"/>
                                            </p:txEl>
                                          </p:spTgt>
                                        </p:tgtEl>
                                        <p:attrNameLst>
                                          <p:attrName>ppt_x</p:attrName>
                                        </p:attrNameLst>
                                      </p:cBhvr>
                                      <p:tavLst>
                                        <p:tav tm="0">
                                          <p:val>
                                            <p:fltVal val="0.5"/>
                                          </p:val>
                                        </p:tav>
                                        <p:tav tm="100000">
                                          <p:val>
                                            <p:strVal val="#ppt_x"/>
                                          </p:val>
                                        </p:tav>
                                      </p:tavLst>
                                    </p:anim>
                                    <p:anim calcmode="lin" valueType="num">
                                      <p:cBhvr>
                                        <p:cTn id="56" dur="500" fill="hold"/>
                                        <p:tgtEl>
                                          <p:spTgt spid="78851">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04088" y="233892"/>
            <a:ext cx="7772400" cy="762000"/>
          </a:xfrm>
        </p:spPr>
        <p:txBody>
          <a:bodyPr>
            <a:noAutofit/>
          </a:bodyPr>
          <a:lstStyle/>
          <a:p>
            <a:pPr>
              <a:defRPr/>
            </a:pPr>
            <a:r>
              <a:rPr lang="en-US" sz="3600" b="1" dirty="0">
                <a:solidFill>
                  <a:srgbClr val="FF0000"/>
                </a:solidFill>
                <a:latin typeface="Bodoni MT Black" pitchFamily="18" charset="0"/>
              </a:rPr>
              <a:t>Objectives of Risk Management </a:t>
            </a:r>
          </a:p>
        </p:txBody>
      </p:sp>
      <p:sp>
        <p:nvSpPr>
          <p:cNvPr id="4" name="Date Placeholder 3"/>
          <p:cNvSpPr>
            <a:spLocks noGrp="1"/>
          </p:cNvSpPr>
          <p:nvPr>
            <p:ph type="dt" sz="half" idx="10"/>
          </p:nvPr>
        </p:nvSpPr>
        <p:spPr/>
        <p:txBody>
          <a:bodyPr/>
          <a:lstStyle/>
          <a:p>
            <a:fld id="{1A86A523-D82C-47D9-81B5-5FBC1D20BC5A}" type="datetime1">
              <a:rPr lang="en-US" smtClean="0"/>
              <a:t>20-Oct-19</a:t>
            </a:fld>
            <a:endParaRPr lang="en-US"/>
          </a:p>
        </p:txBody>
      </p:sp>
      <p:sp>
        <p:nvSpPr>
          <p:cNvPr id="6" name="Footer Placeholder 5"/>
          <p:cNvSpPr>
            <a:spLocks noGrp="1"/>
          </p:cNvSpPr>
          <p:nvPr>
            <p:ph type="ftr" sz="quarter" idx="11"/>
          </p:nvPr>
        </p:nvSpPr>
        <p:spPr/>
        <p:txBody>
          <a:bodyPr/>
          <a:lstStyle/>
          <a:p>
            <a:pPr algn="l"/>
            <a:r>
              <a:rPr lang="en-US"/>
              <a:t>By: Seble T.</a:t>
            </a:r>
            <a:endParaRPr lang="en-US" dirty="0"/>
          </a:p>
        </p:txBody>
      </p:sp>
      <p:sp>
        <p:nvSpPr>
          <p:cNvPr id="5" name="Slide Number Placeholder 4"/>
          <p:cNvSpPr>
            <a:spLocks noGrp="1"/>
          </p:cNvSpPr>
          <p:nvPr>
            <p:ph type="sldNum" sz="quarter" idx="12"/>
          </p:nvPr>
        </p:nvSpPr>
        <p:spPr/>
        <p:txBody>
          <a:bodyPr>
            <a:normAutofit/>
          </a:bodyPr>
          <a:lstStyle/>
          <a:p>
            <a:fld id="{926AEC6B-6BCC-4601-A3BC-D63DE1EC955F}" type="slidenum">
              <a:rPr lang="en-US" smtClean="0"/>
              <a:pPr/>
              <a:t>5</a:t>
            </a:fld>
            <a:endParaRPr lang="en-US"/>
          </a:p>
        </p:txBody>
      </p:sp>
      <p:sp>
        <p:nvSpPr>
          <p:cNvPr id="78851" name="Rectangle 3"/>
          <p:cNvSpPr>
            <a:spLocks noGrp="1" noChangeArrowheads="1"/>
          </p:cNvSpPr>
          <p:nvPr>
            <p:ph sz="quarter" idx="1"/>
          </p:nvPr>
        </p:nvSpPr>
        <p:spPr>
          <a:xfrm>
            <a:off x="285750" y="1275609"/>
            <a:ext cx="8531352" cy="5049634"/>
          </a:xfrm>
        </p:spPr>
        <p:txBody>
          <a:bodyPr>
            <a:noAutofit/>
          </a:bodyPr>
          <a:lstStyle/>
          <a:p>
            <a:pPr>
              <a:buFont typeface="Wingdings" pitchFamily="2" charset="2"/>
              <a:buChar char="v"/>
            </a:pPr>
            <a:r>
              <a:rPr lang="en-US" sz="2000" b="1" dirty="0">
                <a:solidFill>
                  <a:srgbClr val="FF0000"/>
                </a:solidFill>
              </a:rPr>
              <a:t>Reduction of Anxiety: </a:t>
            </a:r>
            <a:r>
              <a:rPr lang="en-US" sz="2000" b="1" dirty="0">
                <a:solidFill>
                  <a:srgbClr val="0070C0"/>
                </a:solidFill>
              </a:rPr>
              <a:t>Certain loss exposures can cause greater worry and fear for the risk manager and key executives. </a:t>
            </a:r>
          </a:p>
          <a:p>
            <a:pPr marL="0" indent="0">
              <a:buNone/>
            </a:pPr>
            <a:r>
              <a:rPr lang="en-US" sz="2000" b="1" dirty="0">
                <a:solidFill>
                  <a:schemeClr val="accent2"/>
                </a:solidFill>
              </a:rPr>
              <a:t>For example, the threat of a terrible court case from a defective product can cause greater anxiety than a small loss from a minor fire.  The risk manager, however, wants to minimize the anxiety and fear associated with all loss exposures. </a:t>
            </a:r>
          </a:p>
          <a:p>
            <a:pPr>
              <a:buFont typeface="Wingdings" panose="05000000000000000000" pitchFamily="2" charset="2"/>
              <a:buChar char="v"/>
            </a:pPr>
            <a:r>
              <a:rPr lang="en-US" sz="2000" b="1" dirty="0">
                <a:solidFill>
                  <a:srgbClr val="FF0000"/>
                </a:solidFill>
              </a:rPr>
              <a:t>Meeting legal obligations: </a:t>
            </a:r>
            <a:r>
              <a:rPr lang="en-US" sz="2000" b="1" dirty="0"/>
              <a:t>The final objective is to meet any legal obligations. </a:t>
            </a:r>
          </a:p>
          <a:p>
            <a:pPr marL="0" indent="0" algn="just">
              <a:buNone/>
            </a:pPr>
            <a:r>
              <a:rPr lang="en-US" sz="2000" b="1" dirty="0">
                <a:solidFill>
                  <a:srgbClr val="0070C0"/>
                </a:solidFill>
              </a:rPr>
              <a:t>For example, government regulations may require a firm to install safety devices to protect workers from harm, to dispose of harmful waste material properly and to label consumer products appropriately</a:t>
            </a:r>
          </a:p>
        </p:txBody>
      </p:sp>
    </p:spTree>
    <p:extLst>
      <p:ext uri="{BB962C8B-B14F-4D97-AF65-F5344CB8AC3E}">
        <p14:creationId xmlns:p14="http://schemas.microsoft.com/office/powerpoint/2010/main" val="103938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arn(outVertical)">
                                      <p:cBhvr>
                                        <p:cTn id="7" dur="500"/>
                                        <p:tgtEl>
                                          <p:spTgt spid="78850"/>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anim calcmode="lin" valueType="num">
                                      <p:cBhvr>
                                        <p:cTn id="11" dur="5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8851">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78851">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78851">
                                            <p:txEl>
                                              <p:pRg st="0" end="0"/>
                                            </p:txEl>
                                          </p:spTgt>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78851">
                                            <p:txEl>
                                              <p:pRg st="1" end="1"/>
                                            </p:txEl>
                                          </p:spTgt>
                                        </p:tgtEl>
                                        <p:attrNameLst>
                                          <p:attrName>style.visibility</p:attrName>
                                        </p:attrNameLst>
                                      </p:cBhvr>
                                      <p:to>
                                        <p:strVal val="visible"/>
                                      </p:to>
                                    </p:set>
                                    <p:anim calcmode="lin" valueType="num">
                                      <p:cBhvr>
                                        <p:cTn id="18" dur="500" fill="hold"/>
                                        <p:tgtEl>
                                          <p:spTgt spid="7885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78851">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78851">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78851">
                                            <p:txEl>
                                              <p:pRg st="1" end="1"/>
                                            </p:txEl>
                                          </p:spTgt>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528" fill="hold" grpId="0" nodeType="afterEffect">
                                  <p:stCondLst>
                                    <p:cond delay="0"/>
                                  </p:stCondLst>
                                  <p:childTnLst>
                                    <p:set>
                                      <p:cBhvr>
                                        <p:cTn id="24" dur="1" fill="hold">
                                          <p:stCondLst>
                                            <p:cond delay="0"/>
                                          </p:stCondLst>
                                        </p:cTn>
                                        <p:tgtEl>
                                          <p:spTgt spid="78851">
                                            <p:txEl>
                                              <p:pRg st="2" end="2"/>
                                            </p:txEl>
                                          </p:spTgt>
                                        </p:tgtEl>
                                        <p:attrNameLst>
                                          <p:attrName>style.visibility</p:attrName>
                                        </p:attrNameLst>
                                      </p:cBhvr>
                                      <p:to>
                                        <p:strVal val="visible"/>
                                      </p:to>
                                    </p:set>
                                    <p:anim calcmode="lin" valueType="num">
                                      <p:cBhvr>
                                        <p:cTn id="25" dur="500" fill="hold"/>
                                        <p:tgtEl>
                                          <p:spTgt spid="7885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8851">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78851">
                                            <p:txEl>
                                              <p:pRg st="2" end="2"/>
                                            </p:txEl>
                                          </p:spTgt>
                                        </p:tgtEl>
                                        <p:attrNameLst>
                                          <p:attrName>ppt_x</p:attrName>
                                        </p:attrNameLst>
                                      </p:cBhvr>
                                      <p:tavLst>
                                        <p:tav tm="0">
                                          <p:val>
                                            <p:fltVal val="0.5"/>
                                          </p:val>
                                        </p:tav>
                                        <p:tav tm="100000">
                                          <p:val>
                                            <p:strVal val="#ppt_x"/>
                                          </p:val>
                                        </p:tav>
                                      </p:tavLst>
                                    </p:anim>
                                    <p:anim calcmode="lin" valueType="num">
                                      <p:cBhvr>
                                        <p:cTn id="28" dur="500" fill="hold"/>
                                        <p:tgtEl>
                                          <p:spTgt spid="78851">
                                            <p:txEl>
                                              <p:pRg st="2" end="2"/>
                                            </p:txEl>
                                          </p:spTgt>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23" presetClass="entr" presetSubtype="528" fill="hold" grpId="0" nodeType="afterEffect">
                                  <p:stCondLst>
                                    <p:cond delay="0"/>
                                  </p:stCondLst>
                                  <p:childTnLst>
                                    <p:set>
                                      <p:cBhvr>
                                        <p:cTn id="31" dur="1" fill="hold">
                                          <p:stCondLst>
                                            <p:cond delay="0"/>
                                          </p:stCondLst>
                                        </p:cTn>
                                        <p:tgtEl>
                                          <p:spTgt spid="78851">
                                            <p:txEl>
                                              <p:pRg st="3" end="3"/>
                                            </p:txEl>
                                          </p:spTgt>
                                        </p:tgtEl>
                                        <p:attrNameLst>
                                          <p:attrName>style.visibility</p:attrName>
                                        </p:attrNameLst>
                                      </p:cBhvr>
                                      <p:to>
                                        <p:strVal val="visible"/>
                                      </p:to>
                                    </p:set>
                                    <p:anim calcmode="lin" valueType="num">
                                      <p:cBhvr>
                                        <p:cTn id="32" dur="500" fill="hold"/>
                                        <p:tgtEl>
                                          <p:spTgt spid="78851">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78851">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78851">
                                            <p:txEl>
                                              <p:pRg st="3" end="3"/>
                                            </p:txEl>
                                          </p:spTgt>
                                        </p:tgtEl>
                                        <p:attrNameLst>
                                          <p:attrName>ppt_x</p:attrName>
                                        </p:attrNameLst>
                                      </p:cBhvr>
                                      <p:tavLst>
                                        <p:tav tm="0">
                                          <p:val>
                                            <p:fltVal val="0.5"/>
                                          </p:val>
                                        </p:tav>
                                        <p:tav tm="100000">
                                          <p:val>
                                            <p:strVal val="#ppt_x"/>
                                          </p:val>
                                        </p:tav>
                                      </p:tavLst>
                                    </p:anim>
                                    <p:anim calcmode="lin" valueType="num">
                                      <p:cBhvr>
                                        <p:cTn id="35" dur="500" fill="hold"/>
                                        <p:tgtEl>
                                          <p:spTgt spid="78851">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0000"/>
                </a:solidFill>
                <a:latin typeface="Bodoni MT Black" pitchFamily="18" charset="0"/>
              </a:rPr>
              <a:t>Objectives of Risk Management </a:t>
            </a:r>
            <a:endParaRPr lang="en-US" dirty="0"/>
          </a:p>
        </p:txBody>
      </p:sp>
      <p:sp>
        <p:nvSpPr>
          <p:cNvPr id="3" name="Content Placeholder 2"/>
          <p:cNvSpPr>
            <a:spLocks noGrp="1"/>
          </p:cNvSpPr>
          <p:nvPr>
            <p:ph idx="1"/>
          </p:nvPr>
        </p:nvSpPr>
        <p:spPr>
          <a:xfrm>
            <a:off x="304800" y="1447800"/>
            <a:ext cx="8534400" cy="5181600"/>
          </a:xfrm>
        </p:spPr>
        <p:txBody>
          <a:bodyPr>
            <a:normAutofit fontScale="77500" lnSpcReduction="20000"/>
          </a:bodyPr>
          <a:lstStyle/>
          <a:p>
            <a:pPr marL="0" indent="0">
              <a:buNone/>
            </a:pPr>
            <a:r>
              <a:rPr lang="en-US" b="1" dirty="0">
                <a:solidFill>
                  <a:srgbClr val="FF0000"/>
                </a:solidFill>
              </a:rPr>
              <a:t>2. Post- loss objectives: </a:t>
            </a:r>
            <a:r>
              <a:rPr lang="en-US" dirty="0"/>
              <a:t>Likewise, a firm may have many risk management objectives subsequent to the occurrence of the loss. Important objectives after a loss occurs include survival, continued operation, stability of earnings, continued growth, and social responsibility. </a:t>
            </a:r>
          </a:p>
          <a:p>
            <a:pPr>
              <a:buFont typeface="Wingdings" panose="05000000000000000000" pitchFamily="2" charset="2"/>
              <a:buChar char="v"/>
            </a:pPr>
            <a:r>
              <a:rPr lang="en-US" b="1" dirty="0">
                <a:solidFill>
                  <a:srgbClr val="FF0000"/>
                </a:solidFill>
              </a:rPr>
              <a:t>Survival: </a:t>
            </a:r>
            <a:r>
              <a:rPr lang="en-US" dirty="0"/>
              <a:t>The most important post loss objective is survival of the firm. Survival means that after a loss occurs, the firm can resume at least partial operations within some reasonable time period. </a:t>
            </a:r>
          </a:p>
          <a:p>
            <a:pPr>
              <a:buFont typeface="Wingdings" panose="05000000000000000000" pitchFamily="2" charset="2"/>
              <a:buChar char="v"/>
            </a:pPr>
            <a:r>
              <a:rPr lang="en-US" b="1" dirty="0">
                <a:solidFill>
                  <a:srgbClr val="FF0000"/>
                </a:solidFill>
              </a:rPr>
              <a:t>Continued Operation: </a:t>
            </a:r>
            <a:r>
              <a:rPr lang="en-US" dirty="0"/>
              <a:t>The second post loss objective is to continue operating. </a:t>
            </a:r>
          </a:p>
          <a:p>
            <a:pPr>
              <a:buFont typeface="Wingdings" panose="05000000000000000000" pitchFamily="2" charset="2"/>
              <a:buChar char="v"/>
            </a:pPr>
            <a:r>
              <a:rPr lang="en-US" dirty="0"/>
              <a:t>For some, firms, the ability to operate after a loss is extremely important.</a:t>
            </a:r>
          </a:p>
          <a:p>
            <a:pPr>
              <a:buFont typeface="Wingdings" panose="05000000000000000000" pitchFamily="2" charset="2"/>
              <a:buChar char="v"/>
            </a:pPr>
            <a:r>
              <a:rPr lang="en-US" dirty="0"/>
              <a:t>For example, </a:t>
            </a:r>
            <a:r>
              <a:rPr lang="en-US" b="1" dirty="0">
                <a:solidFill>
                  <a:srgbClr val="002060"/>
                </a:solidFill>
              </a:rPr>
              <a:t>a public utility firm most continues to provide service. </a:t>
            </a:r>
          </a:p>
          <a:p>
            <a:pPr>
              <a:buFont typeface="Wingdings" panose="05000000000000000000" pitchFamily="2" charset="2"/>
              <a:buChar char="v"/>
            </a:pPr>
            <a:r>
              <a:rPr lang="en-US" dirty="0"/>
              <a:t>Banks, post offices, dairies, and other competitive firms must continue to operate after a loss. Otherwise, business will be lost to competitors. </a:t>
            </a:r>
          </a:p>
        </p:txBody>
      </p:sp>
      <p:sp>
        <p:nvSpPr>
          <p:cNvPr id="4" name="Date Placeholder 3"/>
          <p:cNvSpPr>
            <a:spLocks noGrp="1"/>
          </p:cNvSpPr>
          <p:nvPr>
            <p:ph type="dt" sz="half" idx="10"/>
          </p:nvPr>
        </p:nvSpPr>
        <p:spPr/>
        <p:txBody>
          <a:bodyPr/>
          <a:lstStyle/>
          <a:p>
            <a:fld id="{1B68F0C2-1A01-4E11-925E-EFC26332F6CC}"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p:txBody>
          <a:bodyPr/>
          <a:lstStyle/>
          <a:p>
            <a:fld id="{926AEC6B-6BCC-4601-A3BC-D63DE1EC955F}" type="slidenum">
              <a:rPr lang="en-US" smtClean="0"/>
              <a:pPr/>
              <a:t>6</a:t>
            </a:fld>
            <a:endParaRPr lang="en-US"/>
          </a:p>
        </p:txBody>
      </p:sp>
    </p:spTree>
    <p:extLst>
      <p:ext uri="{BB962C8B-B14F-4D97-AF65-F5344CB8AC3E}">
        <p14:creationId xmlns:p14="http://schemas.microsoft.com/office/powerpoint/2010/main" val="266473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0000"/>
                </a:solidFill>
                <a:latin typeface="Bodoni MT Black" pitchFamily="18" charset="0"/>
              </a:rPr>
              <a:t>Objectives of Risk Management </a:t>
            </a:r>
            <a:endParaRPr lang="en-US" dirty="0"/>
          </a:p>
        </p:txBody>
      </p:sp>
      <p:sp>
        <p:nvSpPr>
          <p:cNvPr id="3" name="Content Placeholder 2"/>
          <p:cNvSpPr>
            <a:spLocks noGrp="1"/>
          </p:cNvSpPr>
          <p:nvPr>
            <p:ph idx="1"/>
          </p:nvPr>
        </p:nvSpPr>
        <p:spPr>
          <a:xfrm>
            <a:off x="304800" y="1447800"/>
            <a:ext cx="8534400" cy="5181600"/>
          </a:xfrm>
        </p:spPr>
        <p:txBody>
          <a:bodyPr>
            <a:normAutofit fontScale="85000" lnSpcReduction="10000"/>
          </a:bodyPr>
          <a:lstStyle/>
          <a:p>
            <a:pPr lvl="0"/>
            <a:r>
              <a:rPr lang="en-US" b="1" i="1" dirty="0">
                <a:solidFill>
                  <a:srgbClr val="FF0000"/>
                </a:solidFill>
              </a:rPr>
              <a:t>Stability: </a:t>
            </a:r>
            <a:r>
              <a:rPr lang="en-US" dirty="0"/>
              <a:t>The third post loss objective is stability of earnings. Earnings per share can be maintained if the firm continues to operate. </a:t>
            </a:r>
          </a:p>
          <a:p>
            <a:pPr lvl="0"/>
            <a:r>
              <a:rPr lang="en-US" dirty="0"/>
              <a:t>However, a firm may incur substantial additional expenses to achieve this goal (such as operating at another location), and perfect stability of earnings may not be attained. </a:t>
            </a:r>
          </a:p>
          <a:p>
            <a:pPr lvl="0"/>
            <a:r>
              <a:rPr lang="en-US" b="1" i="1" dirty="0">
                <a:solidFill>
                  <a:srgbClr val="0070C0"/>
                </a:solidFill>
              </a:rPr>
              <a:t>Continued Growth</a:t>
            </a:r>
            <a:r>
              <a:rPr lang="en-US" i="1" dirty="0">
                <a:solidFill>
                  <a:srgbClr val="0070C0"/>
                </a:solidFill>
              </a:rPr>
              <a:t>: </a:t>
            </a:r>
            <a:r>
              <a:rPr lang="en-US" dirty="0"/>
              <a:t>The fourth post loss objective is continued growth of the firm. A company can grow by developing new products and markets or by acquiring or merging with other companies. </a:t>
            </a:r>
          </a:p>
          <a:p>
            <a:pPr lvl="0"/>
            <a:r>
              <a:rPr lang="en-US" b="1" i="1" dirty="0">
                <a:solidFill>
                  <a:srgbClr val="0070C0"/>
                </a:solidFill>
              </a:rPr>
              <a:t>Social Responsibility</a:t>
            </a:r>
            <a:r>
              <a:rPr lang="en-US" i="1" dirty="0">
                <a:solidFill>
                  <a:srgbClr val="0070C0"/>
                </a:solidFill>
              </a:rPr>
              <a:t>: </a:t>
            </a:r>
            <a:r>
              <a:rPr lang="en-US" dirty="0"/>
              <a:t>Finally, the objective of social </a:t>
            </a:r>
            <a:r>
              <a:rPr lang="en-US" dirty="0">
                <a:solidFill>
                  <a:srgbClr val="FF0000"/>
                </a:solidFill>
              </a:rPr>
              <a:t>responsibility is to minimize the effects that a loss will have on other persons and on society. </a:t>
            </a:r>
          </a:p>
          <a:p>
            <a:pPr lvl="0"/>
            <a:r>
              <a:rPr lang="en-US" dirty="0"/>
              <a:t>A sever loss can adversely affect employees, suppliers, creditors and the community in general.</a:t>
            </a:r>
          </a:p>
          <a:p>
            <a:endParaRPr lang="en-US" dirty="0"/>
          </a:p>
        </p:txBody>
      </p:sp>
      <p:sp>
        <p:nvSpPr>
          <p:cNvPr id="4" name="Date Placeholder 3"/>
          <p:cNvSpPr>
            <a:spLocks noGrp="1"/>
          </p:cNvSpPr>
          <p:nvPr>
            <p:ph type="dt" sz="half" idx="10"/>
          </p:nvPr>
        </p:nvSpPr>
        <p:spPr/>
        <p:txBody>
          <a:bodyPr/>
          <a:lstStyle/>
          <a:p>
            <a:fld id="{FF252C53-DB7A-40AD-97B1-872AC35D5F2A}"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p:txBody>
          <a:bodyPr/>
          <a:lstStyle/>
          <a:p>
            <a:fld id="{926AEC6B-6BCC-4601-A3BC-D63DE1EC955F}" type="slidenum">
              <a:rPr lang="en-US" smtClean="0"/>
              <a:pPr/>
              <a:t>7</a:t>
            </a:fld>
            <a:endParaRPr lang="en-US"/>
          </a:p>
        </p:txBody>
      </p:sp>
    </p:spTree>
    <p:extLst>
      <p:ext uri="{BB962C8B-B14F-4D97-AF65-F5344CB8AC3E}">
        <p14:creationId xmlns:p14="http://schemas.microsoft.com/office/powerpoint/2010/main" val="3675380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rmAutofit fontScale="90000"/>
          </a:bodyPr>
          <a:lstStyle/>
          <a:p>
            <a:r>
              <a:rPr lang="en-US" dirty="0"/>
              <a:t> </a:t>
            </a:r>
            <a:br>
              <a:rPr lang="en-US" dirty="0"/>
            </a:br>
            <a:r>
              <a:rPr lang="en-US" b="1" dirty="0"/>
              <a:t>The Risk Management Process </a:t>
            </a:r>
            <a:endParaRPr lang="en-US" dirty="0"/>
          </a:p>
        </p:txBody>
      </p:sp>
      <p:sp>
        <p:nvSpPr>
          <p:cNvPr id="3" name="Content Placeholder 2"/>
          <p:cNvSpPr>
            <a:spLocks noGrp="1"/>
          </p:cNvSpPr>
          <p:nvPr>
            <p:ph idx="1"/>
          </p:nvPr>
        </p:nvSpPr>
        <p:spPr>
          <a:xfrm>
            <a:off x="304800" y="1447800"/>
            <a:ext cx="8534400" cy="5181600"/>
          </a:xfrm>
        </p:spPr>
        <p:txBody>
          <a:bodyPr>
            <a:normAutofit/>
          </a:bodyPr>
          <a:lstStyle/>
          <a:p>
            <a:pPr marL="0" marR="0" algn="just">
              <a:lnSpc>
                <a:spcPct val="115000"/>
              </a:lnSpc>
              <a:spcBef>
                <a:spcPts val="0"/>
              </a:spcBef>
              <a:spcAft>
                <a:spcPts val="0"/>
              </a:spcAft>
            </a:pPr>
            <a:r>
              <a:rPr lang="en-US" sz="3200" b="1" dirty="0">
                <a:solidFill>
                  <a:srgbClr val="00B050"/>
                </a:solidFill>
                <a:latin typeface="Times New Roman" panose="02020603050405020304" pitchFamily="18" charset="0"/>
                <a:ea typeface="Calibri" panose="020F0502020204030204" pitchFamily="34" charset="0"/>
                <a:cs typeface="Garamond" panose="02020404030301010803" pitchFamily="18" charset="0"/>
              </a:rPr>
              <a:t>The risk management process involves the following five steps:-</a:t>
            </a:r>
            <a:endParaRPr lang="en-US" sz="3200" b="1" dirty="0">
              <a:solidFill>
                <a:srgbClr val="00B050"/>
              </a:solidFill>
              <a:latin typeface="Garamond" panose="02020404030301010803" pitchFamily="18" charset="0"/>
              <a:ea typeface="Calibri" panose="020F0502020204030204" pitchFamily="34" charset="0"/>
              <a:cs typeface="Garamond" panose="02020404030301010803" pitchFamily="18" charset="0"/>
            </a:endParaRPr>
          </a:p>
          <a:p>
            <a:pPr marL="0" marR="0" indent="0" algn="just">
              <a:lnSpc>
                <a:spcPct val="115000"/>
              </a:lnSpc>
              <a:spcBef>
                <a:spcPts val="0"/>
              </a:spcBef>
              <a:spcAft>
                <a:spcPts val="0"/>
              </a:spcAft>
              <a:buNone/>
            </a:pPr>
            <a:r>
              <a:rPr lang="en-US" b="1" dirty="0">
                <a:solidFill>
                  <a:srgbClr val="FF0000"/>
                </a:solidFill>
                <a:latin typeface="Times New Roman" panose="02020603050405020304" pitchFamily="18" charset="0"/>
                <a:ea typeface="Calibri" panose="020F0502020204030204" pitchFamily="34" charset="0"/>
                <a:cs typeface="Garamond" panose="02020404030301010803" pitchFamily="18" charset="0"/>
              </a:rPr>
              <a:t>Step 1: </a:t>
            </a:r>
            <a:r>
              <a:rPr lang="en-US" b="1" dirty="0">
                <a:solidFill>
                  <a:srgbClr val="0070C0"/>
                </a:solidFill>
                <a:latin typeface="Times New Roman" panose="02020603050405020304" pitchFamily="18" charset="0"/>
                <a:ea typeface="Calibri" panose="020F0502020204030204" pitchFamily="34" charset="0"/>
                <a:cs typeface="Garamond" panose="02020404030301010803" pitchFamily="18" charset="0"/>
              </a:rPr>
              <a:t>Risk Identification </a:t>
            </a:r>
            <a:endParaRPr lang="en-US" b="1" dirty="0">
              <a:solidFill>
                <a:srgbClr val="0070C0"/>
              </a:solidFill>
              <a:latin typeface="Garamond" panose="02020404030301010803" pitchFamily="18" charset="0"/>
              <a:ea typeface="Calibri" panose="020F0502020204030204" pitchFamily="34" charset="0"/>
              <a:cs typeface="Garamond" panose="02020404030301010803" pitchFamily="18" charset="0"/>
            </a:endParaRPr>
          </a:p>
          <a:p>
            <a:pPr marL="0" marR="0" indent="0" algn="just">
              <a:lnSpc>
                <a:spcPct val="115000"/>
              </a:lnSpc>
              <a:spcBef>
                <a:spcPts val="0"/>
              </a:spcBef>
              <a:spcAft>
                <a:spcPts val="0"/>
              </a:spcAft>
              <a:buNone/>
            </a:pPr>
            <a:r>
              <a:rPr lang="en-US" b="1" dirty="0">
                <a:solidFill>
                  <a:srgbClr val="FF0000"/>
                </a:solidFill>
                <a:latin typeface="Times New Roman" panose="02020603050405020304" pitchFamily="18" charset="0"/>
                <a:ea typeface="Calibri" panose="020F0502020204030204" pitchFamily="34" charset="0"/>
                <a:cs typeface="Garamond" panose="02020404030301010803" pitchFamily="18" charset="0"/>
              </a:rPr>
              <a:t>Step 2: </a:t>
            </a:r>
            <a:r>
              <a:rPr lang="en-US" b="1" dirty="0">
                <a:solidFill>
                  <a:srgbClr val="0070C0"/>
                </a:solidFill>
                <a:latin typeface="Times New Roman" panose="02020603050405020304" pitchFamily="18" charset="0"/>
                <a:ea typeface="Calibri" panose="020F0502020204030204" pitchFamily="34" charset="0"/>
                <a:cs typeface="Garamond" panose="02020404030301010803" pitchFamily="18" charset="0"/>
              </a:rPr>
              <a:t>Risk Measurement </a:t>
            </a:r>
            <a:endParaRPr lang="en-US" b="1" dirty="0">
              <a:solidFill>
                <a:srgbClr val="0070C0"/>
              </a:solidFill>
              <a:latin typeface="Garamond" panose="02020404030301010803" pitchFamily="18" charset="0"/>
              <a:ea typeface="Calibri" panose="020F0502020204030204" pitchFamily="34" charset="0"/>
              <a:cs typeface="Garamond" panose="02020404030301010803" pitchFamily="18" charset="0"/>
            </a:endParaRPr>
          </a:p>
          <a:p>
            <a:pPr marL="0" marR="0" indent="0" algn="just">
              <a:lnSpc>
                <a:spcPct val="115000"/>
              </a:lnSpc>
              <a:spcBef>
                <a:spcPts val="0"/>
              </a:spcBef>
              <a:spcAft>
                <a:spcPts val="0"/>
              </a:spcAft>
              <a:buNone/>
            </a:pPr>
            <a:r>
              <a:rPr lang="en-US" b="1" dirty="0">
                <a:solidFill>
                  <a:srgbClr val="FF0000"/>
                </a:solidFill>
                <a:latin typeface="Times New Roman" panose="02020603050405020304" pitchFamily="18" charset="0"/>
                <a:ea typeface="Calibri" panose="020F0502020204030204" pitchFamily="34" charset="0"/>
                <a:cs typeface="Garamond" panose="02020404030301010803" pitchFamily="18" charset="0"/>
              </a:rPr>
              <a:t>Step 3: </a:t>
            </a:r>
            <a:r>
              <a:rPr lang="en-US" b="1" dirty="0">
                <a:solidFill>
                  <a:srgbClr val="0070C0"/>
                </a:solidFill>
                <a:latin typeface="Times New Roman" panose="02020603050405020304" pitchFamily="18" charset="0"/>
                <a:ea typeface="Calibri" panose="020F0502020204030204" pitchFamily="34" charset="0"/>
                <a:cs typeface="Garamond" panose="02020404030301010803" pitchFamily="18" charset="0"/>
              </a:rPr>
              <a:t>Select the appropriate techniques for treating loss exposure, and </a:t>
            </a:r>
            <a:endParaRPr lang="en-US" b="1" dirty="0">
              <a:solidFill>
                <a:srgbClr val="0070C0"/>
              </a:solidFill>
              <a:latin typeface="Garamond" panose="02020404030301010803" pitchFamily="18" charset="0"/>
              <a:ea typeface="Calibri" panose="020F0502020204030204" pitchFamily="34" charset="0"/>
              <a:cs typeface="Garamond" panose="02020404030301010803" pitchFamily="18" charset="0"/>
            </a:endParaRPr>
          </a:p>
          <a:p>
            <a:pPr marL="0" marR="0" indent="0" algn="just">
              <a:lnSpc>
                <a:spcPct val="115000"/>
              </a:lnSpc>
              <a:spcBef>
                <a:spcPts val="0"/>
              </a:spcBef>
              <a:spcAft>
                <a:spcPts val="0"/>
              </a:spcAft>
              <a:buNone/>
            </a:pPr>
            <a:r>
              <a:rPr lang="en-US" b="1" dirty="0">
                <a:solidFill>
                  <a:srgbClr val="FF0000"/>
                </a:solidFill>
                <a:latin typeface="Times New Roman" panose="02020603050405020304" pitchFamily="18" charset="0"/>
                <a:ea typeface="Calibri" panose="020F0502020204030204" pitchFamily="34" charset="0"/>
                <a:cs typeface="Garamond" panose="02020404030301010803" pitchFamily="18" charset="0"/>
              </a:rPr>
              <a:t>Step 4: </a:t>
            </a:r>
            <a:r>
              <a:rPr lang="en-US" b="1" dirty="0">
                <a:solidFill>
                  <a:srgbClr val="0070C0"/>
                </a:solidFill>
                <a:latin typeface="Times New Roman" panose="02020603050405020304" pitchFamily="18" charset="0"/>
                <a:ea typeface="Calibri" panose="020F0502020204030204" pitchFamily="34" charset="0"/>
                <a:cs typeface="Garamond" panose="02020404030301010803" pitchFamily="18" charset="0"/>
              </a:rPr>
              <a:t>Implementing and administering the program </a:t>
            </a:r>
            <a:endParaRPr lang="en-US" b="1" dirty="0">
              <a:solidFill>
                <a:srgbClr val="0070C0"/>
              </a:solidFill>
              <a:latin typeface="Garamond" panose="02020404030301010803" pitchFamily="18" charset="0"/>
              <a:ea typeface="Calibri" panose="020F0502020204030204" pitchFamily="34" charset="0"/>
              <a:cs typeface="Garamond" panose="02020404030301010803" pitchFamily="18" charset="0"/>
            </a:endParaRPr>
          </a:p>
          <a:p>
            <a:endParaRPr lang="en-US" dirty="0"/>
          </a:p>
        </p:txBody>
      </p:sp>
      <p:sp>
        <p:nvSpPr>
          <p:cNvPr id="4" name="Date Placeholder 3"/>
          <p:cNvSpPr>
            <a:spLocks noGrp="1"/>
          </p:cNvSpPr>
          <p:nvPr>
            <p:ph type="dt" sz="half" idx="10"/>
          </p:nvPr>
        </p:nvSpPr>
        <p:spPr/>
        <p:txBody>
          <a:bodyPr/>
          <a:lstStyle/>
          <a:p>
            <a:fld id="{BEC081E4-E9D2-4CD3-A1D2-7D5E2DDD877A}"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p:txBody>
          <a:bodyPr/>
          <a:lstStyle/>
          <a:p>
            <a:fld id="{926AEC6B-6BCC-4601-A3BC-D63DE1EC955F}" type="slidenum">
              <a:rPr lang="en-US" smtClean="0"/>
              <a:pPr/>
              <a:t>8</a:t>
            </a:fld>
            <a:endParaRPr lang="en-US"/>
          </a:p>
        </p:txBody>
      </p:sp>
    </p:spTree>
    <p:extLst>
      <p:ext uri="{BB962C8B-B14F-4D97-AF65-F5344CB8AC3E}">
        <p14:creationId xmlns:p14="http://schemas.microsoft.com/office/powerpoint/2010/main" val="1446467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rmAutofit fontScale="90000"/>
          </a:bodyPr>
          <a:lstStyle/>
          <a:p>
            <a:r>
              <a:rPr lang="en-US" dirty="0"/>
              <a:t> </a:t>
            </a:r>
            <a:br>
              <a:rPr lang="en-US" dirty="0"/>
            </a:br>
            <a:r>
              <a:rPr lang="en-US" b="1" dirty="0"/>
              <a:t>The Risk Management Process </a:t>
            </a:r>
            <a:endParaRPr lang="en-US" dirty="0"/>
          </a:p>
        </p:txBody>
      </p:sp>
      <p:sp>
        <p:nvSpPr>
          <p:cNvPr id="3" name="Content Placeholder 2"/>
          <p:cNvSpPr>
            <a:spLocks noGrp="1"/>
          </p:cNvSpPr>
          <p:nvPr>
            <p:ph idx="1"/>
          </p:nvPr>
        </p:nvSpPr>
        <p:spPr>
          <a:xfrm>
            <a:off x="304800" y="1447800"/>
            <a:ext cx="8534400" cy="5181600"/>
          </a:xfrm>
        </p:spPr>
        <p:txBody>
          <a:bodyPr>
            <a:normAutofit/>
          </a:bodyPr>
          <a:lstStyle/>
          <a:p>
            <a:r>
              <a:rPr lang="en-US" b="1" dirty="0">
                <a:solidFill>
                  <a:srgbClr val="00B050"/>
                </a:solidFill>
              </a:rPr>
              <a:t>Risk Identification: </a:t>
            </a:r>
            <a:r>
              <a:rPr lang="en-US" dirty="0"/>
              <a:t>Risk identification is </a:t>
            </a:r>
            <a:r>
              <a:rPr lang="en-US" dirty="0">
                <a:solidFill>
                  <a:srgbClr val="FF0000"/>
                </a:solidFill>
              </a:rPr>
              <a:t>the process by which an organization is able to learn areas in which it is exposed to risk.</a:t>
            </a:r>
            <a:r>
              <a:rPr lang="en-US" dirty="0"/>
              <a:t> </a:t>
            </a:r>
          </a:p>
          <a:p>
            <a:r>
              <a:rPr lang="en-US" dirty="0"/>
              <a:t>Risk identification is the process by which a business systematically and continuously identifies pure risk (property, personal and liability risk) exposures as soon as or before they occur.</a:t>
            </a:r>
          </a:p>
          <a:p>
            <a:r>
              <a:rPr lang="en-US" dirty="0"/>
              <a:t>Risk identification is a very difficult process and it is a continuous job for the risk manager because the risk environment is dynamic.</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FA0B0742-2E4B-4A36-8740-2B7ED1BC04BA}" type="datetime1">
              <a:rPr lang="en-US" smtClean="0"/>
              <a:t>20-Oct-19</a:t>
            </a:fld>
            <a:endParaRPr lang="en-US"/>
          </a:p>
        </p:txBody>
      </p:sp>
      <p:sp>
        <p:nvSpPr>
          <p:cNvPr id="5" name="Footer Placeholder 4"/>
          <p:cNvSpPr>
            <a:spLocks noGrp="1"/>
          </p:cNvSpPr>
          <p:nvPr>
            <p:ph type="ftr" sz="quarter" idx="11"/>
          </p:nvPr>
        </p:nvSpPr>
        <p:spPr/>
        <p:txBody>
          <a:bodyPr/>
          <a:lstStyle/>
          <a:p>
            <a:r>
              <a:rPr lang="en-US"/>
              <a:t>By: Seble T.</a:t>
            </a:r>
          </a:p>
        </p:txBody>
      </p:sp>
      <p:sp>
        <p:nvSpPr>
          <p:cNvPr id="6" name="Slide Number Placeholder 5"/>
          <p:cNvSpPr>
            <a:spLocks noGrp="1"/>
          </p:cNvSpPr>
          <p:nvPr>
            <p:ph type="sldNum" sz="quarter" idx="12"/>
          </p:nvPr>
        </p:nvSpPr>
        <p:spPr/>
        <p:txBody>
          <a:bodyPr/>
          <a:lstStyle/>
          <a:p>
            <a:fld id="{926AEC6B-6BCC-4601-A3BC-D63DE1EC955F}" type="slidenum">
              <a:rPr lang="en-US" smtClean="0"/>
              <a:pPr/>
              <a:t>9</a:t>
            </a:fld>
            <a:endParaRPr lang="en-US"/>
          </a:p>
        </p:txBody>
      </p:sp>
    </p:spTree>
    <p:extLst>
      <p:ext uri="{BB962C8B-B14F-4D97-AF65-F5344CB8AC3E}">
        <p14:creationId xmlns:p14="http://schemas.microsoft.com/office/powerpoint/2010/main" val="219240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3592</TotalTime>
  <Words>2635</Words>
  <Application>Microsoft Office PowerPoint</Application>
  <PresentationFormat>On-screen Show (4:3)</PresentationFormat>
  <Paragraphs>243</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Algerian</vt:lpstr>
      <vt:lpstr>Bodoni MT Black</vt:lpstr>
      <vt:lpstr>Bookman Old Style</vt:lpstr>
      <vt:lpstr>Calibri</vt:lpstr>
      <vt:lpstr>Cambria Math</vt:lpstr>
      <vt:lpstr>Garamond</vt:lpstr>
      <vt:lpstr>Georgia</vt:lpstr>
      <vt:lpstr>Times New Roman</vt:lpstr>
      <vt:lpstr>Wingdings</vt:lpstr>
      <vt:lpstr>Wingdings 2</vt:lpstr>
      <vt:lpstr>Civic</vt:lpstr>
      <vt:lpstr>PowerPoint Presentation</vt:lpstr>
      <vt:lpstr>CHAPTER TWO </vt:lpstr>
      <vt:lpstr>Meaning of Risk management </vt:lpstr>
      <vt:lpstr>Objectives of Risk Management </vt:lpstr>
      <vt:lpstr>Objectives of Risk Management </vt:lpstr>
      <vt:lpstr>Objectives of Risk Management </vt:lpstr>
      <vt:lpstr>Objectives of Risk Management </vt:lpstr>
      <vt:lpstr>  The Risk Management Process </vt:lpstr>
      <vt:lpstr>  The Risk Management Process </vt:lpstr>
      <vt:lpstr>1. Risk identification techniques</vt:lpstr>
      <vt:lpstr>CONT….</vt:lpstr>
      <vt:lpstr>Risk identification techniques</vt:lpstr>
      <vt:lpstr>Risk identification techniques</vt:lpstr>
      <vt:lpstr>Risk identification techniques</vt:lpstr>
      <vt:lpstr> 2.Evaluating potential loss</vt:lpstr>
      <vt:lpstr>3. Selecting appropriate techniques, or combination of techniques for treating loss exposures </vt:lpstr>
      <vt:lpstr> A. Risk control techniques</vt:lpstr>
      <vt:lpstr>Cont.…</vt:lpstr>
      <vt:lpstr>Cont.….</vt:lpstr>
      <vt:lpstr>Risk control techniques - Loss Control </vt:lpstr>
      <vt:lpstr>CONT……</vt:lpstr>
      <vt:lpstr>Cont…</vt:lpstr>
      <vt:lpstr>B. Risk financing techniques </vt:lpstr>
      <vt:lpstr>CONT….</vt:lpstr>
      <vt:lpstr>Risk Management Matrix</vt:lpstr>
      <vt:lpstr>4. Implementing and administering the risk management program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Tahir</dc:creator>
  <cp:lastModifiedBy>user</cp:lastModifiedBy>
  <cp:revision>98</cp:revision>
  <dcterms:created xsi:type="dcterms:W3CDTF">2017-10-23T17:46:53Z</dcterms:created>
  <dcterms:modified xsi:type="dcterms:W3CDTF">2019-10-21T09:00:42Z</dcterms:modified>
</cp:coreProperties>
</file>