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40"/>
  </p:notesMasterIdLst>
  <p:sldIdLst>
    <p:sldId id="257" r:id="rId2"/>
    <p:sldId id="265" r:id="rId3"/>
    <p:sldId id="266" r:id="rId4"/>
    <p:sldId id="303" r:id="rId5"/>
    <p:sldId id="297" r:id="rId6"/>
    <p:sldId id="277" r:id="rId7"/>
    <p:sldId id="278" r:id="rId8"/>
    <p:sldId id="296" r:id="rId9"/>
    <p:sldId id="258" r:id="rId10"/>
    <p:sldId id="287" r:id="rId11"/>
    <p:sldId id="259" r:id="rId12"/>
    <p:sldId id="260" r:id="rId13"/>
    <p:sldId id="261" r:id="rId14"/>
    <p:sldId id="289" r:id="rId15"/>
    <p:sldId id="270" r:id="rId16"/>
    <p:sldId id="290" r:id="rId17"/>
    <p:sldId id="271" r:id="rId18"/>
    <p:sldId id="272" r:id="rId19"/>
    <p:sldId id="273" r:id="rId20"/>
    <p:sldId id="292" r:id="rId21"/>
    <p:sldId id="274" r:id="rId22"/>
    <p:sldId id="275" r:id="rId23"/>
    <p:sldId id="276" r:id="rId24"/>
    <p:sldId id="295" r:id="rId25"/>
    <p:sldId id="279" r:id="rId26"/>
    <p:sldId id="293" r:id="rId27"/>
    <p:sldId id="280" r:id="rId28"/>
    <p:sldId id="281" r:id="rId29"/>
    <p:sldId id="282" r:id="rId30"/>
    <p:sldId id="283" r:id="rId31"/>
    <p:sldId id="284" r:id="rId32"/>
    <p:sldId id="298" r:id="rId33"/>
    <p:sldId id="300" r:id="rId34"/>
    <p:sldId id="299" r:id="rId35"/>
    <p:sldId id="301" r:id="rId36"/>
    <p:sldId id="302" r:id="rId37"/>
    <p:sldId id="286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901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92C5E-C3A2-4388-86B1-B7529BAE5CA3}" type="datetimeFigureOut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8A3DD-8BF6-4967-B310-58349CA03F4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19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65C3-E2ED-4405-97C9-C423D82B7395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47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9EF6-B87C-45C2-BE8F-30E9E610E2E4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63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5AE9-5AE6-410D-BC16-195E6988A44C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695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0B7E-EF07-4040-9F74-AC4433584FEF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6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8C1E-FF3E-4BF6-B19F-B1EF68917F98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37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5202-E848-4DFC-9BF1-873D00E069BF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77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D5E16-7209-4703-AB0E-F7F41AE53C6D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32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16ED6-758F-4135-B4E6-B6134B42C32D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37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21AB-73D3-46CB-A750-F40A404C8C0D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665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6A16-8E9E-4F99-84F1-7EBAF1587AB8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19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FF7A-4A8F-4EB4-BF54-04577D059925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24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C036C-945D-46DA-936B-13D88AE56759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7CA1A-EA2D-46BA-B2DF-A1DCBD1077E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59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048672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b="1" dirty="0" smtClean="0"/>
              <a:t>OPERATION ROOM TECHNIQUE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0C505-578F-4027-96F7-88899D2384AC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611560" y="908720"/>
            <a:ext cx="8064896" cy="525658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Bodoni MT Black" pitchFamily="18" charset="0"/>
              </a:rPr>
              <a:t>Transfusion Reactions </a:t>
            </a:r>
            <a:endParaRPr lang="en-US" sz="3600" b="1" dirty="0">
              <a:solidFill>
                <a:schemeClr val="tx1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760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en-US" sz="4000" dirty="0">
              <a:solidFill>
                <a:srgbClr val="C00000"/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326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0B7E-EF07-4040-9F74-AC4433584FEF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34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sz="3600" dirty="0">
              <a:solidFill>
                <a:srgbClr val="C00000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endParaRPr lang="en-GB" sz="2800" dirty="0">
              <a:solidFill>
                <a:srgbClr val="C00000"/>
              </a:solidFill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658B-23FC-447A-A36F-99E7A0C76D55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en-GB" sz="4000" dirty="0">
              <a:solidFill>
                <a:srgbClr val="C00000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47260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Blip>
                <a:blip r:embed="rId2"/>
              </a:buBlip>
            </a:pPr>
            <a:endParaRPr lang="en-GB" sz="3200" dirty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5C87-9F04-412A-AF0A-2D5C94B606E1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en-GB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544616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sz="3200" dirty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DFCD-4F6E-456D-8C5E-96CA24899AF8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9361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Cooper Black" pitchFamily="18" charset="0"/>
              </a:rPr>
              <a:t>Operation room equipment and furniture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186808" cy="5328592"/>
          </a:xfrm>
        </p:spPr>
        <p:txBody>
          <a:bodyPr>
            <a:normAutofit/>
          </a:bodyPr>
          <a:lstStyle/>
          <a:p>
            <a:endParaRPr lang="en-US" sz="3200" dirty="0"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400600"/>
          </a:xfrm>
        </p:spPr>
        <p:txBody>
          <a:bodyPr>
            <a:noAutofit/>
          </a:bodyPr>
          <a:lstStyle/>
          <a:p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5202-E848-4DFC-9BF1-873D00E069BF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48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en-GB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54461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FA13-6A18-477D-A000-C18AFC98B36D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Cooper Black" pitchFamily="18" charset="0"/>
              </a:rPr>
              <a:t>Cont..</a:t>
            </a:r>
            <a:endParaRPr lang="en-US" sz="4000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0B7E-EF07-4040-9F74-AC4433584FEF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64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Cooper Black" pitchFamily="18" charset="0"/>
              </a:rPr>
              <a:t/>
            </a:r>
            <a:br>
              <a:rPr lang="en-US" dirty="0" smtClean="0">
                <a:latin typeface="Cooper Black" pitchFamily="18" charset="0"/>
              </a:rPr>
            </a:br>
            <a:r>
              <a:rPr lang="en-US" dirty="0" smtClean="0">
                <a:latin typeface="Cooper Black" pitchFamily="18" charset="0"/>
              </a:rPr>
              <a:t>Cont</a:t>
            </a:r>
            <a:r>
              <a:rPr lang="en-US" dirty="0">
                <a:latin typeface="Cooper Black" pitchFamily="18" charset="0"/>
              </a:rPr>
              <a:t>..</a:t>
            </a:r>
            <a:r>
              <a:rPr lang="en-US" dirty="0">
                <a:solidFill>
                  <a:srgbClr val="C00000"/>
                </a:solidFill>
                <a:latin typeface="Cooper Black" pitchFamily="18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Cooper Black" pitchFamily="18" charset="0"/>
              </a:rPr>
            </a:br>
            <a:r>
              <a:rPr lang="en-US" dirty="0" smtClean="0">
                <a:solidFill>
                  <a:srgbClr val="C00000"/>
                </a:solidFill>
                <a:latin typeface="Cooper Black" pitchFamily="18" charset="0"/>
              </a:rPr>
              <a:t>  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606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26B2D-AB70-4D9A-A74D-9EA8DD5F9B28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Cooper Black" pitchFamily="18" charset="0"/>
              </a:rPr>
              <a:t/>
            </a:r>
            <a:br>
              <a:rPr lang="en-US" dirty="0" smtClean="0">
                <a:latin typeface="Cooper Black" pitchFamily="18" charset="0"/>
              </a:rPr>
            </a:br>
            <a:r>
              <a:rPr lang="en-US" dirty="0" smtClean="0">
                <a:latin typeface="Cooper Black" pitchFamily="18" charset="0"/>
              </a:rPr>
              <a:t>                       </a:t>
            </a:r>
            <a:r>
              <a:rPr lang="en-US" sz="4000" dirty="0" smtClean="0">
                <a:solidFill>
                  <a:schemeClr val="tx1"/>
                </a:solidFill>
                <a:latin typeface="Cooper Black" pitchFamily="18" charset="0"/>
              </a:rPr>
              <a:t>Cont</a:t>
            </a:r>
            <a:r>
              <a:rPr lang="en-US" sz="4000" dirty="0">
                <a:solidFill>
                  <a:schemeClr val="tx1"/>
                </a:solidFill>
                <a:latin typeface="Cooper Black" pitchFamily="18" charset="0"/>
              </a:rPr>
              <a:t>..</a:t>
            </a:r>
            <a:br>
              <a:rPr lang="en-US" sz="4000" dirty="0">
                <a:solidFill>
                  <a:schemeClr val="tx1"/>
                </a:solidFill>
                <a:latin typeface="Cooper Black" pitchFamily="18" charset="0"/>
              </a:rPr>
            </a:b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76064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sz="4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DA0E-7AF6-46A2-B6AC-036E72F8FC9B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dirty="0">
              <a:solidFill>
                <a:srgbClr val="C00000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52736"/>
            <a:ext cx="8715436" cy="4830525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3600" dirty="0" smtClean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61ECC-8546-413A-ADC7-B05AA62F0EB7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sz="28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49174"/>
            <a:ext cx="8568952" cy="5688632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1800" b="1" i="0" u="none" strike="noStrike" baseline="0" dirty="0" smtClean="0">
                <a:latin typeface="Minion-Bold"/>
              </a:rPr>
              <a:t>Type of Reaction </a:t>
            </a:r>
          </a:p>
          <a:p>
            <a:r>
              <a:rPr lang="en-US" sz="1800" b="0" i="0" u="none" strike="noStrike" baseline="0" dirty="0" smtClean="0">
                <a:latin typeface="Minion-Regular"/>
              </a:rPr>
              <a:t>Acute hemolytic Immune reaction</a:t>
            </a:r>
          </a:p>
          <a:p>
            <a:endParaRPr lang="en-US" sz="1800" b="1" i="0" u="none" strike="noStrike" baseline="0" dirty="0" smtClean="0">
              <a:latin typeface="Minion-Bold"/>
            </a:endParaRPr>
          </a:p>
          <a:p>
            <a:r>
              <a:rPr lang="en-US" sz="1800" b="1" i="0" u="none" strike="noStrike" baseline="0" dirty="0" smtClean="0">
                <a:latin typeface="Minion-Bold"/>
              </a:rPr>
              <a:t>Mechanism</a:t>
            </a:r>
          </a:p>
          <a:p>
            <a:endParaRPr lang="en-US" sz="1800" b="1" i="0" u="none" strike="noStrike" baseline="0" dirty="0" smtClean="0">
              <a:latin typeface="Minion-Bold"/>
            </a:endParaRPr>
          </a:p>
          <a:p>
            <a:r>
              <a:rPr lang="en-US" sz="1800" b="1" i="0" u="none" strike="noStrike" baseline="0" dirty="0" smtClean="0">
                <a:latin typeface="Minion-Bold"/>
              </a:rPr>
              <a:t> Manifestations 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Minion-Regular"/>
              </a:rPr>
              <a:t>; Fever, chills, rigor, dyspnea, Transfusion of ABO- Stop transfusion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Minion-Regular"/>
              </a:rPr>
              <a:t>reactions pre-formed antibody nausea, flank, chest, or incompatible unit because Maintain blood pressure with</a:t>
            </a:r>
          </a:p>
          <a:p>
            <a:endParaRPr lang="en-US" sz="1800" b="1" i="0" u="none" strike="noStrike" baseline="0" dirty="0" smtClean="0">
              <a:latin typeface="Minion-Bold"/>
            </a:endParaRPr>
          </a:p>
          <a:p>
            <a:r>
              <a:rPr lang="en-US" sz="1800" b="1" i="0" u="none" strike="noStrike" baseline="0" dirty="0" smtClean="0">
                <a:latin typeface="Minion-Bold"/>
              </a:rPr>
              <a:t>Most Common Cause</a:t>
            </a:r>
          </a:p>
          <a:p>
            <a:endParaRPr lang="en-US" sz="1800" b="1" i="0" u="none" strike="noStrike" baseline="0" dirty="0" smtClean="0">
              <a:latin typeface="Minion-Bold"/>
            </a:endParaRPr>
          </a:p>
          <a:p>
            <a:r>
              <a:rPr lang="en-US" sz="1800" b="1" i="0" u="none" strike="noStrike" baseline="0" dirty="0" smtClean="0">
                <a:latin typeface="Minion-Bold"/>
              </a:rPr>
              <a:t> Initial Management</a:t>
            </a:r>
          </a:p>
          <a:p>
            <a:endParaRPr lang="en-US" sz="1800" b="1" i="0" u="none" strike="noStrike" baseline="0" dirty="0" smtClean="0">
              <a:latin typeface="Minion-Bold"/>
            </a:endParaRPr>
          </a:p>
          <a:p>
            <a:r>
              <a:rPr lang="en-US" sz="1800" b="0" i="0" u="none" strike="noStrike" baseline="0" dirty="0" smtClean="0">
                <a:latin typeface="Minion-Regular"/>
              </a:rPr>
              <a:t>in recipient causes back pain, hypotension, of error in patient fluids, and vasopressor if needed</a:t>
            </a:r>
          </a:p>
          <a:p>
            <a:r>
              <a:rPr lang="en-US" sz="1800" b="0" i="0" u="none" strike="noStrike" baseline="0" dirty="0" smtClean="0">
                <a:latin typeface="Minion-Regular"/>
              </a:rPr>
              <a:t>destruction of donor tachycardia, bleeding, identification, sample/ Use </a:t>
            </a:r>
            <a:r>
              <a:rPr lang="en-US" sz="1800" b="0" i="0" u="none" strike="noStrike" baseline="0" dirty="0" err="1" smtClean="0">
                <a:latin typeface="Minion-Regular"/>
              </a:rPr>
              <a:t>mannitol</a:t>
            </a:r>
            <a:r>
              <a:rPr lang="en-US" sz="1800" b="0" i="0" u="none" strike="noStrike" baseline="0" dirty="0" smtClean="0">
                <a:latin typeface="Minion-Regular"/>
              </a:rPr>
              <a:t>, diuretics and</a:t>
            </a:r>
          </a:p>
          <a:p>
            <a:r>
              <a:rPr lang="en-US" sz="1800" b="0" i="0" u="none" strike="noStrike" baseline="0" dirty="0" smtClean="0">
                <a:latin typeface="Minion-Regular"/>
              </a:rPr>
              <a:t>cells; antibodies often </a:t>
            </a:r>
            <a:r>
              <a:rPr lang="en-US" sz="1800" b="0" i="0" u="none" strike="noStrike" baseline="0" dirty="0" err="1" smtClean="0">
                <a:latin typeface="Minion-Regular"/>
              </a:rPr>
              <a:t>hemoglobinuria</a:t>
            </a:r>
            <a:r>
              <a:rPr lang="en-US" sz="1800" b="0" i="0" u="none" strike="noStrike" baseline="0" dirty="0" smtClean="0">
                <a:latin typeface="Minion-Regular"/>
              </a:rPr>
              <a:t>, product labeling, or fluid to maintain urine output</a:t>
            </a:r>
          </a:p>
          <a:p>
            <a:r>
              <a:rPr lang="en-US" sz="1800" b="0" i="0" u="none" strike="noStrike" baseline="0" dirty="0" smtClean="0">
                <a:latin typeface="Minion-Regular"/>
              </a:rPr>
              <a:t>bind complement; diathesis, oliguria, laboratory testing Treat DIC with fresh frozen plasma,</a:t>
            </a:r>
          </a:p>
          <a:p>
            <a:r>
              <a:rPr lang="en-US" sz="1800" b="0" i="0" u="none" strike="noStrike" baseline="0" dirty="0" smtClean="0">
                <a:latin typeface="Minion-Regular"/>
              </a:rPr>
              <a:t>rarely, infusion of renal failure platelets and cryoprecipitate if</a:t>
            </a:r>
            <a:endParaRPr lang="en-GB" sz="1800" dirty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E649-A272-4856-96FC-0C0F37D4C260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60932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n-US" sz="3200" dirty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0B7E-EF07-4040-9F74-AC4433584FEF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7035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GB" sz="4000" dirty="0" smtClean="0">
                <a:solidFill>
                  <a:schemeClr val="tx1"/>
                </a:solidFill>
                <a:latin typeface="Cooper Black" pitchFamily="18" charset="0"/>
              </a:rPr>
              <a:t>Cont..</a:t>
            </a:r>
            <a:endParaRPr lang="en-GB" sz="4000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856984" cy="597666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sz="2800" dirty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0EF4-086A-4472-9EEA-87F08E3DA19B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GB" dirty="0" smtClean="0">
                <a:latin typeface="Cooper Black" pitchFamily="18" charset="0"/>
              </a:rPr>
              <a:t> </a:t>
            </a:r>
            <a:r>
              <a:rPr lang="en-GB" sz="3600" dirty="0" smtClean="0">
                <a:solidFill>
                  <a:schemeClr val="tx1"/>
                </a:solidFill>
                <a:latin typeface="Cooper Black" pitchFamily="18" charset="0"/>
              </a:rPr>
              <a:t>Cont..</a:t>
            </a:r>
            <a:endParaRPr lang="en-GB" sz="3600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554461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sz="2800" dirty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5514-30B0-4D9C-9EDF-26B56914E015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endParaRPr lang="en-GB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609329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n-GB" sz="2800" dirty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4EFD-E3C2-4B04-8CBD-3E6F176FDDF9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/>
            <a:endParaRPr lang="en-US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772816"/>
            <a:ext cx="7992887" cy="4896544"/>
          </a:xfrm>
        </p:spPr>
        <p:txBody>
          <a:bodyPr>
            <a:noAutofit/>
          </a:bodyPr>
          <a:lstStyle/>
          <a:p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0B7E-EF07-4040-9F74-AC4433584FEF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472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0801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n-GB" sz="4000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52528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A4B34-D458-4E07-ABFE-44AFE111401D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0B7E-EF07-4040-9F74-AC4433584FEF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90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792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sz="32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76064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endParaRPr lang="en-US" sz="3200" dirty="0" smtClean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91A1-7EBD-4415-B97F-26739F963A84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sz="4000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pPr>
              <a:buNone/>
            </a:pPr>
            <a:endParaRPr lang="en-GB" sz="3200" dirty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8A04E-6EB3-484A-A73F-CE3028B16840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endParaRPr lang="en-GB" sz="3600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4726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en-GB" sz="3200" dirty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5424E-102E-4D46-B6E5-FB0107121EBE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5040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Baskerville Old Face" pitchFamily="18" charset="0"/>
              </a:rPr>
              <a:t>Adverse </a:t>
            </a:r>
            <a:r>
              <a:rPr lang="en-US" b="1" dirty="0">
                <a:latin typeface="Baskerville Old Face" pitchFamily="18" charset="0"/>
              </a:rPr>
              <a:t>effects of blood </a:t>
            </a:r>
            <a:r>
              <a:rPr lang="en-US" b="1" dirty="0" smtClean="0">
                <a:latin typeface="Baskerville Old Face" pitchFamily="18" charset="0"/>
              </a:rPr>
              <a:t>transfusion</a:t>
            </a:r>
            <a:endParaRPr lang="en-GB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904656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askerville Old Face" pitchFamily="18" charset="0"/>
              </a:rPr>
              <a:t>I, Immediate Reactions</a:t>
            </a:r>
          </a:p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askerville Old Face" pitchFamily="18" charset="0"/>
              </a:rPr>
              <a:t>Immediate </a:t>
            </a:r>
            <a:r>
              <a:rPr lang="en-US" dirty="0">
                <a:latin typeface="Baskerville Old Face" pitchFamily="18" charset="0"/>
              </a:rPr>
              <a:t>transfusion reactions are those that </a:t>
            </a:r>
            <a:r>
              <a:rPr lang="en-US" dirty="0" smtClean="0">
                <a:latin typeface="Baskerville Old Face" pitchFamily="18" charset="0"/>
              </a:rPr>
              <a:t>occur during </a:t>
            </a:r>
            <a:r>
              <a:rPr lang="en-US" dirty="0">
                <a:latin typeface="Baskerville Old Face" pitchFamily="18" charset="0"/>
              </a:rPr>
              <a:t>or within 24 hours after </a:t>
            </a:r>
            <a:r>
              <a:rPr lang="en-US" dirty="0" smtClean="0">
                <a:latin typeface="Baskerville Old Face" pitchFamily="18" charset="0"/>
              </a:rPr>
              <a:t>transfusion whereas</a:t>
            </a:r>
          </a:p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askerville Old Face" pitchFamily="18" charset="0"/>
              </a:rPr>
              <a:t>II, Delayed </a:t>
            </a:r>
            <a:r>
              <a:rPr lang="en-US" dirty="0">
                <a:latin typeface="Baskerville Old Face" pitchFamily="18" charset="0"/>
              </a:rPr>
              <a:t>reactions </a:t>
            </a:r>
            <a:endParaRPr lang="en-US" dirty="0" smtClean="0">
              <a:latin typeface="Baskerville Old Face" pitchFamily="18" charset="0"/>
            </a:endParaRPr>
          </a:p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dirty="0">
                <a:latin typeface="Baskerville Old Face" pitchFamily="18" charset="0"/>
              </a:rPr>
              <a:t>Delayed reactions </a:t>
            </a:r>
            <a:r>
              <a:rPr lang="en-US" dirty="0" smtClean="0">
                <a:latin typeface="Baskerville Old Face" pitchFamily="18" charset="0"/>
              </a:rPr>
              <a:t>occur </a:t>
            </a:r>
            <a:r>
              <a:rPr lang="en-US" dirty="0">
                <a:latin typeface="Baskerville Old Face" pitchFamily="18" charset="0"/>
              </a:rPr>
              <a:t>several days to years after the transfusion</a:t>
            </a:r>
            <a:r>
              <a:rPr lang="en-US" dirty="0" smtClean="0">
                <a:latin typeface="Baskerville Old Face" pitchFamily="18" charset="0"/>
              </a:rPr>
              <a:t>.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A52D-0D63-47B9-9F2C-BEC1594FDA30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2008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sz="2800" dirty="0">
              <a:solidFill>
                <a:srgbClr val="C00000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endParaRPr lang="en-GB" sz="3200" dirty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CAF5-D89C-4F8E-86F3-B367ACE78A42}" type="datetime1">
              <a:rPr lang="en-US" smtClean="0"/>
              <a:pPr/>
              <a:t>12/14/2019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200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>
                <a:latin typeface="Baskerville Old Face" pitchFamily="18" charset="0"/>
              </a:rPr>
              <a:t>Indications for </a:t>
            </a:r>
            <a:r>
              <a:rPr lang="en-US" b="1" dirty="0" smtClean="0">
                <a:latin typeface="Baskerville Old Face" pitchFamily="18" charset="0"/>
              </a:rPr>
              <a:t>transfusion </a:t>
            </a:r>
            <a:endParaRPr lang="en-GB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568952" cy="568863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n-US" b="1" dirty="0">
                <a:latin typeface="Baskerville Old Face" pitchFamily="18" charset="0"/>
              </a:rPr>
              <a:t>Indications for transfusion include </a:t>
            </a:r>
            <a:endParaRPr lang="en-US" b="1" dirty="0" smtClean="0">
              <a:latin typeface="Baskerville Old Face" pitchFamily="18" charset="0"/>
            </a:endParaRPr>
          </a:p>
          <a:p>
            <a:pPr>
              <a:buBlip>
                <a:blip r:embed="rId2"/>
              </a:buBlip>
            </a:pPr>
            <a:r>
              <a:rPr lang="en-US" b="1" dirty="0" smtClean="0">
                <a:latin typeface="Baskerville Old Face" pitchFamily="18" charset="0"/>
              </a:rPr>
              <a:t>symptomatic </a:t>
            </a:r>
            <a:r>
              <a:rPr lang="en-US" b="1" dirty="0">
                <a:latin typeface="Baskerville Old Face" pitchFamily="18" charset="0"/>
              </a:rPr>
              <a:t>anemia </a:t>
            </a:r>
            <a:endParaRPr lang="en-US" b="1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Baskerville Old Face" pitchFamily="18" charset="0"/>
              </a:rPr>
              <a:t>      *causing </a:t>
            </a:r>
            <a:r>
              <a:rPr lang="en-US" b="1" dirty="0">
                <a:latin typeface="Baskerville Old Face" pitchFamily="18" charset="0"/>
              </a:rPr>
              <a:t>shortness of breath, </a:t>
            </a:r>
            <a:endParaRPr lang="en-US" b="1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smtClean="0">
                <a:latin typeface="Baskerville Old Face" pitchFamily="18" charset="0"/>
              </a:rPr>
              <a:t>      *dizziness</a:t>
            </a:r>
            <a:r>
              <a:rPr lang="en-US" b="1" dirty="0">
                <a:latin typeface="Baskerville Old Face" pitchFamily="18" charset="0"/>
              </a:rPr>
              <a:t>, congestive heart </a:t>
            </a:r>
            <a:r>
              <a:rPr lang="en-US" b="1" dirty="0" smtClean="0">
                <a:latin typeface="Baskerville Old Face" pitchFamily="18" charset="0"/>
              </a:rPr>
              <a:t> failure</a:t>
            </a:r>
            <a:r>
              <a:rPr lang="en-US" b="1" dirty="0">
                <a:latin typeface="Baskerville Old Face" pitchFamily="18" charset="0"/>
              </a:rPr>
              <a:t>, </a:t>
            </a:r>
            <a:endParaRPr lang="en-US" b="1" dirty="0" smtClean="0">
              <a:latin typeface="Baskerville Old Face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smtClean="0">
                <a:latin typeface="Baskerville Old Face" pitchFamily="18" charset="0"/>
              </a:rPr>
              <a:t>      * </a:t>
            </a:r>
            <a:r>
              <a:rPr lang="en-US" b="1" dirty="0">
                <a:latin typeface="Baskerville Old Face" pitchFamily="18" charset="0"/>
              </a:rPr>
              <a:t>decreased exercise </a:t>
            </a:r>
            <a:r>
              <a:rPr lang="en-US" b="1" dirty="0" smtClean="0">
                <a:latin typeface="Baskerville Old Face" pitchFamily="18" charset="0"/>
              </a:rPr>
              <a:t>tolerance </a:t>
            </a:r>
          </a:p>
          <a:p>
            <a:pPr>
              <a:buBlip>
                <a:blip r:embed="rId2"/>
              </a:buBlip>
            </a:pPr>
            <a:r>
              <a:rPr lang="en-US" b="1" dirty="0" smtClean="0">
                <a:latin typeface="Baskerville Old Face" pitchFamily="18" charset="0"/>
              </a:rPr>
              <a:t>acute </a:t>
            </a:r>
            <a:r>
              <a:rPr lang="en-US" b="1" dirty="0">
                <a:latin typeface="Baskerville Old Face" pitchFamily="18" charset="0"/>
              </a:rPr>
              <a:t>sickle cell crisis, </a:t>
            </a:r>
          </a:p>
          <a:p>
            <a:pPr>
              <a:buBlip>
                <a:blip r:embed="rId2"/>
              </a:buBlip>
            </a:pPr>
            <a:r>
              <a:rPr lang="en-US" b="1" dirty="0" smtClean="0">
                <a:latin typeface="Baskerville Old Face" pitchFamily="18" charset="0"/>
              </a:rPr>
              <a:t>acute </a:t>
            </a:r>
            <a:r>
              <a:rPr lang="en-US" b="1" dirty="0">
                <a:latin typeface="Baskerville Old Face" pitchFamily="18" charset="0"/>
              </a:rPr>
              <a:t>blood loss of more than 30 percent of blood </a:t>
            </a:r>
            <a:r>
              <a:rPr lang="en-US" b="1" dirty="0" smtClean="0">
                <a:latin typeface="Baskerville Old Face" pitchFamily="18" charset="0"/>
              </a:rPr>
              <a:t>volume.</a:t>
            </a:r>
            <a:endParaRPr lang="en-GB" sz="3200" b="1" dirty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6592-B2EC-4F1B-9843-845BC3CB5769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31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408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prstClr val="black"/>
                </a:solidFill>
                <a:latin typeface="Baskerville Old Face" pitchFamily="18" charset="0"/>
                <a:ea typeface="+mn-ea"/>
                <a:cs typeface="+mn-cs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latin typeface="Baskerville Old Face" pitchFamily="18" charset="0"/>
                <a:ea typeface="+mn-ea"/>
                <a:cs typeface="+mn-cs"/>
              </a:rPr>
            </a:br>
            <a:r>
              <a:rPr lang="en-US" sz="3200" b="1" dirty="0" smtClean="0">
                <a:solidFill>
                  <a:prstClr val="black"/>
                </a:solidFill>
                <a:latin typeface="Baskerville Old Face" pitchFamily="18" charset="0"/>
                <a:ea typeface="+mn-ea"/>
                <a:cs typeface="+mn-cs"/>
              </a:rPr>
              <a:t>Possible</a:t>
            </a:r>
            <a:r>
              <a:rPr lang="en-US" sz="3200" b="1" dirty="0">
                <a:solidFill>
                  <a:prstClr val="black"/>
                </a:solidFill>
                <a:latin typeface="Baskerville Old Face" pitchFamily="18" charset="0"/>
                <a:ea typeface="+mn-ea"/>
                <a:cs typeface="+mn-cs"/>
              </a:rPr>
              <a:t> complications of a transfusion reaction</a:t>
            </a:r>
            <a:br>
              <a:rPr lang="en-US" sz="3200" b="1" dirty="0">
                <a:solidFill>
                  <a:prstClr val="black"/>
                </a:solidFill>
                <a:latin typeface="Baskerville Old Face" pitchFamily="18" charset="0"/>
                <a:ea typeface="+mn-ea"/>
                <a:cs typeface="+mn-cs"/>
              </a:rPr>
            </a:b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endParaRPr lang="en-US" dirty="0" smtClean="0">
              <a:latin typeface="Baskerville Old Face" pitchFamily="18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Baskerville Old Face" pitchFamily="18" charset="0"/>
              </a:rPr>
              <a:t>Acute </a:t>
            </a:r>
            <a:r>
              <a:rPr lang="en-US" dirty="0">
                <a:latin typeface="Baskerville Old Face" pitchFamily="18" charset="0"/>
              </a:rPr>
              <a:t>kidney failure. </a:t>
            </a:r>
            <a:endParaRPr lang="en-US" dirty="0" smtClean="0">
              <a:latin typeface="Baskerville Old Face" pitchFamily="18" charset="0"/>
            </a:endParaRPr>
          </a:p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Baskerville Old Face" pitchFamily="18" charset="0"/>
              </a:rPr>
              <a:t>anemia</a:t>
            </a:r>
            <a:r>
              <a:rPr lang="en-US" dirty="0">
                <a:latin typeface="Baskerville Old Face" pitchFamily="18" charset="0"/>
              </a:rPr>
              <a:t>. </a:t>
            </a:r>
            <a:endParaRPr lang="en-US" dirty="0" smtClean="0">
              <a:latin typeface="Baskerville Old Face" pitchFamily="18" charset="0"/>
            </a:endParaRPr>
          </a:p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Baskerville Old Face" pitchFamily="18" charset="0"/>
              </a:rPr>
              <a:t>lung </a:t>
            </a:r>
            <a:r>
              <a:rPr lang="en-US" dirty="0">
                <a:latin typeface="Baskerville Old Face" pitchFamily="18" charset="0"/>
              </a:rPr>
              <a:t>problems (pulmonary edema) </a:t>
            </a:r>
            <a:endParaRPr lang="en-US" dirty="0" smtClean="0">
              <a:latin typeface="Baskerville Old Face" pitchFamily="18" charset="0"/>
            </a:endParaRPr>
          </a:p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Baskerville Old Face" pitchFamily="18" charset="0"/>
              </a:rPr>
              <a:t>shock </a:t>
            </a:r>
            <a:r>
              <a:rPr lang="en-US" dirty="0">
                <a:latin typeface="Baskerville Old Face" pitchFamily="18" charset="0"/>
              </a:rPr>
              <a:t>— a life-threatening condition that results from lack of adequate </a:t>
            </a:r>
            <a:r>
              <a:rPr lang="en-US" b="1" dirty="0">
                <a:latin typeface="Baskerville Old Face" pitchFamily="18" charset="0"/>
              </a:rPr>
              <a:t>blood</a:t>
            </a:r>
            <a:r>
              <a:rPr lang="en-US" dirty="0">
                <a:latin typeface="Baskerville Old Face" pitchFamily="18" charset="0"/>
              </a:rPr>
              <a:t> flow.</a:t>
            </a:r>
          </a:p>
          <a:p>
            <a:endParaRPr lang="en-US" dirty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0B7E-EF07-4040-9F74-AC4433584FEF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9107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408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Baskerville Old Face" pitchFamily="18" charset="0"/>
              </a:rPr>
              <a:t>The potential benefits of a blood transfusion</a:t>
            </a:r>
            <a:endParaRPr lang="en-US" sz="32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328592"/>
          </a:xfrm>
        </p:spPr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n-US" dirty="0" smtClean="0">
                <a:latin typeface="Baskerville Old Face" pitchFamily="18" charset="0"/>
              </a:rPr>
              <a:t>Red </a:t>
            </a:r>
            <a:r>
              <a:rPr lang="en-US" dirty="0">
                <a:latin typeface="Baskerville Old Face" pitchFamily="18" charset="0"/>
              </a:rPr>
              <a:t>blood cells carry oxygen through your body to your heart and </a:t>
            </a:r>
            <a:r>
              <a:rPr lang="en-US" dirty="0" smtClean="0">
                <a:latin typeface="Baskerville Old Face" pitchFamily="18" charset="0"/>
              </a:rPr>
              <a:t>brain</a:t>
            </a:r>
          </a:p>
          <a:p>
            <a:pPr marL="0" lv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en-US" dirty="0" smtClean="0">
                <a:latin typeface="Baskerville Old Face" pitchFamily="18" charset="0"/>
              </a:rPr>
              <a:t>Platelets </a:t>
            </a:r>
            <a:r>
              <a:rPr lang="en-US" dirty="0">
                <a:latin typeface="Baskerville Old Face" pitchFamily="18" charset="0"/>
              </a:rPr>
              <a:t>help to prevent or control bleeding due to low platelet </a:t>
            </a:r>
            <a:r>
              <a:rPr lang="en-US" dirty="0" smtClean="0">
                <a:latin typeface="Baskerville Old Face" pitchFamily="18" charset="0"/>
              </a:rPr>
              <a:t>count.</a:t>
            </a:r>
          </a:p>
          <a:p>
            <a:pPr marL="0" lv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pPr lvl="0">
              <a:buBlip>
                <a:blip r:embed="rId2"/>
              </a:buBlip>
            </a:pPr>
            <a:r>
              <a:rPr lang="en-US" dirty="0" smtClean="0">
                <a:latin typeface="Baskerville Old Face" pitchFamily="18" charset="0"/>
              </a:rPr>
              <a:t>Plasma </a:t>
            </a:r>
            <a:r>
              <a:rPr lang="en-US" dirty="0">
                <a:latin typeface="Baskerville Old Face" pitchFamily="18" charset="0"/>
              </a:rPr>
              <a:t>and cryoprecipitate, replacement coagulation factors, also help to prevent or control bleeding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0B7E-EF07-4040-9F74-AC4433584FEF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4227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0B7E-EF07-4040-9F74-AC4433584FEF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0069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0B7E-EF07-4040-9F74-AC4433584FEF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892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821AB-73D3-46CB-A750-F40A404C8C0D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36</a:t>
            </a:fld>
            <a:endParaRPr lang="en-GB" dirty="0"/>
          </a:p>
        </p:txBody>
      </p:sp>
      <p:pic>
        <p:nvPicPr>
          <p:cNvPr id="4" name="Picture 3" descr="#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52928" cy="59766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967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048672"/>
          </a:xfrm>
          <a:scene3d>
            <a:camera prst="perspectiveRelaxed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endParaRPr lang="en-US" sz="9600" dirty="0" smtClean="0">
              <a:latin typeface="Algerian" pitchFamily="82" charset="0"/>
            </a:endParaRPr>
          </a:p>
          <a:p>
            <a:pPr>
              <a:buNone/>
            </a:pPr>
            <a:r>
              <a:rPr lang="en-US" sz="9600" dirty="0" smtClean="0">
                <a:latin typeface="Algerian" pitchFamily="82" charset="0"/>
              </a:rPr>
              <a:t>   </a:t>
            </a:r>
            <a:r>
              <a:rPr lang="en-US" sz="10000" dirty="0" smtClean="0">
                <a:latin typeface="Cooper Black" pitchFamily="18" charset="0"/>
              </a:rPr>
              <a:t>Thank you</a:t>
            </a:r>
            <a:endParaRPr lang="en-GB" sz="10000" dirty="0">
              <a:latin typeface="Cooper Black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188DA-9323-4FBA-82ED-7C99A95ECAD2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37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ooper Black" pitchFamily="18" charset="0"/>
              </a:rPr>
              <a:t>Quiz I</a:t>
            </a:r>
            <a:endParaRPr lang="en-US" dirty="0">
              <a:solidFill>
                <a:srgbClr val="C00000"/>
              </a:solidFill>
              <a:latin typeface="Cooper Black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32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0B7E-EF07-4040-9F74-AC4433584FEF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99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>
                <a:latin typeface="Baskerville Old Face" pitchFamily="18" charset="0"/>
              </a:rPr>
              <a:t>Immediate Reactions</a:t>
            </a:r>
            <a:br>
              <a:rPr lang="en-US" dirty="0">
                <a:latin typeface="Baskerville Old Face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784976" cy="604867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Baskerville Old Face" pitchFamily="18" charset="0"/>
              </a:rPr>
              <a:t>Acute hemolytic </a:t>
            </a:r>
            <a:r>
              <a:rPr lang="en-US" dirty="0" smtClean="0">
                <a:latin typeface="Baskerville Old Face" pitchFamily="18" charset="0"/>
              </a:rPr>
              <a:t>reaction</a:t>
            </a:r>
          </a:p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Allergic </a:t>
            </a:r>
            <a:r>
              <a:rPr lang="en-US" dirty="0">
                <a:latin typeface="Baskerville Old Face" pitchFamily="18" charset="0"/>
              </a:rPr>
              <a:t>(mild/moderate</a:t>
            </a:r>
            <a:r>
              <a:rPr lang="en-US" dirty="0" smtClean="0">
                <a:latin typeface="Baskerville Old Face" pitchFamily="18" charset="0"/>
              </a:rPr>
              <a:t>)</a:t>
            </a:r>
          </a:p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Anaphylactic</a:t>
            </a:r>
          </a:p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Circulatory overload</a:t>
            </a:r>
          </a:p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r>
              <a:rPr lang="en-US" dirty="0" smtClean="0">
                <a:latin typeface="Baskerville Old Face" pitchFamily="18" charset="0"/>
              </a:rPr>
              <a:t> Febrile non-hemolytic</a:t>
            </a:r>
          </a:p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r>
              <a:rPr lang="en-US" dirty="0">
                <a:latin typeface="Baskerville Old Face" pitchFamily="18" charset="0"/>
              </a:rPr>
              <a:t>T</a:t>
            </a:r>
            <a:r>
              <a:rPr lang="en-US" dirty="0" smtClean="0">
                <a:latin typeface="Baskerville Old Face" pitchFamily="18" charset="0"/>
              </a:rPr>
              <a:t>ransfusion-related acute </a:t>
            </a:r>
            <a:r>
              <a:rPr lang="en-US" dirty="0">
                <a:latin typeface="Baskerville Old Face" pitchFamily="18" charset="0"/>
              </a:rPr>
              <a:t>lung </a:t>
            </a:r>
            <a:r>
              <a:rPr lang="en-US" dirty="0" smtClean="0">
                <a:latin typeface="Baskerville Old Face" pitchFamily="18" charset="0"/>
              </a:rPr>
              <a:t>injury.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0B7E-EF07-4040-9F74-AC4433584FEF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127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Baskerville Old Face" pitchFamily="18" charset="0"/>
              </a:rPr>
              <a:t>Acute </a:t>
            </a:r>
            <a:r>
              <a:rPr lang="en-US" dirty="0" smtClean="0">
                <a:latin typeface="Baskerville Old Face" pitchFamily="18" charset="0"/>
              </a:rPr>
              <a:t>hemolytic reaction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904656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latin typeface="Baskerville Old Face" pitchFamily="18" charset="0"/>
              </a:rPr>
              <a:t>I</a:t>
            </a:r>
            <a:r>
              <a:rPr lang="en-US" dirty="0" smtClean="0">
                <a:latin typeface="Baskerville Old Face" pitchFamily="18" charset="0"/>
              </a:rPr>
              <a:t>ts Immune </a:t>
            </a:r>
            <a:r>
              <a:rPr lang="en-US" dirty="0">
                <a:latin typeface="Baskerville Old Face" pitchFamily="18" charset="0"/>
              </a:rPr>
              <a:t>reaction; </a:t>
            </a:r>
            <a:r>
              <a:rPr lang="en-US" dirty="0" smtClean="0">
                <a:latin typeface="Baskerville Old Face" pitchFamily="18" charset="0"/>
              </a:rPr>
              <a:t>pre-formed </a:t>
            </a:r>
            <a:r>
              <a:rPr lang="en-US" dirty="0">
                <a:latin typeface="Baskerville Old Face" pitchFamily="18" charset="0"/>
              </a:rPr>
              <a:t>antibody in recipient causes destruction of donor </a:t>
            </a:r>
            <a:r>
              <a:rPr lang="en-US" dirty="0" smtClean="0">
                <a:latin typeface="Baskerville Old Face" pitchFamily="18" charset="0"/>
              </a:rPr>
              <a:t>cells</a:t>
            </a:r>
            <a:endParaRPr lang="en-US" dirty="0">
              <a:latin typeface="Baskerville Old Face" pitchFamily="18" charset="0"/>
            </a:endParaRPr>
          </a:p>
          <a:p>
            <a:pPr marL="0" indent="0">
              <a:buNone/>
            </a:pPr>
            <a:endParaRPr lang="en-US" dirty="0">
              <a:latin typeface="Baskerville Old Face" pitchFamily="18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Baskerville Old Face" pitchFamily="18" charset="0"/>
              </a:rPr>
              <a:t>Clinical manifestation Fever</a:t>
            </a:r>
            <a:r>
              <a:rPr lang="en-US" dirty="0">
                <a:latin typeface="Baskerville Old Face" pitchFamily="18" charset="0"/>
              </a:rPr>
              <a:t>, chills, rigor, dyspnea, </a:t>
            </a:r>
            <a:r>
              <a:rPr lang="en-US" dirty="0" smtClean="0">
                <a:latin typeface="Baskerville Old Face" pitchFamily="18" charset="0"/>
              </a:rPr>
              <a:t>nausea</a:t>
            </a:r>
            <a:r>
              <a:rPr lang="en-US" dirty="0">
                <a:latin typeface="Baskerville Old Face" pitchFamily="18" charset="0"/>
              </a:rPr>
              <a:t>, flank, chest, or back pain, hypotension, tachycardia, bleeding, </a:t>
            </a:r>
            <a:endParaRPr lang="en-US" dirty="0" smtClean="0">
              <a:latin typeface="Baskerville Old Face" pitchFamily="18" charset="0"/>
            </a:endParaRPr>
          </a:p>
          <a:p>
            <a:pPr marL="0" indent="0">
              <a:buNone/>
            </a:pPr>
            <a:endParaRPr lang="en-US" dirty="0">
              <a:latin typeface="Baskerville Old Face" pitchFamily="18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Baskerville Old Face" pitchFamily="18" charset="0"/>
              </a:rPr>
              <a:t>Couse Transfusion </a:t>
            </a:r>
            <a:r>
              <a:rPr lang="en-US" dirty="0">
                <a:latin typeface="Baskerville Old Face" pitchFamily="18" charset="0"/>
              </a:rPr>
              <a:t>of </a:t>
            </a:r>
            <a:r>
              <a:rPr lang="en-US" dirty="0" smtClean="0">
                <a:latin typeface="Baskerville Old Face" pitchFamily="18" charset="0"/>
              </a:rPr>
              <a:t>ABO- incompatible </a:t>
            </a:r>
            <a:r>
              <a:rPr lang="en-US" dirty="0">
                <a:latin typeface="Baskerville Old Face" pitchFamily="18" charset="0"/>
              </a:rPr>
              <a:t>unit because of error in patient identification, sample/product labeling, or laboratory testing</a:t>
            </a:r>
          </a:p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0B7E-EF07-4040-9F74-AC4433584FEF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570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latin typeface="Baskerville Old Face" pitchFamily="18" charset="0"/>
              </a:rPr>
              <a:t/>
            </a:r>
            <a:br>
              <a:rPr lang="en-US" sz="3600" b="1" dirty="0" smtClean="0">
                <a:latin typeface="Baskerville Old Face" pitchFamily="18" charset="0"/>
              </a:rPr>
            </a:br>
            <a:r>
              <a:rPr lang="en-US" sz="3600" b="1" dirty="0" smtClean="0">
                <a:latin typeface="Baskerville Old Face" pitchFamily="18" charset="0"/>
              </a:rPr>
              <a:t>Management </a:t>
            </a:r>
            <a:r>
              <a:rPr lang="en-US" sz="3600" b="1" dirty="0">
                <a:latin typeface="Baskerville Old Face" pitchFamily="18" charset="0"/>
              </a:rPr>
              <a:t/>
            </a:r>
            <a:br>
              <a:rPr lang="en-US" sz="3600" b="1" dirty="0">
                <a:latin typeface="Baskerville Old Face" pitchFamily="18" charset="0"/>
              </a:rPr>
            </a:br>
            <a:endParaRPr lang="en-GB" sz="36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3" cy="5256584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latin typeface="Baskerville Old Face" pitchFamily="18" charset="0"/>
              </a:rPr>
              <a:t>Stop transfusion</a:t>
            </a:r>
          </a:p>
          <a:p>
            <a:pPr marL="0" indent="0">
              <a:buNone/>
            </a:pPr>
            <a:endParaRPr lang="en-US" dirty="0">
              <a:latin typeface="Baskerville Old Face" pitchFamily="18" charset="0"/>
            </a:endParaRPr>
          </a:p>
          <a:p>
            <a:pPr>
              <a:buBlip>
                <a:blip r:embed="rId2"/>
              </a:buBlip>
            </a:pPr>
            <a:r>
              <a:rPr lang="en-US" dirty="0">
                <a:latin typeface="Baskerville Old Face" pitchFamily="18" charset="0"/>
              </a:rPr>
              <a:t>Maintain blood pressure with fluids, and vasopressor </a:t>
            </a:r>
            <a:endParaRPr lang="en-US" dirty="0" smtClean="0">
              <a:latin typeface="Baskerville Old Face" pitchFamily="18" charset="0"/>
            </a:endParaRPr>
          </a:p>
          <a:p>
            <a:pPr marL="0" indent="0">
              <a:buNone/>
            </a:pPr>
            <a:endParaRPr lang="en-US" dirty="0">
              <a:latin typeface="Baskerville Old Face" pitchFamily="18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Baskerville Old Face" pitchFamily="18" charset="0"/>
              </a:rPr>
              <a:t>If </a:t>
            </a:r>
            <a:r>
              <a:rPr lang="en-US" dirty="0">
                <a:latin typeface="Baskerville Old Face" pitchFamily="18" charset="0"/>
              </a:rPr>
              <a:t>needed Use </a:t>
            </a:r>
            <a:r>
              <a:rPr lang="en-US" dirty="0" err="1">
                <a:latin typeface="Baskerville Old Face" pitchFamily="18" charset="0"/>
              </a:rPr>
              <a:t>mannitol</a:t>
            </a:r>
            <a:r>
              <a:rPr lang="en-US" dirty="0">
                <a:latin typeface="Baskerville Old Face" pitchFamily="18" charset="0"/>
              </a:rPr>
              <a:t>, diuretics </a:t>
            </a:r>
            <a:endParaRPr lang="en-US" dirty="0" smtClean="0">
              <a:latin typeface="Baskerville Old Face" pitchFamily="18" charset="0"/>
            </a:endParaRPr>
          </a:p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Blip>
                <a:blip r:embed="rId2"/>
              </a:buBlip>
            </a:pPr>
            <a:r>
              <a:rPr lang="en-US" dirty="0">
                <a:latin typeface="Baskerville Old Face" pitchFamily="18" charset="0"/>
              </a:rPr>
              <a:t>F</a:t>
            </a:r>
            <a:r>
              <a:rPr lang="en-US" dirty="0" smtClean="0">
                <a:latin typeface="Baskerville Old Face" pitchFamily="18" charset="0"/>
              </a:rPr>
              <a:t>luid </a:t>
            </a:r>
            <a:r>
              <a:rPr lang="en-US" dirty="0">
                <a:latin typeface="Baskerville Old Face" pitchFamily="18" charset="0"/>
              </a:rPr>
              <a:t>to maintain urine output </a:t>
            </a:r>
            <a:endParaRPr lang="en-US" dirty="0" smtClean="0">
              <a:latin typeface="Baskerville Old Face" pitchFamily="18" charset="0"/>
            </a:endParaRPr>
          </a:p>
          <a:p>
            <a:pPr marL="0" indent="0">
              <a:buNone/>
            </a:pPr>
            <a:endParaRPr lang="en-US" dirty="0" smtClean="0">
              <a:latin typeface="Baskerville Old Face" pitchFamily="18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latin typeface="Baskerville Old Face" pitchFamily="18" charset="0"/>
              </a:rPr>
              <a:t>Treat </a:t>
            </a:r>
            <a:r>
              <a:rPr lang="en-US" dirty="0">
                <a:latin typeface="Baskerville Old Face" pitchFamily="18" charset="0"/>
              </a:rPr>
              <a:t>DIC with fresh frozen </a:t>
            </a:r>
            <a:r>
              <a:rPr lang="en-US" dirty="0" smtClean="0">
                <a:latin typeface="Baskerville Old Face" pitchFamily="18" charset="0"/>
              </a:rPr>
              <a:t>plasma , platelets and cryoprecipitate if there </a:t>
            </a:r>
            <a:r>
              <a:rPr lang="en-US" dirty="0">
                <a:latin typeface="Baskerville Old Face" pitchFamily="18" charset="0"/>
              </a:rPr>
              <a:t>is active hemorrhage</a:t>
            </a:r>
          </a:p>
          <a:p>
            <a:pPr marL="0" indent="0">
              <a:buNone/>
            </a:pPr>
            <a:endParaRPr lang="en-US" dirty="0">
              <a:latin typeface="Baskerville Old Face" pitchFamily="18" charset="0"/>
            </a:endParaRPr>
          </a:p>
          <a:p>
            <a:endParaRPr lang="en-US" dirty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8545A-C7D4-4907-A03B-452BFEB213A0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48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sz="3600" b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90465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AutoNum type="arabicPeriod"/>
            </a:pPr>
            <a:endParaRPr lang="en-GB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8FCCB-3466-434C-AEC5-701921DCC520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en-US" b="1" dirty="0">
              <a:solidFill>
                <a:schemeClr val="tx1"/>
              </a:solidFill>
              <a:latin typeface="Colonna MT" pitchFamily="8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764704"/>
            <a:ext cx="8784977" cy="597666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en-US" sz="3200" dirty="0">
              <a:latin typeface="Baskerville Old Face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0B7E-EF07-4040-9F74-AC4433584FEF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42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7647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b="1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dirty="0" smtClean="0">
              <a:latin typeface="Baskerville Old Fac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8E91E-CDC2-4FE9-AA5E-C6B9D53DA8A6}" type="datetime1">
              <a:rPr lang="en-US" smtClean="0"/>
              <a:pPr/>
              <a:t>12/14/2019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CA1A-EA2D-46BA-B2DF-A1DCBD1077E7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2328</TotalTime>
  <Words>498</Words>
  <Application>Microsoft Office PowerPoint</Application>
  <PresentationFormat>On-screen Show (4:3)</PresentationFormat>
  <Paragraphs>172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OPERATION ROOM TECHNIQUE </vt:lpstr>
      <vt:lpstr>PowerPoint Presentation</vt:lpstr>
      <vt:lpstr>Adverse effects of blood transfusion</vt:lpstr>
      <vt:lpstr> Immediate Reactions </vt:lpstr>
      <vt:lpstr>Acute hemolytic reaction </vt:lpstr>
      <vt:lpstr> Management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Operation room equipment and furniture</vt:lpstr>
      <vt:lpstr>PowerPoint Presentation</vt:lpstr>
      <vt:lpstr>Cont..</vt:lpstr>
      <vt:lpstr> Cont..    </vt:lpstr>
      <vt:lpstr>                        Cont.. </vt:lpstr>
      <vt:lpstr>PowerPoint Presentation</vt:lpstr>
      <vt:lpstr>C</vt:lpstr>
      <vt:lpstr>Cont..</vt:lpstr>
      <vt:lpstr> Cont..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Indications for transfusion </vt:lpstr>
      <vt:lpstr> Possible complications of a transfusion reaction </vt:lpstr>
      <vt:lpstr>The potential benefits of a blood transfusion</vt:lpstr>
      <vt:lpstr>PowerPoint Presentation</vt:lpstr>
      <vt:lpstr>PowerPoint Presentation</vt:lpstr>
      <vt:lpstr>PowerPoint Presentation</vt:lpstr>
      <vt:lpstr>PowerPoint Presentation</vt:lpstr>
      <vt:lpstr>Quiz 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ASEPTIC MEASURES IN OPERATION THEATRE</dc:title>
  <dc:creator>kokeb</dc:creator>
  <cp:lastModifiedBy>USER</cp:lastModifiedBy>
  <cp:revision>147</cp:revision>
  <dcterms:created xsi:type="dcterms:W3CDTF">2010-10-25T15:01:58Z</dcterms:created>
  <dcterms:modified xsi:type="dcterms:W3CDTF">2019-12-14T15:56:18Z</dcterms:modified>
</cp:coreProperties>
</file>