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60" r:id="rId5"/>
    <p:sldId id="299" r:id="rId6"/>
    <p:sldId id="259" r:id="rId7"/>
    <p:sldId id="261" r:id="rId8"/>
    <p:sldId id="263" r:id="rId9"/>
    <p:sldId id="264" r:id="rId10"/>
    <p:sldId id="265" r:id="rId11"/>
    <p:sldId id="273" r:id="rId12"/>
    <p:sldId id="266" r:id="rId13"/>
    <p:sldId id="267" r:id="rId14"/>
    <p:sldId id="268" r:id="rId15"/>
    <p:sldId id="269" r:id="rId16"/>
    <p:sldId id="270" r:id="rId17"/>
    <p:sldId id="304" r:id="rId18"/>
    <p:sldId id="271" r:id="rId19"/>
    <p:sldId id="274" r:id="rId20"/>
    <p:sldId id="272" r:id="rId21"/>
    <p:sldId id="305" r:id="rId22"/>
    <p:sldId id="275" r:id="rId23"/>
    <p:sldId id="279" r:id="rId24"/>
    <p:sldId id="277" r:id="rId25"/>
    <p:sldId id="280" r:id="rId26"/>
    <p:sldId id="281" r:id="rId27"/>
    <p:sldId id="282" r:id="rId28"/>
    <p:sldId id="284" r:id="rId29"/>
    <p:sldId id="278" r:id="rId30"/>
    <p:sldId id="287" r:id="rId31"/>
    <p:sldId id="286" r:id="rId32"/>
    <p:sldId id="285" r:id="rId33"/>
    <p:sldId id="289" r:id="rId34"/>
    <p:sldId id="288" r:id="rId35"/>
    <p:sldId id="292" r:id="rId36"/>
    <p:sldId id="293" r:id="rId37"/>
    <p:sldId id="295" r:id="rId38"/>
    <p:sldId id="297" r:id="rId39"/>
    <p:sldId id="303" r:id="rId40"/>
    <p:sldId id="302" r:id="rId41"/>
    <p:sldId id="298" r:id="rId42"/>
    <p:sldId id="300" r:id="rId43"/>
    <p:sldId id="290"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79391" autoAdjust="0"/>
  </p:normalViewPr>
  <p:slideViewPr>
    <p:cSldViewPr>
      <p:cViewPr varScale="1">
        <p:scale>
          <a:sx n="59" d="100"/>
          <a:sy n="59" d="100"/>
        </p:scale>
        <p:origin x="1692"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BE8C58-26CB-4F83-B0C3-4889F6B84260}" type="datetimeFigureOut">
              <a:rPr lang="en-US" smtClean="0"/>
              <a:pPr/>
              <a:t>11/19/2019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057AA-C07C-4302-B730-D52A11A32BFA}" type="slidenum">
              <a:rPr lang="en-US" smtClean="0"/>
              <a:pPr/>
              <a:t>‹#›</a:t>
            </a:fld>
            <a:endParaRPr lang="en-US"/>
          </a:p>
        </p:txBody>
      </p:sp>
    </p:spTree>
    <p:extLst>
      <p:ext uri="{BB962C8B-B14F-4D97-AF65-F5344CB8AC3E}">
        <p14:creationId xmlns:p14="http://schemas.microsoft.com/office/powerpoint/2010/main" val="283211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Destructive operation is usually, but not always, better than a Caesarean section</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3</a:t>
            </a:fld>
            <a:endParaRPr lang="en-US"/>
          </a:p>
        </p:txBody>
      </p:sp>
    </p:spTree>
    <p:extLst>
      <p:ext uri="{BB962C8B-B14F-4D97-AF65-F5344CB8AC3E}">
        <p14:creationId xmlns:p14="http://schemas.microsoft.com/office/powerpoint/2010/main" val="1104510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 face presentation, choose his hard palate or his orbit. </a:t>
            </a:r>
            <a:r>
              <a:rPr lang="en-US" sz="1200" b="0" i="0" kern="1200" dirty="0" smtClean="0">
                <a:solidFill>
                  <a:schemeClr val="tx1"/>
                </a:solidFill>
                <a:latin typeface="+mn-lt"/>
                <a:ea typeface="+mn-ea"/>
                <a:cs typeface="+mn-cs"/>
              </a:rPr>
              <a:t>The Simpson’s perforator is held closed in the operator’s hand while its tip is protected by the fingers of the other hand which guide it through the birth canal up to the site of perforation and applied perpendicular to it.</a:t>
            </a:r>
          </a:p>
          <a:p>
            <a:r>
              <a:rPr lang="en-US" sz="1200" b="0" i="0" kern="1200" dirty="0" smtClean="0">
                <a:solidFill>
                  <a:schemeClr val="tx1"/>
                </a:solidFill>
                <a:latin typeface="+mn-lt"/>
                <a:ea typeface="+mn-ea"/>
                <a:cs typeface="+mn-cs"/>
              </a:rPr>
              <a:t>The tip is forced into the site of perforation up to shoulders of the perforator which is then opened to produce a linear incision in the skull bones.</a:t>
            </a:r>
          </a:p>
          <a:p>
            <a:r>
              <a:rPr lang="en-US" sz="1200" b="0" i="0" kern="1200" dirty="0" smtClean="0">
                <a:solidFill>
                  <a:schemeClr val="tx1"/>
                </a:solidFill>
                <a:latin typeface="+mn-lt"/>
                <a:ea typeface="+mn-ea"/>
                <a:cs typeface="+mn-cs"/>
              </a:rPr>
              <a:t>The perforator is closed, rotated 90o and re-opened again thus producing a </a:t>
            </a:r>
            <a:r>
              <a:rPr lang="en-US" sz="1200" b="0" i="0" kern="1200" dirty="0" err="1" smtClean="0">
                <a:solidFill>
                  <a:schemeClr val="tx1"/>
                </a:solidFill>
                <a:latin typeface="+mn-lt"/>
                <a:ea typeface="+mn-ea"/>
                <a:cs typeface="+mn-cs"/>
              </a:rPr>
              <a:t>cruciate</a:t>
            </a:r>
            <a:r>
              <a:rPr lang="en-US" sz="1200" b="0" i="0" kern="1200" dirty="0" smtClean="0">
                <a:solidFill>
                  <a:schemeClr val="tx1"/>
                </a:solidFill>
                <a:latin typeface="+mn-lt"/>
                <a:ea typeface="+mn-ea"/>
                <a:cs typeface="+mn-cs"/>
              </a:rPr>
              <a:t> incision. The resultant hole is enlarged by the closed perforator which is pushed to allow drainage of the CSF and brain matter.</a:t>
            </a:r>
            <a:endParaRPr lang="en-US" sz="1200" b="0" i="1"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The closed perforator is withdrawn while its tip is protected by the fingers.</a:t>
            </a:r>
          </a:p>
          <a:p>
            <a:r>
              <a:rPr lang="en-US" sz="1200" b="0" i="1" kern="1200" dirty="0" smtClean="0">
                <a:solidFill>
                  <a:schemeClr val="tx1"/>
                </a:solidFill>
                <a:latin typeface="+mn-lt"/>
                <a:ea typeface="+mn-ea"/>
                <a:cs typeface="+mn-cs"/>
              </a:rPr>
              <a:t>Alternative methods:</a:t>
            </a:r>
          </a:p>
          <a:p>
            <a:pPr lvl="1"/>
            <a:r>
              <a:rPr lang="en-US" sz="1200" b="0" i="1" kern="1200" dirty="0" smtClean="0">
                <a:solidFill>
                  <a:schemeClr val="tx1"/>
                </a:solidFill>
                <a:latin typeface="+mn-lt"/>
                <a:ea typeface="+mn-ea"/>
                <a:cs typeface="+mn-cs"/>
              </a:rPr>
              <a:t>Needle aspiration vaginally: through the fontanelle or suture line after steadying the head with Jacob’s </a:t>
            </a:r>
            <a:r>
              <a:rPr lang="en-US" sz="1200" b="0" i="1" kern="1200" dirty="0" err="1" smtClean="0">
                <a:solidFill>
                  <a:schemeClr val="tx1"/>
                </a:solidFill>
                <a:latin typeface="+mn-lt"/>
                <a:ea typeface="+mn-ea"/>
                <a:cs typeface="+mn-cs"/>
              </a:rPr>
              <a:t>tenaculum</a:t>
            </a:r>
            <a:r>
              <a:rPr lang="en-US" sz="1200" b="0" i="1" kern="1200" dirty="0" smtClean="0">
                <a:solidFill>
                  <a:schemeClr val="tx1"/>
                </a:solidFill>
                <a:latin typeface="+mn-lt"/>
                <a:ea typeface="+mn-ea"/>
                <a:cs typeface="+mn-cs"/>
              </a:rPr>
              <a:t>.</a:t>
            </a:r>
          </a:p>
          <a:p>
            <a:pPr lvl="1"/>
            <a:r>
              <a:rPr lang="en-US" sz="1200" b="0" i="1" kern="1200" dirty="0" smtClean="0">
                <a:solidFill>
                  <a:schemeClr val="tx1"/>
                </a:solidFill>
                <a:latin typeface="+mn-lt"/>
                <a:ea typeface="+mn-ea"/>
                <a:cs typeface="+mn-cs"/>
              </a:rPr>
              <a:t>Trans - abdominal aspiration with a syringe or spinal needle.</a:t>
            </a: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18</a:t>
            </a:fld>
            <a:endParaRPr lang="en-US"/>
          </a:p>
        </p:txBody>
      </p:sp>
    </p:spTree>
    <p:extLst>
      <p:ext uri="{BB962C8B-B14F-4D97-AF65-F5344CB8AC3E}">
        <p14:creationId xmlns:p14="http://schemas.microsoft.com/office/powerpoint/2010/main" val="1856516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perforator is closed, rotated 90o and re-opened again thus producing a </a:t>
            </a:r>
            <a:r>
              <a:rPr lang="en-US" sz="1200" b="0" i="0" kern="1200" dirty="0" err="1" smtClean="0">
                <a:solidFill>
                  <a:schemeClr val="tx1"/>
                </a:solidFill>
                <a:latin typeface="+mn-lt"/>
                <a:ea typeface="+mn-ea"/>
                <a:cs typeface="+mn-cs"/>
              </a:rPr>
              <a:t>cruciate</a:t>
            </a:r>
            <a:r>
              <a:rPr lang="en-US" sz="1200" b="0" i="0" kern="1200" dirty="0" smtClean="0">
                <a:solidFill>
                  <a:schemeClr val="tx1"/>
                </a:solidFill>
                <a:latin typeface="+mn-lt"/>
                <a:ea typeface="+mn-ea"/>
                <a:cs typeface="+mn-cs"/>
              </a:rPr>
              <a:t> incision. </a:t>
            </a:r>
            <a:endParaRPr lang="en-US" sz="1200" b="0" i="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19</a:t>
            </a:fld>
            <a:endParaRPr lang="en-US"/>
          </a:p>
        </p:txBody>
      </p:sp>
    </p:spTree>
    <p:extLst>
      <p:ext uri="{BB962C8B-B14F-4D97-AF65-F5344CB8AC3E}">
        <p14:creationId xmlns:p14="http://schemas.microsoft.com/office/powerpoint/2010/main" val="1855595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smtClean="0">
                <a:solidFill>
                  <a:schemeClr val="tx1"/>
                </a:solidFill>
                <a:latin typeface="+mn-lt"/>
                <a:ea typeface="+mn-ea"/>
                <a:cs typeface="+mn-cs"/>
              </a:rPr>
              <a:t>Extraction</a:t>
            </a:r>
          </a:p>
          <a:p>
            <a:r>
              <a:rPr lang="en-US" sz="1200" b="0" i="0" kern="1200" dirty="0" smtClean="0">
                <a:solidFill>
                  <a:schemeClr val="tx1"/>
                </a:solidFill>
                <a:latin typeface="+mn-lt"/>
                <a:ea typeface="+mn-ea"/>
                <a:cs typeface="+mn-cs"/>
              </a:rPr>
              <a:t>Spontaneous delivery can occur after reduction of the size of hydrocephalus.</a:t>
            </a:r>
          </a:p>
          <a:p>
            <a:r>
              <a:rPr lang="en-US" sz="1200" b="0" i="0" kern="1200" dirty="0" smtClean="0">
                <a:solidFill>
                  <a:schemeClr val="tx1"/>
                </a:solidFill>
                <a:latin typeface="+mn-lt"/>
                <a:ea typeface="+mn-ea"/>
                <a:cs typeface="+mn-cs"/>
              </a:rPr>
              <a:t>Two </a:t>
            </a:r>
            <a:r>
              <a:rPr lang="en-US" sz="1200" b="0" i="0" kern="1200" dirty="0" err="1" smtClean="0">
                <a:solidFill>
                  <a:schemeClr val="tx1"/>
                </a:solidFill>
                <a:latin typeface="+mn-lt"/>
                <a:ea typeface="+mn-ea"/>
                <a:cs typeface="+mn-cs"/>
              </a:rPr>
              <a:t>volsella</a:t>
            </a:r>
            <a:r>
              <a:rPr lang="en-US" sz="1200" b="0" i="0" kern="1200" dirty="0" smtClean="0">
                <a:solidFill>
                  <a:schemeClr val="tx1"/>
                </a:solidFill>
                <a:latin typeface="+mn-lt"/>
                <a:ea typeface="+mn-ea"/>
                <a:cs typeface="+mn-cs"/>
              </a:rPr>
              <a:t> or Willet’s scalp forceps may be applied for traction.</a:t>
            </a:r>
          </a:p>
          <a:p>
            <a:r>
              <a:rPr lang="en-US" sz="1200" b="0" i="0" kern="1200" dirty="0" smtClean="0">
                <a:solidFill>
                  <a:schemeClr val="tx1"/>
                </a:solidFill>
                <a:latin typeface="+mn-lt"/>
                <a:ea typeface="+mn-ea"/>
                <a:cs typeface="+mn-cs"/>
              </a:rPr>
              <a:t>Forceps can be applied if there is no disproportion.</a:t>
            </a:r>
          </a:p>
          <a:p>
            <a:r>
              <a:rPr lang="en-US" sz="1200" b="0" i="0" kern="1200" dirty="0" smtClean="0">
                <a:solidFill>
                  <a:schemeClr val="tx1"/>
                </a:solidFill>
                <a:latin typeface="+mn-lt"/>
                <a:ea typeface="+mn-ea"/>
                <a:cs typeface="+mn-cs"/>
              </a:rPr>
              <a:t>The </a:t>
            </a:r>
            <a:r>
              <a:rPr lang="en-US" sz="1200" b="0" i="0" kern="1200" dirty="0" err="1" smtClean="0">
                <a:solidFill>
                  <a:schemeClr val="tx1"/>
                </a:solidFill>
                <a:latin typeface="+mn-lt"/>
                <a:ea typeface="+mn-ea"/>
                <a:cs typeface="+mn-cs"/>
              </a:rPr>
              <a:t>cranioclast</a:t>
            </a:r>
            <a:r>
              <a:rPr lang="en-US" sz="1200" b="0" i="0" kern="1200" dirty="0" smtClean="0">
                <a:solidFill>
                  <a:schemeClr val="tx1"/>
                </a:solidFill>
                <a:latin typeface="+mn-lt"/>
                <a:ea typeface="+mn-ea"/>
                <a:cs typeface="+mn-cs"/>
              </a:rPr>
              <a:t> (2 blades) or the combined </a:t>
            </a:r>
            <a:r>
              <a:rPr lang="en-US" sz="1200" b="0" i="0" kern="1200" dirty="0" err="1" smtClean="0">
                <a:solidFill>
                  <a:schemeClr val="tx1"/>
                </a:solidFill>
                <a:latin typeface="+mn-lt"/>
                <a:ea typeface="+mn-ea"/>
                <a:cs typeface="+mn-cs"/>
              </a:rPr>
              <a:t>cranioclast</a:t>
            </a:r>
            <a:r>
              <a:rPr lang="en-US" sz="1200" b="0" i="0" kern="1200" dirty="0" smtClean="0">
                <a:solidFill>
                  <a:schemeClr val="tx1"/>
                </a:solidFill>
                <a:latin typeface="+mn-lt"/>
                <a:ea typeface="+mn-ea"/>
                <a:cs typeface="+mn-cs"/>
              </a:rPr>
              <a:t> and </a:t>
            </a:r>
            <a:r>
              <a:rPr lang="en-US" sz="1200" b="0" i="0" kern="1200" dirty="0" err="1" smtClean="0">
                <a:solidFill>
                  <a:schemeClr val="tx1"/>
                </a:solidFill>
                <a:latin typeface="+mn-lt"/>
                <a:ea typeface="+mn-ea"/>
                <a:cs typeface="+mn-cs"/>
              </a:rPr>
              <a:t>cephalotribe</a:t>
            </a:r>
            <a:r>
              <a:rPr lang="en-US" sz="1200" b="0" i="0" kern="1200" dirty="0" smtClean="0">
                <a:solidFill>
                  <a:schemeClr val="tx1"/>
                </a:solidFill>
                <a:latin typeface="+mn-lt"/>
                <a:ea typeface="+mn-ea"/>
                <a:cs typeface="+mn-cs"/>
              </a:rPr>
              <a:t> (3 blades) are used to crush and extract the head if there is disproportion.</a:t>
            </a:r>
          </a:p>
          <a:p>
            <a:r>
              <a:rPr lang="en-US" sz="1200" b="0" i="0" kern="1200" dirty="0" smtClean="0">
                <a:solidFill>
                  <a:schemeClr val="tx1"/>
                </a:solidFill>
                <a:latin typeface="+mn-lt"/>
                <a:ea typeface="+mn-ea"/>
                <a:cs typeface="+mn-cs"/>
              </a:rPr>
              <a:t>The after - coming head is delivered as in breech delivery.</a:t>
            </a:r>
          </a:p>
          <a:p>
            <a:r>
              <a:rPr lang="en-US" sz="1200" b="0" i="0" kern="1200" dirty="0" smtClean="0">
                <a:solidFill>
                  <a:schemeClr val="tx1"/>
                </a:solidFill>
                <a:latin typeface="+mn-lt"/>
                <a:ea typeface="+mn-ea"/>
                <a:cs typeface="+mn-cs"/>
              </a:rPr>
              <a:t>The birth canal should be explored after delivery</a:t>
            </a: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22</a:t>
            </a:fld>
            <a:endParaRPr lang="en-US"/>
          </a:p>
        </p:txBody>
      </p:sp>
    </p:spTree>
    <p:extLst>
      <p:ext uri="{BB962C8B-B14F-4D97-AF65-F5344CB8AC3E}">
        <p14:creationId xmlns:p14="http://schemas.microsoft.com/office/powerpoint/2010/main" val="2093456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Don't include folds of her vaginal wall or cervix. (2) Use a good light and a large Sims' speculum, so as to make sure you grasp only his skull.</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23</a:t>
            </a:fld>
            <a:endParaRPr lang="en-US"/>
          </a:p>
        </p:txBody>
      </p:sp>
    </p:spTree>
    <p:extLst>
      <p:ext uri="{BB962C8B-B14F-4D97-AF65-F5344CB8AC3E}">
        <p14:creationId xmlns:p14="http://schemas.microsoft.com/office/powerpoint/2010/main" val="876791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worry if it breaks, but don't damage her vagina. Delivery should now be easy.</a:t>
            </a:r>
          </a:p>
          <a:p>
            <a:r>
              <a:rPr lang="en-US" dirty="0" smtClean="0"/>
              <a:t>Alternatively, cut his clavicles (</a:t>
            </a:r>
            <a:r>
              <a:rPr lang="en-US" dirty="0" err="1" smtClean="0"/>
              <a:t>cleidotomy</a:t>
            </a:r>
            <a:endParaRPr lang="en-US" dirty="0" smtClean="0"/>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24</a:t>
            </a:fld>
            <a:endParaRPr lang="en-US"/>
          </a:p>
        </p:txBody>
      </p:sp>
    </p:spTree>
    <p:extLst>
      <p:ext uri="{BB962C8B-B14F-4D97-AF65-F5344CB8AC3E}">
        <p14:creationId xmlns:p14="http://schemas.microsoft.com/office/powerpoint/2010/main" val="3741102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dilatation of her cervix is </a:t>
            </a:r>
            <a:r>
              <a:rPr lang="en-US" sz="1100" dirty="0" smtClean="0"/>
              <a:t>less than </a:t>
            </a:r>
            <a:r>
              <a:rPr lang="en-US" dirty="0" smtClean="0"/>
              <a:t>8 cm, C/Section is probably safer. </a:t>
            </a:r>
          </a:p>
          <a:p>
            <a:r>
              <a:rPr lang="en-US" dirty="0" smtClean="0"/>
              <a:t>The condition of her lower segment; explore it as far as you can without using force. </a:t>
            </a:r>
          </a:p>
          <a:p>
            <a:r>
              <a:rPr lang="en-US" dirty="0" smtClean="0"/>
              <a:t>If it is ruptured, c/section her. </a:t>
            </a: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28</a:t>
            </a:fld>
            <a:endParaRPr lang="en-US"/>
          </a:p>
        </p:txBody>
      </p:sp>
    </p:spTree>
    <p:extLst>
      <p:ext uri="{BB962C8B-B14F-4D97-AF65-F5344CB8AC3E}">
        <p14:creationId xmlns:p14="http://schemas.microsoft.com/office/powerpoint/2010/main" val="1905903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TRANSVERSE LIE. A, if a community health worker meets this, she is advised to refer the patient to you urgently! B, </a:t>
            </a:r>
            <a:r>
              <a:rPr lang="en-US" sz="2800" dirty="0" smtClean="0"/>
              <a:t>Caution! Don't try to remove an arm, leave it attached to the head or the body, to help you to bring these down.</a:t>
            </a: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29</a:t>
            </a:fld>
            <a:endParaRPr lang="en-US"/>
          </a:p>
        </p:txBody>
      </p:sp>
    </p:spTree>
    <p:extLst>
      <p:ext uri="{BB962C8B-B14F-4D97-AF65-F5344CB8AC3E}">
        <p14:creationId xmlns:p14="http://schemas.microsoft.com/office/powerpoint/2010/main" val="3683126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Cervical dilatation, parity, condition of the lower uterine</a:t>
            </a:r>
            <a:r>
              <a:rPr lang="en-US" baseline="0" dirty="0" smtClean="0"/>
              <a:t> segment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exact position of the baby. Which of his arms have prolapsed? Where exactly, are his head and neck, chest, abdomen, and back</a:t>
            </a: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31</a:t>
            </a:fld>
            <a:endParaRPr lang="en-US"/>
          </a:p>
        </p:txBody>
      </p:sp>
    </p:spTree>
    <p:extLst>
      <p:ext uri="{BB962C8B-B14F-4D97-AF65-F5344CB8AC3E}">
        <p14:creationId xmlns:p14="http://schemas.microsoft.com/office/powerpoint/2010/main" val="1900936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(1) prevents him being pushed upwards by your hand in her uterus, (2) prevents her distended lower segment being stretched, and (3) it brings his neck lower and makes it easier to feel</a:t>
            </a: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32</a:t>
            </a:fld>
            <a:endParaRPr lang="en-US"/>
          </a:p>
        </p:txBody>
      </p:sp>
    </p:spTree>
    <p:extLst>
      <p:ext uri="{BB962C8B-B14F-4D97-AF65-F5344CB8AC3E}">
        <p14:creationId xmlns:p14="http://schemas.microsoft.com/office/powerpoint/2010/main" val="692777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 the thimble over his neck, and down the other side. If this is difficult, because there is little room between his neck, his head, and his chest, try putting the saw over his neck and under his arm</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33</a:t>
            </a:fld>
            <a:endParaRPr lang="en-US"/>
          </a:p>
        </p:txBody>
      </p:sp>
    </p:spTree>
    <p:extLst>
      <p:ext uri="{BB962C8B-B14F-4D97-AF65-F5344CB8AC3E}">
        <p14:creationId xmlns:p14="http://schemas.microsoft.com/office/powerpoint/2010/main" val="394279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operations are sometimes said to be old fashioned, and to have no place in modern obstetrics. so that they can be done in the health centre where a mother is first seen. If she cannot be referred, they save her life. If referral is difficult, they avoid the risks and delays of a long journey (they are therefore also described in Primary Mother Care). Leave her with an intact uterus, which will be less likely to rupture if she decides to deliver herself at home next time</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5</a:t>
            </a:fld>
            <a:endParaRPr lang="en-US"/>
          </a:p>
        </p:txBody>
      </p:sp>
    </p:spTree>
    <p:extLst>
      <p:ext uri="{BB962C8B-B14F-4D97-AF65-F5344CB8AC3E}">
        <p14:creationId xmlns:p14="http://schemas.microsoft.com/office/powerpoint/2010/main" val="2485017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If you don't do this, you will cut her tissues. . As you do so, use your hand to protect her vagina from any jagged pieces of bone in his neck.</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34</a:t>
            </a:fld>
            <a:endParaRPr lang="en-US"/>
          </a:p>
        </p:txBody>
      </p:sp>
    </p:spTree>
    <p:extLst>
      <p:ext uri="{BB962C8B-B14F-4D97-AF65-F5344CB8AC3E}">
        <p14:creationId xmlns:p14="http://schemas.microsoft.com/office/powerpoint/2010/main" val="3502755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do this, you will feel his neck. Try to see what you are cutting with each cut</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35</a:t>
            </a:fld>
            <a:endParaRPr lang="en-US"/>
          </a:p>
        </p:txBody>
      </p:sp>
    </p:spTree>
    <p:extLst>
      <p:ext uri="{BB962C8B-B14F-4D97-AF65-F5344CB8AC3E}">
        <p14:creationId xmlns:p14="http://schemas.microsoft.com/office/powerpoint/2010/main" val="1983227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is more difficult than craniotomy; but even so, it is often wiser than Caesarean section (see Section 18.1), </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7</a:t>
            </a:fld>
            <a:endParaRPr lang="en-US"/>
          </a:p>
        </p:txBody>
      </p:sp>
    </p:spTree>
    <p:extLst>
      <p:ext uri="{BB962C8B-B14F-4D97-AF65-F5344CB8AC3E}">
        <p14:creationId xmlns:p14="http://schemas.microsoft.com/office/powerpoint/2010/main" val="1246301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the following conditions must hold</a:t>
            </a:r>
          </a:p>
          <a:p>
            <a:r>
              <a:rPr lang="en-US" dirty="0" smtClean="0"/>
              <a:t>2/5 or less of his head must be above the brim (if it is higher than this, Caesarean section is usually safer, although if you are expert you may be able to do it at 3/5). and has been in labour for a long time, her lower segment will be very thin. If it is tender and distended, it is certainly very thin. She can only be saved by Caesarean section; any destructive operation, except, will rupture it</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9</a:t>
            </a:fld>
            <a:endParaRPr lang="en-US"/>
          </a:p>
        </p:txBody>
      </p:sp>
    </p:spTree>
    <p:extLst>
      <p:ext uri="{BB962C8B-B14F-4D97-AF65-F5344CB8AC3E}">
        <p14:creationId xmlns:p14="http://schemas.microsoft.com/office/powerpoint/2010/main" val="1087619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Severe contracted pelvis having true conjugate less than 7.5 cm as </a:t>
            </a:r>
            <a:r>
              <a:rPr lang="en-US" dirty="0" err="1" smtClean="0"/>
              <a:t>Bimastoid</a:t>
            </a:r>
            <a:r>
              <a:rPr lang="en-US" dirty="0" smtClean="0"/>
              <a:t> diameter is 7.5 cm and it is uncompressible, thus baby can not be delivered. </a:t>
            </a:r>
          </a:p>
          <a:p>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11</a:t>
            </a:fld>
            <a:endParaRPr lang="en-US"/>
          </a:p>
        </p:txBody>
      </p:sp>
    </p:spTree>
    <p:extLst>
      <p:ext uri="{BB962C8B-B14F-4D97-AF65-F5344CB8AC3E}">
        <p14:creationId xmlns:p14="http://schemas.microsoft.com/office/powerpoint/2010/main" val="109346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Always do a destructive operation in the theatre with a laparotomy set ready for immediate use; unless you, and your theatre and obstetric team, are very quick and expert indeed (when you can do some destructive operations in the labour ward). </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12</a:t>
            </a:fld>
            <a:endParaRPr lang="en-US"/>
          </a:p>
        </p:txBody>
      </p:sp>
    </p:spTree>
    <p:extLst>
      <p:ext uri="{BB962C8B-B14F-4D97-AF65-F5344CB8AC3E}">
        <p14:creationId xmlns:p14="http://schemas.microsoft.com/office/powerpoint/2010/main" val="658816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General anaesthesia with intubation, especially if she has a transverse lie. If you cannot </a:t>
            </a:r>
            <a:r>
              <a:rPr lang="en-US" sz="1200" b="0" i="0" kern="1200" dirty="0" err="1" smtClean="0">
                <a:solidFill>
                  <a:schemeClr val="tx1"/>
                </a:solidFill>
                <a:latin typeface="+mn-lt"/>
                <a:ea typeface="+mn-ea"/>
                <a:cs typeface="+mn-cs"/>
              </a:rPr>
              <a:t>intubate</a:t>
            </a:r>
            <a:r>
              <a:rPr lang="en-US" sz="1200" b="0" i="0" kern="1200" dirty="0" smtClean="0">
                <a:solidFill>
                  <a:schemeClr val="tx1"/>
                </a:solidFill>
                <a:latin typeface="+mn-lt"/>
                <a:ea typeface="+mn-ea"/>
                <a:cs typeface="+mn-cs"/>
              </a:rPr>
              <a:t> her, use subarachnoid anaesthesia or local infiltration anaesthesia</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14</a:t>
            </a:fld>
            <a:endParaRPr lang="en-US"/>
          </a:p>
        </p:txBody>
      </p:sp>
    </p:spTree>
    <p:extLst>
      <p:ext uri="{BB962C8B-B14F-4D97-AF65-F5344CB8AC3E}">
        <p14:creationId xmlns:p14="http://schemas.microsoft.com/office/powerpoint/2010/main" val="1794615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what she was given in the labour ward). </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15</a:t>
            </a:fld>
            <a:endParaRPr lang="en-US"/>
          </a:p>
        </p:txBody>
      </p:sp>
    </p:spTree>
    <p:extLst>
      <p:ext uri="{BB962C8B-B14F-4D97-AF65-F5344CB8AC3E}">
        <p14:creationId xmlns:p14="http://schemas.microsoft.com/office/powerpoint/2010/main" val="2075893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Ask another assistant, standing on a footstool if necessary, to steady the baby's head </a:t>
            </a:r>
            <a:r>
              <a:rPr lang="en-US" sz="1200" b="0" i="0" kern="1200" dirty="0" err="1" smtClean="0">
                <a:solidFill>
                  <a:schemeClr val="tx1"/>
                </a:solidFill>
                <a:latin typeface="+mn-lt"/>
                <a:ea typeface="+mn-ea"/>
                <a:cs typeface="+mn-cs"/>
              </a:rPr>
              <a:t>suprapubically</a:t>
            </a:r>
            <a:r>
              <a:rPr lang="en-US" sz="1200" b="0" i="0" kern="1200" dirty="0" smtClean="0">
                <a:solidFill>
                  <a:schemeClr val="tx1"/>
                </a:solidFill>
                <a:latin typeface="+mn-lt"/>
                <a:ea typeface="+mn-ea"/>
                <a:cs typeface="+mn-cs"/>
              </a:rPr>
              <a:t>, so that it is not pushed upwards whenever you do anything to it</a:t>
            </a:r>
            <a:endParaRPr lang="en-US" dirty="0"/>
          </a:p>
        </p:txBody>
      </p:sp>
      <p:sp>
        <p:nvSpPr>
          <p:cNvPr id="4" name="Slide Number Placeholder 3"/>
          <p:cNvSpPr>
            <a:spLocks noGrp="1"/>
          </p:cNvSpPr>
          <p:nvPr>
            <p:ph type="sldNum" sz="quarter" idx="10"/>
          </p:nvPr>
        </p:nvSpPr>
        <p:spPr/>
        <p:txBody>
          <a:bodyPr/>
          <a:lstStyle/>
          <a:p>
            <a:fld id="{648057AA-C07C-4302-B730-D52A11A32BFA}" type="slidenum">
              <a:rPr lang="en-US" smtClean="0"/>
              <a:pPr/>
              <a:t>16</a:t>
            </a:fld>
            <a:endParaRPr lang="en-US"/>
          </a:p>
        </p:txBody>
      </p:sp>
    </p:spTree>
    <p:extLst>
      <p:ext uri="{BB962C8B-B14F-4D97-AF65-F5344CB8AC3E}">
        <p14:creationId xmlns:p14="http://schemas.microsoft.com/office/powerpoint/2010/main" val="2151649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CB97B4-858B-45C6-973D-D85D48D44A8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B97B4-858B-45C6-973D-D85D48D44A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CCB97B4-858B-45C6-973D-D85D48D44A8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CCB97B4-858B-45C6-973D-D85D48D44A8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CB97B4-858B-45C6-973D-D85D48D44A8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8835AB8-68B5-4DEC-8AB7-29D4E064BE77}"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B97B4-858B-45C6-973D-D85D48D44A8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CCB97B4-858B-45C6-973D-D85D48D44A8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CCB97B4-858B-45C6-973D-D85D48D44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CCB97B4-858B-45C6-973D-D85D48D44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CCB97B4-858B-45C6-973D-D85D48D44A8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8835AB8-68B5-4DEC-8AB7-29D4E064BE77}" type="datetimeFigureOut">
              <a:rPr lang="en-US" smtClean="0"/>
              <a:pPr/>
              <a:t>11/19/2019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CCB97B4-858B-45C6-973D-D85D48D44A8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8835AB8-68B5-4DEC-8AB7-29D4E064BE77}" type="datetimeFigureOut">
              <a:rPr lang="en-US" smtClean="0"/>
              <a:pPr/>
              <a:t>11/19/2019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835AB8-68B5-4DEC-8AB7-29D4E064BE77}" type="datetimeFigureOut">
              <a:rPr lang="en-US" smtClean="0"/>
              <a:pPr/>
              <a:t>11/19/2019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CCB97B4-858B-45C6-973D-D85D48D44A8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style>
          <a:lnRef idx="2">
            <a:schemeClr val="accent6"/>
          </a:lnRef>
          <a:fillRef idx="1">
            <a:schemeClr val="lt1"/>
          </a:fillRef>
          <a:effectRef idx="0">
            <a:schemeClr val="accent6"/>
          </a:effectRef>
          <a:fontRef idx="minor">
            <a:schemeClr val="dk1"/>
          </a:fontRef>
        </p:style>
        <p:txBody>
          <a:bodyPr>
            <a:normAutofit/>
          </a:bodyPr>
          <a:lstStyle/>
          <a:p>
            <a:r>
              <a:rPr lang="en-US" sz="2800" dirty="0" smtClean="0">
                <a:latin typeface="Tahoma" pitchFamily="34" charset="0"/>
                <a:ea typeface="Tahoma" pitchFamily="34" charset="0"/>
                <a:cs typeface="Tahoma" pitchFamily="34" charset="0"/>
              </a:rPr>
              <a:t>November</a:t>
            </a:r>
            <a:r>
              <a:rPr lang="en-US" sz="2800" smtClean="0">
                <a:latin typeface="Tahoma" pitchFamily="34" charset="0"/>
                <a:ea typeface="Tahoma" pitchFamily="34" charset="0"/>
                <a:cs typeface="Tahoma" pitchFamily="34" charset="0"/>
              </a:rPr>
              <a:t>, 2019</a:t>
            </a:r>
            <a:endParaRPr lang="en-US" sz="2800" dirty="0">
              <a:latin typeface="Tahoma" pitchFamily="34" charset="0"/>
              <a:ea typeface="Tahoma" pitchFamily="34" charset="0"/>
              <a:cs typeface="Tahoma" pitchFamily="34" charset="0"/>
            </a:endParaRPr>
          </a:p>
        </p:txBody>
      </p:sp>
      <p:sp>
        <p:nvSpPr>
          <p:cNvPr id="2" name="Title 1"/>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lstStyle/>
          <a:p>
            <a:r>
              <a:rPr lang="en-US" b="1" dirty="0" smtClean="0">
                <a:latin typeface="Tahoma" pitchFamily="34" charset="0"/>
                <a:ea typeface="Tahoma" pitchFamily="34" charset="0"/>
                <a:cs typeface="Tahoma" pitchFamily="34" charset="0"/>
              </a:rPr>
              <a:t>Destructive Delivery  </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a:t>
            </a:r>
            <a:endParaRPr lang="en-US" dirty="0"/>
          </a:p>
        </p:txBody>
      </p:sp>
      <p:sp>
        <p:nvSpPr>
          <p:cNvPr id="3" name="Content Placeholder 2"/>
          <p:cNvSpPr>
            <a:spLocks noGrp="1"/>
          </p:cNvSpPr>
          <p:nvPr>
            <p:ph sz="quarter" idx="1"/>
          </p:nvPr>
        </p:nvSpPr>
        <p:spPr/>
        <p:txBody>
          <a:bodyPr>
            <a:normAutofit/>
          </a:bodyPr>
          <a:lstStyle/>
          <a:p>
            <a:r>
              <a:rPr lang="en-US" sz="2800" dirty="0" smtClean="0"/>
              <a:t>Indication</a:t>
            </a:r>
          </a:p>
          <a:p>
            <a:pPr lvl="1"/>
            <a:r>
              <a:rPr lang="en-US" sz="2800" dirty="0" smtClean="0">
                <a:solidFill>
                  <a:schemeClr val="tx1"/>
                </a:solidFill>
              </a:rPr>
              <a:t>Cephalic presentation with obstructed labour and dead fetus. </a:t>
            </a:r>
          </a:p>
          <a:p>
            <a:pPr lvl="1"/>
            <a:r>
              <a:rPr lang="en-US" sz="2800" dirty="0" smtClean="0">
                <a:solidFill>
                  <a:schemeClr val="tx1"/>
                </a:solidFill>
              </a:rPr>
              <a:t>Hydrocephalous &amp; obstructed labour </a:t>
            </a:r>
          </a:p>
          <a:p>
            <a:pPr lvl="1"/>
            <a:r>
              <a:rPr lang="en-US" sz="2800" dirty="0" smtClean="0">
                <a:solidFill>
                  <a:schemeClr val="tx1"/>
                </a:solidFill>
              </a:rPr>
              <a:t>Interlocking head of Twin </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a:t>
            </a:r>
            <a:endParaRPr lang="en-US" dirty="0"/>
          </a:p>
        </p:txBody>
      </p:sp>
      <p:sp>
        <p:nvSpPr>
          <p:cNvPr id="3" name="Content Placeholder 2"/>
          <p:cNvSpPr>
            <a:spLocks noGrp="1"/>
          </p:cNvSpPr>
          <p:nvPr>
            <p:ph sz="quarter" idx="1"/>
          </p:nvPr>
        </p:nvSpPr>
        <p:spPr/>
        <p:txBody>
          <a:bodyPr>
            <a:normAutofit/>
          </a:bodyPr>
          <a:lstStyle/>
          <a:p>
            <a:r>
              <a:rPr lang="en-US" sz="2800" b="1" dirty="0" smtClean="0"/>
              <a:t>Contraindication: - </a:t>
            </a:r>
          </a:p>
          <a:p>
            <a:pPr lvl="1"/>
            <a:r>
              <a:rPr lang="en-US" sz="2800" dirty="0" smtClean="0">
                <a:solidFill>
                  <a:schemeClr val="tx1"/>
                </a:solidFill>
              </a:rPr>
              <a:t>Severe contracted pelvis. </a:t>
            </a:r>
          </a:p>
          <a:p>
            <a:pPr lvl="1"/>
            <a:r>
              <a:rPr lang="en-US" sz="2800" dirty="0" smtClean="0">
                <a:solidFill>
                  <a:schemeClr val="tx1"/>
                </a:solidFill>
              </a:rPr>
              <a:t>Ruptured uterus (Laparatomy needed) </a:t>
            </a:r>
          </a:p>
          <a:p>
            <a:pPr lvl="1"/>
            <a:r>
              <a:rPr lang="en-US" sz="2800" dirty="0" smtClean="0">
                <a:solidFill>
                  <a:schemeClr val="tx1"/>
                </a:solidFill>
              </a:rPr>
              <a:t>Dead fetus without obstruction. </a:t>
            </a:r>
          </a:p>
          <a:p>
            <a:pPr lvl="1"/>
            <a:r>
              <a:rPr lang="en-US" sz="2800" dirty="0" smtClean="0">
                <a:solidFill>
                  <a:schemeClr val="tx1"/>
                </a:solidFill>
              </a:rPr>
              <a:t>Doubtful fetal demise (Benefit of doubt goes to mother &amp; fetus) </a:t>
            </a:r>
          </a:p>
          <a:p>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a:t>
            </a:r>
            <a:endParaRPr lang="en-US" dirty="0"/>
          </a:p>
        </p:txBody>
      </p:sp>
      <p:sp>
        <p:nvSpPr>
          <p:cNvPr id="3" name="Content Placeholder 2"/>
          <p:cNvSpPr>
            <a:spLocks noGrp="1"/>
          </p:cNvSpPr>
          <p:nvPr>
            <p:ph sz="quarter" idx="1"/>
          </p:nvPr>
        </p:nvSpPr>
        <p:spPr/>
        <p:txBody>
          <a:bodyPr>
            <a:normAutofit/>
          </a:bodyPr>
          <a:lstStyle/>
          <a:p>
            <a:r>
              <a:rPr lang="en-US" sz="2800" dirty="0" smtClean="0"/>
              <a:t>PREPARATION.</a:t>
            </a:r>
          </a:p>
          <a:p>
            <a:pPr lvl="1"/>
            <a:r>
              <a:rPr lang="en-US" sz="2800" dirty="0" smtClean="0">
                <a:solidFill>
                  <a:schemeClr val="tx1"/>
                </a:solidFill>
              </a:rPr>
              <a:t>Consider the benefit of doing the procedure in  OR</a:t>
            </a:r>
          </a:p>
          <a:p>
            <a:pPr lvl="1"/>
            <a:r>
              <a:rPr lang="en-US" sz="2800" dirty="0" smtClean="0">
                <a:solidFill>
                  <a:schemeClr val="tx1"/>
                </a:solidFill>
              </a:rPr>
              <a:t>You must be able to do an immediate laparotomy, either</a:t>
            </a:r>
          </a:p>
          <a:p>
            <a:pPr lvl="2"/>
            <a:r>
              <a:rPr lang="en-US" sz="2800" dirty="0" smtClean="0"/>
              <a:t>If you find that the indications are unsuitable</a:t>
            </a:r>
          </a:p>
          <a:p>
            <a:pPr lvl="2"/>
            <a:r>
              <a:rPr lang="en-US" sz="2800" dirty="0" smtClean="0"/>
              <a:t>If you discover that her uterus has ruptured. You will need an anaesthetist, a scrub nurse, and a ''runner'</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smtClean="0"/>
              <a:t>Craniotomy/</a:t>
            </a:r>
            <a:r>
              <a:rPr lang="en-US" sz="3600" dirty="0" smtClean="0"/>
              <a:t>Preparation</a:t>
            </a:r>
            <a:br>
              <a:rPr lang="en-US" sz="3600" dirty="0" smtClean="0"/>
            </a:br>
            <a:endParaRPr lang="en-US" dirty="0"/>
          </a:p>
        </p:txBody>
      </p:sp>
      <p:sp>
        <p:nvSpPr>
          <p:cNvPr id="3" name="Content Placeholder 2"/>
          <p:cNvSpPr>
            <a:spLocks noGrp="1"/>
          </p:cNvSpPr>
          <p:nvPr>
            <p:ph sz="quarter" idx="1"/>
          </p:nvPr>
        </p:nvSpPr>
        <p:spPr>
          <a:xfrm>
            <a:off x="304800" y="1371600"/>
            <a:ext cx="8503920" cy="4572000"/>
          </a:xfrm>
        </p:spPr>
        <p:txBody>
          <a:bodyPr>
            <a:noAutofit/>
          </a:bodyPr>
          <a:lstStyle/>
          <a:p>
            <a:r>
              <a:rPr lang="en-US" sz="2800" dirty="0" smtClean="0"/>
              <a:t> In the labour ward confirm</a:t>
            </a:r>
          </a:p>
          <a:p>
            <a:pPr lvl="1"/>
            <a:r>
              <a:rPr lang="en-US" sz="2800" dirty="0" smtClean="0">
                <a:solidFill>
                  <a:schemeClr val="tx1"/>
                </a:solidFill>
              </a:rPr>
              <a:t>The baby is dead,</a:t>
            </a:r>
          </a:p>
          <a:p>
            <a:pPr lvl="1"/>
            <a:r>
              <a:rPr lang="en-US" sz="2800" dirty="0" smtClean="0">
                <a:solidFill>
                  <a:schemeClr val="tx1"/>
                </a:solidFill>
              </a:rPr>
              <a:t>Set up a drip,</a:t>
            </a:r>
          </a:p>
          <a:p>
            <a:pPr lvl="1"/>
            <a:r>
              <a:rPr lang="en-US" sz="2800" dirty="0" smtClean="0">
                <a:solidFill>
                  <a:schemeClr val="tx1"/>
                </a:solidFill>
              </a:rPr>
              <a:t>Take blood for cross-matching, </a:t>
            </a:r>
          </a:p>
          <a:p>
            <a:pPr lvl="1"/>
            <a:r>
              <a:rPr lang="en-US" sz="2800" dirty="0" smtClean="0">
                <a:solidFill>
                  <a:schemeClr val="tx1"/>
                </a:solidFill>
              </a:rPr>
              <a:t>Give her pethidine 50 mg and diazepam 10 mg intravenously</a:t>
            </a:r>
          </a:p>
          <a:p>
            <a:r>
              <a:rPr lang="en-US" sz="2800" dirty="0" smtClean="0"/>
              <a:t>Preoperative Antibiotics</a:t>
            </a:r>
          </a:p>
          <a:p>
            <a:pPr lvl="1"/>
            <a:r>
              <a:rPr lang="en-US" sz="2800" dirty="0" smtClean="0">
                <a:solidFill>
                  <a:schemeClr val="tx1"/>
                </a:solidFill>
              </a:rPr>
              <a:t>Give her </a:t>
            </a:r>
            <a:r>
              <a:rPr lang="en-US" sz="2800" dirty="0" smtClean="0">
                <a:solidFill>
                  <a:schemeClr val="tx1"/>
                </a:solidFill>
              </a:rPr>
              <a:t>ampicillin 2g </a:t>
            </a:r>
            <a:r>
              <a:rPr lang="en-US" sz="2800" dirty="0" smtClean="0">
                <a:solidFill>
                  <a:schemeClr val="tx1"/>
                </a:solidFill>
              </a:rPr>
              <a:t>intravenously </a:t>
            </a:r>
            <a:r>
              <a:rPr lang="en-US" sz="2800" dirty="0" smtClean="0">
                <a:solidFill>
                  <a:schemeClr val="tx1"/>
                </a:solidFill>
              </a:rPr>
              <a:t>Or </a:t>
            </a:r>
            <a:r>
              <a:rPr lang="en-US" sz="2800" dirty="0" smtClean="0">
                <a:solidFill>
                  <a:schemeClr val="tx1"/>
                </a:solidFill>
              </a:rPr>
              <a:t>streptomycin 1 g intramuscularly. </a:t>
            </a:r>
            <a:endParaRPr lang="en-US" sz="2800" dirty="0" smtClean="0">
              <a:solidFill>
                <a:schemeClr val="tx1"/>
              </a:solidFill>
            </a:endParaRPr>
          </a:p>
          <a:p>
            <a:pPr lvl="1"/>
            <a:r>
              <a:rPr lang="en-US" sz="2800" dirty="0" smtClean="0">
                <a:solidFill>
                  <a:schemeClr val="tx1"/>
                </a:solidFill>
              </a:rPr>
              <a:t>Continue for 24 hour(</a:t>
            </a:r>
            <a:r>
              <a:rPr lang="en-US" sz="2800" dirty="0" err="1" smtClean="0">
                <a:solidFill>
                  <a:schemeClr val="tx1"/>
                </a:solidFill>
              </a:rPr>
              <a:t>Parentral</a:t>
            </a:r>
            <a:r>
              <a:rPr lang="en-US" sz="2800" dirty="0" smtClean="0">
                <a:solidFill>
                  <a:schemeClr val="tx1"/>
                </a:solidFill>
              </a:rPr>
              <a:t> Abtcs.)</a:t>
            </a:r>
            <a:endParaRPr lang="en-US" sz="2800" dirty="0" smtClean="0">
              <a:solidFill>
                <a:schemeClr val="tx1"/>
              </a:solidFill>
            </a:endParaRPr>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a:t>
            </a:r>
            <a:endParaRPr lang="en-US" dirty="0"/>
          </a:p>
        </p:txBody>
      </p:sp>
      <p:sp>
        <p:nvSpPr>
          <p:cNvPr id="3" name="Content Placeholder 2"/>
          <p:cNvSpPr>
            <a:spLocks noGrp="1"/>
          </p:cNvSpPr>
          <p:nvPr>
            <p:ph sz="quarter" idx="1"/>
          </p:nvPr>
        </p:nvSpPr>
        <p:spPr/>
        <p:txBody>
          <a:bodyPr>
            <a:normAutofit/>
          </a:bodyPr>
          <a:lstStyle/>
          <a:p>
            <a:r>
              <a:rPr lang="en-US" sz="2800" b="1" dirty="0" smtClean="0"/>
              <a:t>Procedure: - </a:t>
            </a:r>
          </a:p>
          <a:p>
            <a:pPr lvl="1"/>
            <a:r>
              <a:rPr lang="en-US" sz="2800" dirty="0" smtClean="0">
                <a:solidFill>
                  <a:schemeClr val="tx1"/>
                </a:solidFill>
              </a:rPr>
              <a:t>Preliminaries: - </a:t>
            </a:r>
          </a:p>
          <a:p>
            <a:pPr lvl="2"/>
            <a:r>
              <a:rPr lang="en-US" sz="2800" dirty="0" smtClean="0"/>
              <a:t>Start IV line with crystalloid and resuscitate. </a:t>
            </a:r>
          </a:p>
          <a:p>
            <a:pPr lvl="2"/>
            <a:r>
              <a:rPr lang="en-US" sz="2800" dirty="0" smtClean="0"/>
              <a:t>Consent of the patient/ parent. </a:t>
            </a:r>
          </a:p>
          <a:p>
            <a:pPr lvl="2"/>
            <a:r>
              <a:rPr lang="en-US" sz="2800" dirty="0" smtClean="0"/>
              <a:t>Anesthesia as per individual need </a:t>
            </a:r>
          </a:p>
          <a:p>
            <a:pPr lvl="2"/>
            <a:r>
              <a:rPr lang="en-US" sz="2800" dirty="0" smtClean="0"/>
              <a:t>Rule out severe degree of contracted pelvis (true conjugate 7.5 cm or less) </a:t>
            </a:r>
          </a:p>
          <a:p>
            <a:pPr lvl="2"/>
            <a:r>
              <a:rPr lang="en-US" sz="2800" dirty="0" smtClean="0"/>
              <a:t>Confirm position &amp; presentation of the fetus </a:t>
            </a:r>
          </a:p>
          <a:p>
            <a:pPr lvl="2"/>
            <a:r>
              <a:rPr lang="en-US" sz="2800" dirty="0" smtClean="0"/>
              <a:t>Aseptic &amp; antiseptic care </a:t>
            </a: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a:xfrm>
            <a:off x="301752" y="1371600"/>
            <a:ext cx="8503920" cy="4727448"/>
          </a:xfrm>
        </p:spPr>
        <p:txBody>
          <a:bodyPr>
            <a:normAutofit/>
          </a:bodyPr>
          <a:lstStyle/>
          <a:p>
            <a:r>
              <a:rPr lang="en-US" sz="2400" dirty="0" smtClean="0"/>
              <a:t>FOR A CEPHALIC PRESENTATION CRANIOTOMY. </a:t>
            </a:r>
          </a:p>
          <a:p>
            <a:pPr lvl="1"/>
            <a:r>
              <a:rPr lang="en-US" sz="2400" dirty="0" smtClean="0">
                <a:solidFill>
                  <a:schemeClr val="tx1"/>
                </a:solidFill>
              </a:rPr>
              <a:t>Put her into the lithotomy position, and clean and drape her vulva and perineum.</a:t>
            </a:r>
          </a:p>
          <a:p>
            <a:pPr lvl="1"/>
            <a:r>
              <a:rPr lang="en-US" sz="2400" dirty="0" smtClean="0">
                <a:solidFill>
                  <a:schemeClr val="tx1"/>
                </a:solidFill>
              </a:rPr>
              <a:t>If you are not using general anaesthesia, give her pethidine 50 mg slowly IV and give her diazepam 10 mg slowly IV until she is just asleep . </a:t>
            </a:r>
          </a:p>
          <a:p>
            <a:pPr lvl="1"/>
            <a:r>
              <a:rPr lang="en-US" sz="2400" dirty="0" smtClean="0">
                <a:solidFill>
                  <a:schemeClr val="tx1"/>
                </a:solidFill>
              </a:rPr>
              <a:t>Infiltrate her perineum with 0.5% or 1% lignocaine.</a:t>
            </a:r>
          </a:p>
          <a:p>
            <a:pPr lvl="1"/>
            <a:r>
              <a:rPr lang="en-US" sz="2400" dirty="0" smtClean="0">
                <a:solidFill>
                  <a:schemeClr val="tx1"/>
                </a:solidFill>
              </a:rPr>
              <a:t>Catheterize her bladder. </a:t>
            </a:r>
          </a:p>
          <a:p>
            <a:pPr lvl="1"/>
            <a:r>
              <a:rPr lang="en-US" sz="2400" dirty="0" smtClean="0">
                <a:solidFill>
                  <a:schemeClr val="tx1"/>
                </a:solidFill>
              </a:rPr>
              <a:t>Ask your assistant to hold 1 or 2 Sims' specula in her vagina so that you can see the baby's head well.</a:t>
            </a:r>
          </a:p>
          <a:p>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a:t>
            </a:r>
            <a:endParaRPr lang="en-US" dirty="0"/>
          </a:p>
        </p:txBody>
      </p:sp>
      <p:sp>
        <p:nvSpPr>
          <p:cNvPr id="3" name="Content Placeholder 2"/>
          <p:cNvSpPr>
            <a:spLocks noGrp="1"/>
          </p:cNvSpPr>
          <p:nvPr>
            <p:ph sz="quarter" idx="1"/>
          </p:nvPr>
        </p:nvSpPr>
        <p:spPr>
          <a:xfrm>
            <a:off x="304800" y="1371600"/>
            <a:ext cx="8503920" cy="4572000"/>
          </a:xfrm>
        </p:spPr>
        <p:txBody>
          <a:bodyPr>
            <a:noAutofit/>
          </a:bodyPr>
          <a:lstStyle/>
          <a:p>
            <a:r>
              <a:rPr lang="en-US" sz="2800" dirty="0" smtClean="0"/>
              <a:t>Steps:</a:t>
            </a:r>
          </a:p>
          <a:p>
            <a:pPr lvl="1"/>
            <a:r>
              <a:rPr lang="en-US" sz="2800" dirty="0" smtClean="0">
                <a:solidFill>
                  <a:schemeClr val="tx1"/>
                </a:solidFill>
              </a:rPr>
              <a:t>Place two fingers per vaginum over one of the parietal bone (avoid suture line) </a:t>
            </a:r>
          </a:p>
          <a:p>
            <a:pPr lvl="1"/>
            <a:r>
              <a:rPr lang="en-US" sz="2800" dirty="0" smtClean="0">
                <a:solidFill>
                  <a:schemeClr val="tx1"/>
                </a:solidFill>
              </a:rPr>
              <a:t>If sutures are obscured due to caput then chose dependant part. </a:t>
            </a: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Craniotomy: Sites of Perforation</a:t>
            </a:r>
            <a:endParaRPr lang="en-US" dirty="0"/>
          </a:p>
        </p:txBody>
      </p:sp>
      <p:sp>
        <p:nvSpPr>
          <p:cNvPr id="3" name="Content Placeholder 2"/>
          <p:cNvSpPr>
            <a:spLocks noGrp="1"/>
          </p:cNvSpPr>
          <p:nvPr>
            <p:ph sz="quarter" idx="1"/>
          </p:nvPr>
        </p:nvSpPr>
        <p:spPr/>
        <p:txBody>
          <a:bodyPr>
            <a:normAutofit/>
          </a:bodyPr>
          <a:lstStyle/>
          <a:p>
            <a:r>
              <a:rPr lang="en-US" dirty="0" smtClean="0"/>
              <a:t>Vertex presentation: </a:t>
            </a:r>
          </a:p>
          <a:p>
            <a:pPr lvl="1"/>
            <a:r>
              <a:rPr lang="en-US" dirty="0" smtClean="0">
                <a:solidFill>
                  <a:schemeClr val="tx1"/>
                </a:solidFill>
              </a:rPr>
              <a:t>The anterior fontanelle or in the parietal bone as near as to it.</a:t>
            </a:r>
          </a:p>
          <a:p>
            <a:r>
              <a:rPr lang="en-US" dirty="0" smtClean="0"/>
              <a:t>After - coming head:</a:t>
            </a:r>
          </a:p>
          <a:p>
            <a:pPr lvl="1"/>
            <a:r>
              <a:rPr lang="en-US" dirty="0" smtClean="0">
                <a:solidFill>
                  <a:schemeClr val="tx1"/>
                </a:solidFill>
              </a:rPr>
              <a:t>The roof of the mouth.</a:t>
            </a:r>
          </a:p>
          <a:p>
            <a:pPr lvl="1"/>
            <a:r>
              <a:rPr lang="en-US" dirty="0" smtClean="0">
                <a:solidFill>
                  <a:schemeClr val="tx1"/>
                </a:solidFill>
              </a:rPr>
              <a:t>The foramen magnum.</a:t>
            </a:r>
          </a:p>
          <a:p>
            <a:pPr lvl="1"/>
            <a:r>
              <a:rPr lang="en-US" dirty="0" smtClean="0">
                <a:solidFill>
                  <a:schemeClr val="tx1"/>
                </a:solidFill>
              </a:rPr>
              <a:t>The occipital bone behind the mastoid .</a:t>
            </a:r>
          </a:p>
          <a:p>
            <a:r>
              <a:rPr lang="en-US" dirty="0" smtClean="0"/>
              <a:t>Face: The orbit.</a:t>
            </a:r>
          </a:p>
          <a:p>
            <a:r>
              <a:rPr lang="en-US" dirty="0" smtClean="0"/>
              <a:t>Brow: The frontal bone.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sz="2800" dirty="0" smtClean="0"/>
              <a:t>Under general anaesthesia the bladder is evacuated and head is steadied by an assistant.</a:t>
            </a:r>
          </a:p>
          <a:p>
            <a:r>
              <a:rPr lang="en-US" sz="2800" dirty="0" smtClean="0"/>
              <a:t>With a scalpel make an ''</a:t>
            </a:r>
            <a:r>
              <a:rPr lang="en-US" sz="2800" dirty="0" err="1" smtClean="0"/>
              <a:t>X’shaped</a:t>
            </a:r>
            <a:r>
              <a:rPr lang="en-US" sz="2800" dirty="0" smtClean="0"/>
              <a:t> incision through the skin of his scalp right down to the bone.</a:t>
            </a:r>
          </a:p>
          <a:p>
            <a:r>
              <a:rPr lang="en-US" sz="2800" dirty="0" smtClean="0"/>
              <a:t>Peel the four flaps of scalp off his skull. </a:t>
            </a:r>
          </a:p>
          <a:p>
            <a:r>
              <a:rPr lang="en-US" sz="2800" dirty="0" smtClean="0"/>
              <a:t>Put your fingers through her cervix to rest against his skull. </a:t>
            </a:r>
          </a:p>
          <a:p>
            <a:r>
              <a:rPr lang="en-US" sz="2800" dirty="0" smtClean="0"/>
              <a:t>Feel for a suture line or fontanelle. </a:t>
            </a:r>
          </a:p>
          <a:p>
            <a:r>
              <a:rPr lang="en-US" sz="2800" dirty="0" smtClean="0"/>
              <a:t>Introduce perforator, with closed blade, under palmer aspect of fingers protecting anterior vaginal wall &amp; bladder at predetermined site. </a:t>
            </a:r>
          </a:p>
          <a:p>
            <a:r>
              <a:rPr lang="en-US" sz="2800" dirty="0" smtClean="0"/>
              <a:t>Push a closed pair of strong pointed scissors or, better, Simpson's perforator between the bones.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a:xfrm>
            <a:off x="228600" y="1295400"/>
            <a:ext cx="8503920" cy="4572000"/>
          </a:xfrm>
        </p:spPr>
        <p:txBody>
          <a:bodyPr>
            <a:noAutofit/>
          </a:bodyPr>
          <a:lstStyle/>
          <a:p>
            <a:r>
              <a:rPr lang="en-US" sz="2800" dirty="0" smtClean="0"/>
              <a:t>The perforator is closed, rotated </a:t>
            </a:r>
            <a:r>
              <a:rPr lang="en-US" sz="2800" dirty="0" smtClean="0"/>
              <a:t>90º </a:t>
            </a:r>
            <a:r>
              <a:rPr lang="en-US" sz="2800" dirty="0" smtClean="0"/>
              <a:t>and re-opened again thus producing a cruciate incision. </a:t>
            </a:r>
          </a:p>
          <a:p>
            <a:r>
              <a:rPr lang="en-US" sz="2800" dirty="0" smtClean="0"/>
              <a:t>Assistant should fix and steady head per abdomen like first pelvic grip </a:t>
            </a:r>
          </a:p>
          <a:p>
            <a:r>
              <a:rPr lang="en-US" sz="2800" dirty="0" smtClean="0"/>
              <a:t>Perforator goes in up to shoulder of the instrument </a:t>
            </a:r>
          </a:p>
          <a:p>
            <a:r>
              <a:rPr lang="en-US" sz="2800" dirty="0" smtClean="0"/>
              <a:t>Handles are closed to open the blade about 2.5 cm apart </a:t>
            </a:r>
          </a:p>
          <a:p>
            <a:r>
              <a:rPr lang="en-US" sz="2800" dirty="0" smtClean="0"/>
              <a:t>Handles are separated to close the blades and pulled out, </a:t>
            </a: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endParaRPr lang="en-US" dirty="0"/>
          </a:p>
        </p:txBody>
      </p:sp>
      <p:sp>
        <p:nvSpPr>
          <p:cNvPr id="3" name="Content Placeholder 2"/>
          <p:cNvSpPr>
            <a:spLocks noGrp="1"/>
          </p:cNvSpPr>
          <p:nvPr>
            <p:ph sz="quarter" idx="1"/>
          </p:nvPr>
        </p:nvSpPr>
        <p:spPr/>
        <p:txBody>
          <a:bodyPr>
            <a:normAutofit/>
          </a:bodyPr>
          <a:lstStyle/>
          <a:p>
            <a:r>
              <a:rPr lang="en-US" dirty="0" smtClean="0"/>
              <a:t>Define Destructive delivery</a:t>
            </a:r>
          </a:p>
          <a:p>
            <a:pPr lvl="0"/>
            <a:r>
              <a:rPr lang="en-US" dirty="0" smtClean="0"/>
              <a:t>Explain </a:t>
            </a:r>
            <a:r>
              <a:rPr lang="en-US" dirty="0"/>
              <a:t>the common </a:t>
            </a:r>
            <a:r>
              <a:rPr lang="en-US" dirty="0" smtClean="0"/>
              <a:t>complication </a:t>
            </a:r>
            <a:r>
              <a:rPr lang="en-US" dirty="0"/>
              <a:t>following </a:t>
            </a:r>
            <a:r>
              <a:rPr lang="en-US" dirty="0" smtClean="0"/>
              <a:t>Destructive vaginal delivery</a:t>
            </a:r>
            <a:endParaRPr lang="en-US" dirty="0"/>
          </a:p>
          <a:p>
            <a:pPr lvl="0"/>
            <a:r>
              <a:rPr lang="en-US" dirty="0" smtClean="0"/>
              <a:t>Identify </a:t>
            </a:r>
            <a:r>
              <a:rPr lang="en-US" dirty="0"/>
              <a:t>a common perforation site for craniotomy in a specific presentation</a:t>
            </a:r>
          </a:p>
          <a:p>
            <a:r>
              <a:rPr lang="en-US" dirty="0"/>
              <a:t>List common indication for </a:t>
            </a:r>
            <a:r>
              <a:rPr lang="en-US" dirty="0" smtClean="0"/>
              <a:t>craniotomy</a:t>
            </a:r>
          </a:p>
          <a:p>
            <a:r>
              <a:rPr lang="en-US" dirty="0" smtClean="0"/>
              <a:t>Describe types of destructive vaginal operation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The resultant hole is enlarged by the closed perforator which is pushed to allow drainage of the CSF and brain matter.</a:t>
            </a:r>
          </a:p>
          <a:p>
            <a:r>
              <a:rPr lang="en-US" sz="2800" dirty="0" smtClean="0"/>
              <a:t>Once drainage of the content is complete the perforator brought out under cover of fingers in side the vagina </a:t>
            </a:r>
          </a:p>
          <a:p>
            <a:r>
              <a:rPr lang="en-US" sz="2800" dirty="0" smtClean="0"/>
              <a:t>Put your finger into his skull, check that all brain compartments have been opened, and remove any remaining brain. </a:t>
            </a:r>
          </a:p>
          <a:p>
            <a:r>
              <a:rPr lang="en-US" sz="2800" dirty="0" smtClean="0"/>
              <a:t>His skull will now collapse</a:t>
            </a:r>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Craniotomy: Extraction</a:t>
            </a:r>
            <a:endParaRPr lang="en-US" dirty="0"/>
          </a:p>
        </p:txBody>
      </p:sp>
      <p:sp>
        <p:nvSpPr>
          <p:cNvPr id="3" name="Content Placeholder 2"/>
          <p:cNvSpPr>
            <a:spLocks noGrp="1"/>
          </p:cNvSpPr>
          <p:nvPr>
            <p:ph sz="quarter" idx="1"/>
          </p:nvPr>
        </p:nvSpPr>
        <p:spPr/>
        <p:txBody>
          <a:bodyPr>
            <a:normAutofit/>
          </a:bodyPr>
          <a:lstStyle/>
          <a:p>
            <a:r>
              <a:rPr lang="en-US" sz="2800" dirty="0" smtClean="0"/>
              <a:t>Two </a:t>
            </a:r>
            <a:r>
              <a:rPr lang="en-US" sz="2800" dirty="0" err="1" smtClean="0"/>
              <a:t>volsella</a:t>
            </a:r>
            <a:r>
              <a:rPr lang="en-US" sz="2800" dirty="0" smtClean="0"/>
              <a:t> or Willet’s scalp forceps may be applied for traction.</a:t>
            </a:r>
          </a:p>
          <a:p>
            <a:r>
              <a:rPr lang="en-US" sz="2800" dirty="0" smtClean="0"/>
              <a:t>Forceps can be applied if there is no disproportion.</a:t>
            </a:r>
          </a:p>
          <a:p>
            <a:r>
              <a:rPr lang="en-US" sz="2800" dirty="0" smtClean="0"/>
              <a:t>Attach 3 to 4 strong vulsellum forceps, Kocher's or Willet's forceps to his scalp and the remains of his skull. OR</a:t>
            </a:r>
          </a:p>
          <a:p>
            <a:r>
              <a:rPr lang="en-US" sz="2800" dirty="0" smtClean="0"/>
              <a:t>Once head collapses sufficiently it is pulled down &amp; out with help of strong volselleum/sponge holding forceps or bone forceps clamped at four quadrants</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a:xfrm>
            <a:off x="304800" y="1295400"/>
            <a:ext cx="8503920" cy="4572000"/>
          </a:xfrm>
        </p:spPr>
        <p:txBody>
          <a:bodyPr>
            <a:noAutofit/>
          </a:bodyPr>
          <a:lstStyle/>
          <a:p>
            <a:r>
              <a:rPr lang="en-US" sz="2800" dirty="0" smtClean="0"/>
              <a:t>Try to remove all his frontal and parietal bones. </a:t>
            </a:r>
          </a:p>
          <a:p>
            <a:r>
              <a:rPr lang="en-US" sz="2800" dirty="0" smtClean="0"/>
              <a:t>If you don't remove them, they may tear her vagina as he delivers. </a:t>
            </a:r>
          </a:p>
          <a:p>
            <a:r>
              <a:rPr lang="en-US" sz="2800" dirty="0" smtClean="0"/>
              <a:t>Remove any loose pieces of bone. </a:t>
            </a:r>
          </a:p>
          <a:p>
            <a:r>
              <a:rPr lang="en-US" sz="2800" dirty="0" smtClean="0"/>
              <a:t>The </a:t>
            </a:r>
            <a:r>
              <a:rPr lang="en-US" sz="2800" dirty="0" err="1" smtClean="0"/>
              <a:t>cranioclast</a:t>
            </a:r>
            <a:r>
              <a:rPr lang="en-US" sz="2800" dirty="0" smtClean="0"/>
              <a:t> (2 blades) or the combined </a:t>
            </a:r>
            <a:r>
              <a:rPr lang="en-US" sz="2800" dirty="0" err="1" smtClean="0"/>
              <a:t>cranioclast</a:t>
            </a:r>
            <a:r>
              <a:rPr lang="en-US" sz="2800" dirty="0" smtClean="0"/>
              <a:t> and </a:t>
            </a:r>
            <a:r>
              <a:rPr lang="en-US" sz="2800" dirty="0" err="1" smtClean="0"/>
              <a:t>cephalotribe</a:t>
            </a:r>
            <a:r>
              <a:rPr lang="en-US" sz="2800" dirty="0" smtClean="0"/>
              <a:t> (3 blades) are used to crush and extract the head if there is disproportion.</a:t>
            </a:r>
          </a:p>
          <a:p>
            <a:r>
              <a:rPr lang="en-US" sz="2800" dirty="0" smtClean="0"/>
              <a:t>The after - coming head is delivered as in breech delivery.</a:t>
            </a:r>
          </a:p>
          <a:p>
            <a:r>
              <a:rPr lang="en-US" sz="2800" dirty="0" smtClean="0"/>
              <a:t>The birth canal should be explored after delivery</a:t>
            </a:r>
          </a:p>
          <a:p>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p:txBody>
          <a:bodyPr/>
          <a:lstStyle/>
          <a:p>
            <a:r>
              <a:rPr lang="en-US" dirty="0" smtClean="0"/>
              <a:t>Wait until she has a contraction. </a:t>
            </a:r>
          </a:p>
          <a:p>
            <a:r>
              <a:rPr lang="en-US" dirty="0" smtClean="0"/>
              <a:t>Hold the three pairs of forceps together, and pull and twist. </a:t>
            </a:r>
          </a:p>
          <a:p>
            <a:r>
              <a:rPr lang="en-US" dirty="0" smtClean="0"/>
              <a:t>His collapsed head should now deliver. </a:t>
            </a:r>
          </a:p>
          <a:p>
            <a:r>
              <a:rPr lang="en-US" dirty="0" smtClean="0"/>
              <a:t>His body will follow. </a:t>
            </a:r>
          </a:p>
          <a:p>
            <a:r>
              <a:rPr lang="en-US" dirty="0" smtClean="0"/>
              <a:t>If a piece of his skull pulls off, reattach the forceps taking a deeper bite of skull closer to its base. </a:t>
            </a:r>
          </a:p>
          <a:p>
            <a:r>
              <a:rPr lang="en-US" dirty="0" smtClean="0"/>
              <a:t>Make a large episiotomy and deliver the remains of his head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p:txBody>
          <a:bodyPr>
            <a:normAutofit/>
          </a:bodyPr>
          <a:lstStyle/>
          <a:p>
            <a:r>
              <a:rPr lang="en-US" dirty="0" smtClean="0"/>
              <a:t>If delivering his shoulders is difficult, put a hand behind him and try turning him through </a:t>
            </a:r>
            <a:r>
              <a:rPr lang="en-US" dirty="0" smtClean="0"/>
              <a:t>90º </a:t>
            </a:r>
            <a:r>
              <a:rPr lang="en-US" dirty="0" smtClean="0"/>
              <a:t>or </a:t>
            </a:r>
            <a:r>
              <a:rPr lang="en-US" dirty="0" smtClean="0"/>
              <a:t>180º. </a:t>
            </a:r>
            <a:endParaRPr lang="en-US" dirty="0" smtClean="0"/>
          </a:p>
          <a:p>
            <a:r>
              <a:rPr lang="en-US" dirty="0" smtClean="0"/>
              <a:t>Then try delivering his shoulders again.</a:t>
            </a:r>
          </a:p>
          <a:p>
            <a:r>
              <a:rPr lang="en-US" dirty="0" smtClean="0"/>
              <a:t>If you cannot bring down </a:t>
            </a:r>
            <a:r>
              <a:rPr lang="en-US" dirty="0" smtClean="0"/>
              <a:t>the shoulders </a:t>
            </a:r>
            <a:r>
              <a:rPr lang="en-US" dirty="0" smtClean="0"/>
              <a:t>by turning him, bring down his arms one by one. </a:t>
            </a:r>
          </a:p>
          <a:p>
            <a:r>
              <a:rPr lang="en-US" dirty="0" smtClean="0"/>
              <a:t>Put a hand behind </a:t>
            </a:r>
            <a:r>
              <a:rPr lang="en-US" dirty="0" smtClean="0"/>
              <a:t>the fetus in </a:t>
            </a:r>
            <a:r>
              <a:rPr lang="en-US" dirty="0" smtClean="0"/>
              <a:t>her vagina and feel for his posterior arm. Gently pull it down. Then turn him through </a:t>
            </a:r>
            <a:r>
              <a:rPr lang="en-US" dirty="0" smtClean="0"/>
              <a:t>180º and deliver </a:t>
            </a:r>
            <a:r>
              <a:rPr lang="en-US" dirty="0" smtClean="0"/>
              <a:t>his other arm in the same way.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Craniotomy/steps……</a:t>
            </a:r>
            <a:endParaRPr lang="en-US" dirty="0"/>
          </a:p>
        </p:txBody>
      </p:sp>
      <p:sp>
        <p:nvSpPr>
          <p:cNvPr id="3" name="Content Placeholder 2"/>
          <p:cNvSpPr>
            <a:spLocks noGrp="1"/>
          </p:cNvSpPr>
          <p:nvPr>
            <p:ph sz="quarter" idx="1"/>
          </p:nvPr>
        </p:nvSpPr>
        <p:spPr/>
        <p:txBody>
          <a:bodyPr>
            <a:normAutofit/>
          </a:bodyPr>
          <a:lstStyle/>
          <a:p>
            <a:r>
              <a:rPr lang="en-US" sz="2800" dirty="0" smtClean="0"/>
              <a:t>Pull on them and try to bring his posterior fontanelle under her symphysis. </a:t>
            </a:r>
          </a:p>
          <a:p>
            <a:r>
              <a:rPr lang="en-US" sz="2800" dirty="0" smtClean="0"/>
              <a:t>If sharp edges of bone stick out, protect her vagina with your finger. </a:t>
            </a:r>
          </a:p>
          <a:p>
            <a:r>
              <a:rPr lang="en-US" sz="2800" dirty="0" smtClean="0"/>
              <a:t>Baby is extracted </a:t>
            </a:r>
            <a:r>
              <a:rPr lang="en-US" sz="2800" dirty="0" smtClean="0"/>
              <a:t>after head is delivered as </a:t>
            </a:r>
            <a:r>
              <a:rPr lang="en-US" sz="2800" dirty="0" smtClean="0"/>
              <a:t>it is done in forceps operation </a:t>
            </a:r>
          </a:p>
          <a:p>
            <a:r>
              <a:rPr lang="en-US" sz="2800" dirty="0" smtClean="0"/>
              <a:t>Manage the third stage actively. </a:t>
            </a:r>
          </a:p>
          <a:p>
            <a:r>
              <a:rPr lang="en-US" sz="2800" dirty="0" smtClean="0"/>
              <a:t>Inspect the genital tract for trauma or rupture of uterus </a:t>
            </a:r>
          </a:p>
          <a:p>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Decapitation</a:t>
            </a:r>
            <a:endParaRPr lang="en-US" dirty="0"/>
          </a:p>
        </p:txBody>
      </p:sp>
      <p:sp>
        <p:nvSpPr>
          <p:cNvPr id="3" name="Content Placeholder 2"/>
          <p:cNvSpPr>
            <a:spLocks noGrp="1"/>
          </p:cNvSpPr>
          <p:nvPr>
            <p:ph sz="quarter" idx="1"/>
          </p:nvPr>
        </p:nvSpPr>
        <p:spPr/>
        <p:txBody>
          <a:bodyPr/>
          <a:lstStyle/>
          <a:p>
            <a:r>
              <a:rPr lang="en-US" dirty="0" smtClean="0"/>
              <a:t>Decapitation is Severing of the fetal head following fetal demise with obstructed labor</a:t>
            </a:r>
          </a:p>
          <a:p>
            <a:r>
              <a:rPr lang="en-US" dirty="0" smtClean="0"/>
              <a:t>The delivery is completed with delivery of trunk and decapitated head through birth canal.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Decapitation…</a:t>
            </a:r>
            <a:endParaRPr lang="en-US" dirty="0"/>
          </a:p>
        </p:txBody>
      </p:sp>
      <p:sp>
        <p:nvSpPr>
          <p:cNvPr id="3" name="Content Placeholder 2"/>
          <p:cNvSpPr>
            <a:spLocks noGrp="1"/>
          </p:cNvSpPr>
          <p:nvPr>
            <p:ph sz="quarter" idx="1"/>
          </p:nvPr>
        </p:nvSpPr>
        <p:spPr/>
        <p:txBody>
          <a:bodyPr>
            <a:normAutofit/>
          </a:bodyPr>
          <a:lstStyle/>
          <a:p>
            <a:r>
              <a:rPr lang="en-US" sz="2800" dirty="0" smtClean="0"/>
              <a:t>Instruments: - </a:t>
            </a:r>
          </a:p>
          <a:p>
            <a:pPr lvl="1"/>
            <a:r>
              <a:rPr lang="en-US" sz="2800" dirty="0" smtClean="0">
                <a:solidFill>
                  <a:schemeClr val="tx1"/>
                </a:solidFill>
              </a:rPr>
              <a:t>Decapitation hook with Jardin‟s knife</a:t>
            </a:r>
          </a:p>
          <a:p>
            <a:pPr lvl="1"/>
            <a:r>
              <a:rPr lang="en-US" sz="2800" dirty="0" smtClean="0">
                <a:solidFill>
                  <a:schemeClr val="tx1"/>
                </a:solidFill>
              </a:rPr>
              <a:t>Embryotomy scissor </a:t>
            </a:r>
          </a:p>
          <a:p>
            <a:pPr lvl="1"/>
            <a:r>
              <a:rPr lang="en-US" sz="2800" dirty="0" smtClean="0">
                <a:solidFill>
                  <a:schemeClr val="tx1"/>
                </a:solidFill>
              </a:rPr>
              <a:t>Hook with crochet </a:t>
            </a:r>
          </a:p>
          <a:p>
            <a:pPr lvl="1"/>
            <a:r>
              <a:rPr lang="en-US" sz="2800" dirty="0" smtClean="0">
                <a:solidFill>
                  <a:schemeClr val="tx1"/>
                </a:solidFill>
              </a:rPr>
              <a:t>Giant vulsellum </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Destructive operation/Transverse lie</a:t>
            </a:r>
            <a:endParaRPr lang="en-US" dirty="0"/>
          </a:p>
        </p:txBody>
      </p:sp>
      <p:sp>
        <p:nvSpPr>
          <p:cNvPr id="3" name="Content Placeholder 2"/>
          <p:cNvSpPr>
            <a:spLocks noGrp="1"/>
          </p:cNvSpPr>
          <p:nvPr>
            <p:ph sz="half" idx="1"/>
          </p:nvPr>
        </p:nvSpPr>
        <p:spPr/>
        <p:txBody>
          <a:bodyPr>
            <a:normAutofit/>
          </a:bodyPr>
          <a:lstStyle/>
          <a:p>
            <a:pPr>
              <a:buNone/>
            </a:pPr>
            <a:r>
              <a:rPr lang="en-US" sz="2800" b="1" dirty="0" smtClean="0"/>
              <a:t>Indication: - </a:t>
            </a:r>
          </a:p>
          <a:p>
            <a:pPr>
              <a:buNone/>
            </a:pPr>
            <a:r>
              <a:rPr lang="en-US" sz="2800" dirty="0" smtClean="0"/>
              <a:t>A) Neglected shoulder presentation with fetal death, when neck is easily accessible </a:t>
            </a:r>
          </a:p>
          <a:p>
            <a:pPr>
              <a:buNone/>
            </a:pPr>
            <a:r>
              <a:rPr lang="en-US" sz="2800" dirty="0" smtClean="0"/>
              <a:t>B) Inter locked head of twin</a:t>
            </a:r>
          </a:p>
          <a:p>
            <a:pPr>
              <a:buNone/>
            </a:pPr>
            <a:endParaRPr lang="en-US" sz="2800" dirty="0"/>
          </a:p>
        </p:txBody>
      </p:sp>
      <p:sp>
        <p:nvSpPr>
          <p:cNvPr id="4" name="Content Placeholder 3"/>
          <p:cNvSpPr>
            <a:spLocks noGrp="1"/>
          </p:cNvSpPr>
          <p:nvPr>
            <p:ph sz="half" idx="2"/>
          </p:nvPr>
        </p:nvSpPr>
        <p:spPr/>
        <p:txBody>
          <a:bodyPr>
            <a:normAutofit/>
          </a:bodyPr>
          <a:lstStyle/>
          <a:p>
            <a:pPr lvl="1"/>
            <a:r>
              <a:rPr lang="en-US" sz="2800" dirty="0" smtClean="0">
                <a:solidFill>
                  <a:schemeClr val="tx1"/>
                </a:solidFill>
              </a:rPr>
              <a:t>Pre-requisite </a:t>
            </a:r>
          </a:p>
          <a:p>
            <a:pPr lvl="2"/>
            <a:r>
              <a:rPr lang="en-US" sz="2800" dirty="0" smtClean="0"/>
              <a:t>Her baby is dead, </a:t>
            </a:r>
          </a:p>
          <a:p>
            <a:pPr lvl="2"/>
            <a:r>
              <a:rPr lang="en-US" sz="2800" dirty="0" smtClean="0"/>
              <a:t>The lie is transverse, her cervix is 8 cm or more dilated, and </a:t>
            </a:r>
          </a:p>
          <a:p>
            <a:pPr lvl="2"/>
            <a:r>
              <a:rPr lang="en-US" sz="2800" dirty="0" smtClean="0"/>
              <a:t>There uterus is not ruptured.</a:t>
            </a:r>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Destructive operation/Transverse lie</a:t>
            </a:r>
            <a:endParaRPr lang="en-US" dirty="0"/>
          </a:p>
        </p:txBody>
      </p:sp>
      <p:sp>
        <p:nvSpPr>
          <p:cNvPr id="3" name="Content Placeholder 2"/>
          <p:cNvSpPr>
            <a:spLocks noGrp="1"/>
          </p:cNvSpPr>
          <p:nvPr>
            <p:ph sz="quarter" idx="1"/>
          </p:nvPr>
        </p:nvSpPr>
        <p:spPr>
          <a:xfrm>
            <a:off x="381000" y="1295400"/>
            <a:ext cx="8503920" cy="4343400"/>
          </a:xfrm>
        </p:spPr>
        <p:txBody>
          <a:bodyPr>
            <a:noAutofit/>
          </a:bodyPr>
          <a:lstStyle/>
          <a:p>
            <a:r>
              <a:rPr lang="en-US" sz="2800" dirty="0" smtClean="0"/>
              <a:t>Shoulder presentation.</a:t>
            </a:r>
          </a:p>
          <a:p>
            <a:pPr lvl="1"/>
            <a:r>
              <a:rPr lang="en-US" sz="2800" dirty="0" smtClean="0">
                <a:solidFill>
                  <a:schemeClr val="tx1"/>
                </a:solidFill>
              </a:rPr>
              <a:t>The incision for decapitation, leaving the head attached to an arm. </a:t>
            </a:r>
          </a:p>
          <a:p>
            <a:pPr lvl="1"/>
            <a:r>
              <a:rPr lang="en-US" sz="2800" dirty="0" smtClean="0">
                <a:solidFill>
                  <a:schemeClr val="tx1"/>
                </a:solidFill>
              </a:rPr>
              <a:t>Choose between these 3 alternatives</a:t>
            </a:r>
          </a:p>
          <a:p>
            <a:pPr lvl="2"/>
            <a:r>
              <a:rPr lang="en-US" sz="2800" dirty="0" smtClean="0">
                <a:solidFill>
                  <a:schemeClr val="tx1"/>
                </a:solidFill>
              </a:rPr>
              <a:t>If his neck and body are still high in her birth canal, c/section her</a:t>
            </a:r>
          </a:p>
          <a:p>
            <a:pPr lvl="2"/>
            <a:r>
              <a:rPr lang="en-US" sz="2800" dirty="0" smtClean="0">
                <a:solidFill>
                  <a:schemeClr val="tx1"/>
                </a:solidFill>
              </a:rPr>
              <a:t>If you can reach his neck easily, decapitate him.</a:t>
            </a:r>
          </a:p>
          <a:p>
            <a:pPr lvl="2"/>
            <a:r>
              <a:rPr lang="en-US" sz="2800" dirty="0" smtClean="0">
                <a:solidFill>
                  <a:schemeClr val="tx1"/>
                </a:solidFill>
              </a:rPr>
              <a:t>If his neck is difficult to reach, but his body is well down, eviscerate him.</a:t>
            </a:r>
          </a:p>
          <a:p>
            <a:pPr lvl="1"/>
            <a:endParaRPr lang="en-US" sz="2800" dirty="0" smtClean="0">
              <a:solidFill>
                <a:schemeClr val="tx1"/>
              </a:solidFill>
            </a:endParaRPr>
          </a:p>
          <a:p>
            <a:pPr lvl="1"/>
            <a:endParaRPr lang="en-US" sz="2800" dirty="0" smtClean="0">
              <a:solidFill>
                <a:schemeClr val="tx1"/>
              </a:solidFill>
            </a:endParaRP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normAutofit/>
          </a:bodyPr>
          <a:lstStyle/>
          <a:p>
            <a:r>
              <a:rPr lang="en-US" sz="2800" dirty="0" smtClean="0"/>
              <a:t>For an obstructed labour with a dead baby a destructive operation is usually. </a:t>
            </a:r>
          </a:p>
          <a:p>
            <a:r>
              <a:rPr lang="en-US" sz="2800" dirty="0" smtClean="0"/>
              <a:t>You may need to do one for: </a:t>
            </a:r>
          </a:p>
          <a:p>
            <a:pPr lvl="1"/>
            <a:r>
              <a:rPr lang="en-US" sz="2800" dirty="0" smtClean="0">
                <a:solidFill>
                  <a:schemeClr val="tx1"/>
                </a:solidFill>
              </a:rPr>
              <a:t>Cephalic presentation with a normal or hydrocephalic head. </a:t>
            </a:r>
          </a:p>
          <a:p>
            <a:pPr lvl="1"/>
            <a:r>
              <a:rPr lang="en-US" sz="2800" dirty="0" smtClean="0">
                <a:solidFill>
                  <a:schemeClr val="tx1"/>
                </a:solidFill>
              </a:rPr>
              <a:t>Breech delivery when a normal or hydrocephalic aftercoming head has ''stuck'.</a:t>
            </a:r>
          </a:p>
          <a:p>
            <a:pPr lvl="1"/>
            <a:r>
              <a:rPr lang="en-US" sz="2800" dirty="0" smtClean="0">
                <a:solidFill>
                  <a:schemeClr val="tx1"/>
                </a:solidFill>
              </a:rPr>
              <a:t>Transverse lie with a prolapsed arm</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Destructive operation/Transverse lie</a:t>
            </a:r>
            <a:endParaRPr lang="en-US" dirty="0"/>
          </a:p>
        </p:txBody>
      </p:sp>
      <p:sp>
        <p:nvSpPr>
          <p:cNvPr id="3" name="Content Placeholder 2"/>
          <p:cNvSpPr>
            <a:spLocks noGrp="1"/>
          </p:cNvSpPr>
          <p:nvPr>
            <p:ph sz="quarter" idx="1"/>
          </p:nvPr>
        </p:nvSpPr>
        <p:spPr/>
        <p:txBody>
          <a:bodyPr>
            <a:normAutofit/>
          </a:bodyPr>
          <a:lstStyle/>
          <a:p>
            <a:r>
              <a:rPr lang="en-US" sz="2800" dirty="0" smtClean="0"/>
              <a:t>CAUTION ! </a:t>
            </a:r>
          </a:p>
          <a:p>
            <a:pPr lvl="1"/>
            <a:r>
              <a:rPr lang="en-US" sz="2800" dirty="0" smtClean="0">
                <a:solidFill>
                  <a:schemeClr val="tx1"/>
                </a:solidFill>
              </a:rPr>
              <a:t>Don't try an internal version without doing an evisceration first: you will rupture her uterus. </a:t>
            </a:r>
          </a:p>
          <a:p>
            <a:pPr lvl="1"/>
            <a:r>
              <a:rPr lang="en-US" sz="2800" dirty="0" smtClean="0">
                <a:solidFill>
                  <a:schemeClr val="tx1"/>
                </a:solidFill>
              </a:rPr>
              <a:t>Don't attempt decapitation, or evisceration, through her vagina, </a:t>
            </a:r>
            <a:r>
              <a:rPr lang="en-US" sz="2800" smtClean="0">
                <a:solidFill>
                  <a:schemeClr val="tx1"/>
                </a:solidFill>
              </a:rPr>
              <a:t>if </a:t>
            </a:r>
            <a:r>
              <a:rPr lang="en-US" sz="2800" smtClean="0">
                <a:solidFill>
                  <a:schemeClr val="tx1"/>
                </a:solidFill>
              </a:rPr>
              <a:t>station is </a:t>
            </a:r>
            <a:r>
              <a:rPr lang="en-US" sz="2800" dirty="0" smtClean="0">
                <a:solidFill>
                  <a:schemeClr val="tx1"/>
                </a:solidFill>
              </a:rPr>
              <a:t>still high in her birth canal; you will not be able to protect her vaginal wall and cervix adequately.  A Caesarean section is her only hope.</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Destructive operation/Transverse lie</a:t>
            </a:r>
            <a:endParaRPr lang="en-US" dirty="0"/>
          </a:p>
        </p:txBody>
      </p:sp>
      <p:sp>
        <p:nvSpPr>
          <p:cNvPr id="3" name="Content Placeholder 2"/>
          <p:cNvSpPr>
            <a:spLocks noGrp="1"/>
          </p:cNvSpPr>
          <p:nvPr>
            <p:ph sz="quarter" idx="1"/>
          </p:nvPr>
        </p:nvSpPr>
        <p:spPr/>
        <p:txBody>
          <a:bodyPr>
            <a:normAutofit/>
          </a:bodyPr>
          <a:lstStyle/>
          <a:p>
            <a:pPr lvl="1"/>
            <a:r>
              <a:rPr lang="en-US" sz="2800" dirty="0" smtClean="0">
                <a:solidFill>
                  <a:schemeClr val="tx1"/>
                </a:solidFill>
              </a:rPr>
              <a:t>Put her into the lithotomy position, clean and drape her vulva, and catheterize her bladder. </a:t>
            </a:r>
          </a:p>
          <a:p>
            <a:pPr lvl="1"/>
            <a:r>
              <a:rPr lang="en-US" sz="2800" dirty="0" smtClean="0">
                <a:solidFill>
                  <a:schemeClr val="tx1"/>
                </a:solidFill>
              </a:rPr>
              <a:t>Put one hand into her vagina and support her fundus with the other hand </a:t>
            </a:r>
          </a:p>
          <a:p>
            <a:r>
              <a:rPr lang="en-US" dirty="0" smtClean="0"/>
              <a:t> Pull on his prolapsed arm with one hand, and feel for his neck with your other hand.</a:t>
            </a:r>
          </a:p>
          <a:p>
            <a:r>
              <a:rPr lang="en-US" dirty="0" smtClean="0"/>
              <a:t>If possible, bring an arm down (if it is not already down), and ask an assistant to pull on it.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Decapitation/Steps…</a:t>
            </a:r>
            <a:endParaRPr lang="en-US" dirty="0"/>
          </a:p>
        </p:txBody>
      </p:sp>
      <p:sp>
        <p:nvSpPr>
          <p:cNvPr id="3" name="Content Placeholder 2"/>
          <p:cNvSpPr>
            <a:spLocks noGrp="1"/>
          </p:cNvSpPr>
          <p:nvPr>
            <p:ph sz="quarter" idx="1"/>
          </p:nvPr>
        </p:nvSpPr>
        <p:spPr/>
        <p:txBody>
          <a:bodyPr>
            <a:normAutofit/>
          </a:bodyPr>
          <a:lstStyle/>
          <a:p>
            <a:r>
              <a:rPr lang="en-US" dirty="0" smtClean="0"/>
              <a:t>Tie ribbon on wrist and ask assistant to put on traction to make neck accessible &amp; fix </a:t>
            </a:r>
          </a:p>
          <a:p>
            <a:r>
              <a:rPr lang="en-US" dirty="0" smtClean="0"/>
              <a:t>Keep two finger palmar surface downward on neck under which instrument to be passed protecting ant vaginal wall and bladder </a:t>
            </a:r>
          </a:p>
          <a:p>
            <a:r>
              <a:rPr lang="en-US" dirty="0" smtClean="0"/>
              <a:t>Introduce decapitation hook with knife under fingers already in vagina, the knob pointing toward head. </a:t>
            </a:r>
          </a:p>
          <a:p>
            <a:r>
              <a:rPr lang="en-US" dirty="0" smtClean="0"/>
              <a:t>Push hook above neck rotate it 90 degree to fix firmly against the neck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Decapitation/Steps…</a:t>
            </a:r>
            <a:endParaRPr lang="en-US" dirty="0"/>
          </a:p>
        </p:txBody>
      </p:sp>
      <p:sp>
        <p:nvSpPr>
          <p:cNvPr id="3" name="Content Placeholder 2"/>
          <p:cNvSpPr>
            <a:spLocks noGrp="1"/>
          </p:cNvSpPr>
          <p:nvPr>
            <p:ph sz="quarter" idx="1"/>
          </p:nvPr>
        </p:nvSpPr>
        <p:spPr/>
        <p:txBody>
          <a:bodyPr>
            <a:normAutofit/>
          </a:bodyPr>
          <a:lstStyle/>
          <a:p>
            <a:r>
              <a:rPr lang="en-US" dirty="0" smtClean="0"/>
              <a:t>Feel his neck to find out how large it is, and how easy it is to put a finger round. </a:t>
            </a:r>
          </a:p>
          <a:p>
            <a:r>
              <a:rPr lang="en-US" dirty="0" smtClean="0"/>
              <a:t>If he is small and macerated, you can usually cut his neck with strong scissors. If he is larger, you will have to use the saw.</a:t>
            </a:r>
          </a:p>
          <a:p>
            <a:r>
              <a:rPr lang="en-US" dirty="0" smtClean="0"/>
              <a:t>If you are using a saw, fix the thimble to it and put this on your right middle finger.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Decapitation/Steps….</a:t>
            </a:r>
            <a:endParaRPr lang="en-US" dirty="0"/>
          </a:p>
        </p:txBody>
      </p:sp>
      <p:sp>
        <p:nvSpPr>
          <p:cNvPr id="3" name="Content Placeholder 2"/>
          <p:cNvSpPr>
            <a:spLocks noGrp="1"/>
          </p:cNvSpPr>
          <p:nvPr>
            <p:ph sz="quarter" idx="1"/>
          </p:nvPr>
        </p:nvSpPr>
        <p:spPr/>
        <p:txBody>
          <a:bodyPr>
            <a:normAutofit/>
          </a:bodyPr>
          <a:lstStyle/>
          <a:p>
            <a:r>
              <a:rPr lang="en-US" sz="2400" dirty="0" smtClean="0"/>
              <a:t>CAUTION ! </a:t>
            </a:r>
          </a:p>
          <a:p>
            <a:pPr lvl="1"/>
            <a:r>
              <a:rPr lang="en-US" sz="2400" dirty="0" smtClean="0">
                <a:solidFill>
                  <a:schemeClr val="tx1"/>
                </a:solidFill>
              </a:rPr>
              <a:t>Hold the handles close together. </a:t>
            </a:r>
          </a:p>
          <a:p>
            <a:pPr lvl="1"/>
            <a:r>
              <a:rPr lang="en-US" sz="2400" dirty="0" smtClean="0">
                <a:solidFill>
                  <a:schemeClr val="tx1"/>
                </a:solidFill>
              </a:rPr>
              <a:t>To deliver his body, pull on his prolapsed arm</a:t>
            </a:r>
          </a:p>
          <a:p>
            <a:pPr lvl="1"/>
            <a:r>
              <a:rPr lang="en-US" sz="2400" dirty="0" smtClean="0">
                <a:solidFill>
                  <a:schemeClr val="tx1"/>
                </a:solidFill>
              </a:rPr>
              <a:t>To deliver his head, put a hand in her vagina, and turn his head so that his neck points downwards. </a:t>
            </a:r>
          </a:p>
          <a:p>
            <a:pPr lvl="1"/>
            <a:r>
              <a:rPr lang="en-US" sz="2400" dirty="0" smtClean="0">
                <a:solidFill>
                  <a:schemeClr val="tx1"/>
                </a:solidFill>
              </a:rPr>
              <a:t>Then deliver his head, as if it were the aftercoming head of a breech. This will prevent the stump from injuring her birth canal. </a:t>
            </a:r>
          </a:p>
          <a:p>
            <a:pPr lvl="1"/>
            <a:r>
              <a:rPr lang="en-US" sz="2400" dirty="0" smtClean="0">
                <a:solidFill>
                  <a:schemeClr val="tx1"/>
                </a:solidFill>
              </a:rPr>
              <a:t>If his head is very large, you may need to do a craniotomy. Some operators leave an arm attached to his head to help delivery.</a:t>
            </a:r>
          </a:p>
          <a:p>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Decapitation/Steps….</a:t>
            </a:r>
            <a:endParaRPr lang="en-US" dirty="0"/>
          </a:p>
        </p:txBody>
      </p:sp>
      <p:sp>
        <p:nvSpPr>
          <p:cNvPr id="3" name="Content Placeholder 2"/>
          <p:cNvSpPr>
            <a:spLocks noGrp="1"/>
          </p:cNvSpPr>
          <p:nvPr>
            <p:ph sz="quarter" idx="1"/>
          </p:nvPr>
        </p:nvSpPr>
        <p:spPr/>
        <p:txBody>
          <a:bodyPr>
            <a:normAutofit/>
          </a:bodyPr>
          <a:lstStyle/>
          <a:p>
            <a:r>
              <a:rPr lang="en-US" dirty="0" smtClean="0"/>
              <a:t>If you delivered his head first, deliver his body by pulling on his other arm. Don't try version, his cut neck might damage her uterus.</a:t>
            </a:r>
          </a:p>
          <a:p>
            <a:r>
              <a:rPr lang="en-US" dirty="0" smtClean="0"/>
              <a:t>If you are using scissors, hook one or two fingers round his neck and pull it down.</a:t>
            </a:r>
          </a:p>
          <a:p>
            <a:r>
              <a:rPr lang="en-US" dirty="0" smtClean="0"/>
              <a:t>Ask an assistant to protect her vaginal wall with a speculum.</a:t>
            </a:r>
          </a:p>
          <a:p>
            <a:r>
              <a:rPr lang="en-US" dirty="0" smtClean="0"/>
              <a:t> Gently pull his arm. You may easily cut her uterus or bladder. Cut his neck a little at a time, then deliver him as above.</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Decapitation/Steps</a:t>
            </a:r>
            <a:endParaRPr lang="en-US" dirty="0"/>
          </a:p>
        </p:txBody>
      </p:sp>
      <p:sp>
        <p:nvSpPr>
          <p:cNvPr id="3" name="Content Placeholder 2"/>
          <p:cNvSpPr>
            <a:spLocks noGrp="1"/>
          </p:cNvSpPr>
          <p:nvPr>
            <p:ph sz="quarter" idx="1"/>
          </p:nvPr>
        </p:nvSpPr>
        <p:spPr/>
        <p:txBody>
          <a:bodyPr>
            <a:normAutofit/>
          </a:bodyPr>
          <a:lstStyle/>
          <a:p>
            <a:r>
              <a:rPr lang="en-US" sz="2800" dirty="0" smtClean="0"/>
              <a:t> CAUTION ! </a:t>
            </a:r>
          </a:p>
          <a:p>
            <a:pPr lvl="1"/>
            <a:r>
              <a:rPr lang="en-US" sz="2800" dirty="0" smtClean="0">
                <a:solidFill>
                  <a:schemeClr val="tx1"/>
                </a:solidFill>
              </a:rPr>
              <a:t>Don't cut if you cannot see his neck.</a:t>
            </a:r>
          </a:p>
          <a:p>
            <a:pPr lvl="1"/>
            <a:r>
              <a:rPr lang="en-US" sz="2800" dirty="0" smtClean="0">
                <a:solidFill>
                  <a:schemeClr val="tx1"/>
                </a:solidFill>
              </a:rPr>
              <a:t> After each cut, pull his neck. It will come a little further down with each cut until you have cut right through.</a:t>
            </a:r>
          </a:p>
          <a:p>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destructive operations</a:t>
            </a:r>
            <a:endParaRPr lang="en-US" dirty="0"/>
          </a:p>
        </p:txBody>
      </p:sp>
      <p:sp>
        <p:nvSpPr>
          <p:cNvPr id="3" name="Content Placeholder 2"/>
          <p:cNvSpPr>
            <a:spLocks noGrp="1"/>
          </p:cNvSpPr>
          <p:nvPr>
            <p:ph sz="quarter" idx="1"/>
          </p:nvPr>
        </p:nvSpPr>
        <p:spPr/>
        <p:txBody>
          <a:bodyPr>
            <a:normAutofit/>
          </a:bodyPr>
          <a:lstStyle/>
          <a:p>
            <a:r>
              <a:rPr lang="en-US" sz="2800" dirty="0" smtClean="0"/>
              <a:t>CRANIOTOMY FOR A HYDROCEPHALIC HEAD </a:t>
            </a:r>
          </a:p>
          <a:p>
            <a:pPr lvl="1"/>
            <a:r>
              <a:rPr lang="en-US" sz="2800" dirty="0" smtClean="0">
                <a:solidFill>
                  <a:schemeClr val="tx1"/>
                </a:solidFill>
              </a:rPr>
              <a:t>Push a large needle through her abdominal wall. As the fluid is withdrawn, his head will collapse. Or,</a:t>
            </a:r>
          </a:p>
          <a:p>
            <a:pPr lvl="1"/>
            <a:r>
              <a:rPr lang="en-US" sz="2800" dirty="0" smtClean="0">
                <a:solidFill>
                  <a:schemeClr val="tx1"/>
                </a:solidFill>
              </a:rPr>
              <a:t>Guided by your examining finger, you can push a large needle (2 mm[mu]25 cm) through a suture from her vagina, and drain off as much fluid as you can.</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Cleidotomy</a:t>
            </a:r>
            <a:endParaRPr lang="en-US" dirty="0"/>
          </a:p>
        </p:txBody>
      </p:sp>
      <p:sp>
        <p:nvSpPr>
          <p:cNvPr id="3" name="Content Placeholder 2"/>
          <p:cNvSpPr>
            <a:spLocks noGrp="1"/>
          </p:cNvSpPr>
          <p:nvPr>
            <p:ph sz="quarter" idx="1"/>
          </p:nvPr>
        </p:nvSpPr>
        <p:spPr/>
        <p:txBody>
          <a:bodyPr/>
          <a:lstStyle/>
          <a:p>
            <a:r>
              <a:rPr lang="en-US" dirty="0" smtClean="0"/>
              <a:t>Cleidotomy is reducing the bulk of the shoulder girdle of the dead fetus by cutting one or both clavicle. </a:t>
            </a:r>
          </a:p>
          <a:p>
            <a:r>
              <a:rPr lang="en-US" dirty="0" smtClean="0"/>
              <a:t>Indication: - Dead fetus with shoulder dystocia (anencephaly to be excluded) </a:t>
            </a:r>
          </a:p>
          <a:p>
            <a:r>
              <a:rPr lang="en-US" dirty="0" smtClean="0"/>
              <a:t>Procedure- Definition is self explanatory </a:t>
            </a:r>
          </a:p>
          <a:p>
            <a:r>
              <a:rPr lang="en-US" dirty="0" smtClean="0"/>
              <a:t>Prerequisite are same as for craniotomy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EVISCERATION</a:t>
            </a:r>
            <a:endParaRPr lang="en-US" dirty="0"/>
          </a:p>
        </p:txBody>
      </p:sp>
      <p:sp>
        <p:nvSpPr>
          <p:cNvPr id="3" name="Content Placeholder 2"/>
          <p:cNvSpPr>
            <a:spLocks noGrp="1"/>
          </p:cNvSpPr>
          <p:nvPr>
            <p:ph sz="quarter" idx="1"/>
          </p:nvPr>
        </p:nvSpPr>
        <p:spPr>
          <a:xfrm>
            <a:off x="301752" y="1371600"/>
            <a:ext cx="8503920" cy="4727448"/>
          </a:xfrm>
        </p:spPr>
        <p:txBody>
          <a:bodyPr>
            <a:normAutofit lnSpcReduction="10000"/>
          </a:bodyPr>
          <a:lstStyle/>
          <a:p>
            <a:r>
              <a:rPr lang="en-US" b="1" dirty="0" smtClean="0"/>
              <a:t>Definition</a:t>
            </a:r>
          </a:p>
          <a:p>
            <a:pPr lvl="1"/>
            <a:r>
              <a:rPr lang="en-US" dirty="0" smtClean="0">
                <a:solidFill>
                  <a:schemeClr val="tx1"/>
                </a:solidFill>
              </a:rPr>
              <a:t>It is incision of the abdomen and/ or thorax to evacuate its viscera so reducing its size and allowing its vaginal delivery.</a:t>
            </a:r>
          </a:p>
          <a:p>
            <a:r>
              <a:rPr lang="en-US" b="1" dirty="0" smtClean="0"/>
              <a:t>Indications</a:t>
            </a:r>
          </a:p>
          <a:p>
            <a:pPr lvl="1"/>
            <a:r>
              <a:rPr lang="en-US" dirty="0" smtClean="0">
                <a:solidFill>
                  <a:schemeClr val="tx1"/>
                </a:solidFill>
              </a:rPr>
              <a:t>Foetal ascitis. </a:t>
            </a:r>
          </a:p>
          <a:p>
            <a:pPr lvl="1"/>
            <a:r>
              <a:rPr lang="en-US" dirty="0" smtClean="0">
                <a:solidFill>
                  <a:schemeClr val="tx1"/>
                </a:solidFill>
              </a:rPr>
              <a:t>Thoracic or abdominal tumours.</a:t>
            </a:r>
          </a:p>
          <a:p>
            <a:r>
              <a:rPr lang="en-US" b="1" dirty="0" smtClean="0"/>
              <a:t>Procedure</a:t>
            </a:r>
          </a:p>
          <a:p>
            <a:pPr lvl="1"/>
            <a:r>
              <a:rPr lang="en-US" dirty="0" smtClean="0">
                <a:solidFill>
                  <a:schemeClr val="tx1"/>
                </a:solidFill>
              </a:rPr>
              <a:t>Under general anaesthesia, a large incision is made in the fetal abdomen with an embryotomy scissors then the viscera are evacuated manually.</a:t>
            </a:r>
          </a:p>
          <a:p>
            <a:pPr lvl="1"/>
            <a:r>
              <a:rPr lang="en-US" dirty="0" smtClean="0">
                <a:solidFill>
                  <a:schemeClr val="tx1"/>
                </a:solidFill>
              </a:rPr>
              <a:t>If the thorax has to be incised first the abdominal viscera can be reached via the diaphragm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sz="quarter" idx="1"/>
          </p:nvPr>
        </p:nvSpPr>
        <p:spPr/>
        <p:txBody>
          <a:bodyPr>
            <a:normAutofit/>
          </a:bodyPr>
          <a:lstStyle/>
          <a:p>
            <a:r>
              <a:rPr lang="en-US" sz="2800" dirty="0" smtClean="0"/>
              <a:t>The destructive operations are done to reduce the bulk of the dead fetus due to obstructed labor to facilitate the delivery through the birth canal</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SPONDYLOTOMY</a:t>
            </a:r>
            <a:endParaRPr lang="en-US" dirty="0"/>
          </a:p>
        </p:txBody>
      </p:sp>
      <p:sp>
        <p:nvSpPr>
          <p:cNvPr id="3" name="Content Placeholder 2"/>
          <p:cNvSpPr>
            <a:spLocks noGrp="1"/>
          </p:cNvSpPr>
          <p:nvPr>
            <p:ph sz="quarter" idx="1"/>
          </p:nvPr>
        </p:nvSpPr>
        <p:spPr/>
        <p:txBody>
          <a:bodyPr>
            <a:noAutofit/>
          </a:bodyPr>
          <a:lstStyle/>
          <a:p>
            <a:r>
              <a:rPr lang="en-US" sz="2400" b="1" dirty="0" smtClean="0"/>
              <a:t>Definition</a:t>
            </a:r>
          </a:p>
          <a:p>
            <a:pPr lvl="1"/>
            <a:r>
              <a:rPr lang="en-US" sz="2400" dirty="0" smtClean="0">
                <a:solidFill>
                  <a:schemeClr val="tx1"/>
                </a:solidFill>
              </a:rPr>
              <a:t>It is division of the vertebral column.</a:t>
            </a:r>
          </a:p>
          <a:p>
            <a:r>
              <a:rPr lang="en-US" sz="2400" b="1" dirty="0" smtClean="0"/>
              <a:t>Indications</a:t>
            </a:r>
          </a:p>
          <a:p>
            <a:pPr lvl="1"/>
            <a:r>
              <a:rPr lang="en-US" sz="2400" dirty="0" smtClean="0">
                <a:solidFill>
                  <a:schemeClr val="tx1"/>
                </a:solidFill>
              </a:rPr>
              <a:t>Transverse impaction of a dead </a:t>
            </a:r>
            <a:r>
              <a:rPr lang="en-US" sz="2400" dirty="0" err="1" smtClean="0">
                <a:solidFill>
                  <a:schemeClr val="tx1"/>
                </a:solidFill>
              </a:rPr>
              <a:t>foetus</a:t>
            </a:r>
            <a:r>
              <a:rPr lang="en-US" sz="2400" dirty="0" smtClean="0">
                <a:solidFill>
                  <a:schemeClr val="tx1"/>
                </a:solidFill>
              </a:rPr>
              <a:t> when the neck cannot be reached.</a:t>
            </a:r>
          </a:p>
          <a:p>
            <a:pPr lvl="1"/>
            <a:r>
              <a:rPr lang="en-US" sz="2400" dirty="0" smtClean="0">
                <a:solidFill>
                  <a:schemeClr val="tx1"/>
                </a:solidFill>
              </a:rPr>
              <a:t>In addition to evisceration when the </a:t>
            </a:r>
            <a:r>
              <a:rPr lang="en-US" sz="2400" dirty="0" err="1" smtClean="0">
                <a:solidFill>
                  <a:schemeClr val="tx1"/>
                </a:solidFill>
              </a:rPr>
              <a:t>foetus</a:t>
            </a:r>
            <a:r>
              <a:rPr lang="en-US" sz="2400" dirty="0" smtClean="0">
                <a:solidFill>
                  <a:schemeClr val="tx1"/>
                </a:solidFill>
              </a:rPr>
              <a:t> is large or pelvis is deformed.</a:t>
            </a:r>
          </a:p>
          <a:p>
            <a:r>
              <a:rPr lang="en-US" sz="2400" b="1" dirty="0" smtClean="0"/>
              <a:t>Procedure</a:t>
            </a:r>
          </a:p>
          <a:p>
            <a:pPr lvl="1"/>
            <a:r>
              <a:rPr lang="en-US" sz="2400" dirty="0" smtClean="0">
                <a:solidFill>
                  <a:schemeClr val="tx1"/>
                </a:solidFill>
              </a:rPr>
              <a:t>The vertebral column is divided by an embryotomy scissors. </a:t>
            </a:r>
          </a:p>
          <a:p>
            <a:pPr lvl="1"/>
            <a:r>
              <a:rPr lang="en-US" sz="2400" dirty="0" smtClean="0">
                <a:solidFill>
                  <a:schemeClr val="tx1"/>
                </a:solidFill>
              </a:rPr>
              <a:t>The </a:t>
            </a:r>
            <a:r>
              <a:rPr lang="en-US" sz="2400" dirty="0" err="1" smtClean="0">
                <a:solidFill>
                  <a:schemeClr val="tx1"/>
                </a:solidFill>
              </a:rPr>
              <a:t>foetus</a:t>
            </a:r>
            <a:r>
              <a:rPr lang="en-US" sz="2400" dirty="0" smtClean="0">
                <a:solidFill>
                  <a:schemeClr val="tx1"/>
                </a:solidFill>
              </a:rPr>
              <a:t> is delivered in 2 halves by traction on one arm</a:t>
            </a:r>
          </a:p>
          <a:p>
            <a:r>
              <a:rPr lang="en-US" sz="2400" dirty="0" smtClean="0"/>
              <a:t/>
            </a:r>
            <a:br>
              <a:rPr lang="en-US" sz="2400" dirty="0" smtClean="0"/>
            </a:b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POSTOPERATIVELY</a:t>
            </a:r>
            <a:endParaRPr lang="en-US" dirty="0"/>
          </a:p>
        </p:txBody>
      </p:sp>
      <p:sp>
        <p:nvSpPr>
          <p:cNvPr id="3" name="Content Placeholder 2"/>
          <p:cNvSpPr>
            <a:spLocks noGrp="1"/>
          </p:cNvSpPr>
          <p:nvPr>
            <p:ph sz="quarter" idx="1"/>
          </p:nvPr>
        </p:nvSpPr>
        <p:spPr/>
        <p:txBody>
          <a:bodyPr>
            <a:noAutofit/>
          </a:bodyPr>
          <a:lstStyle/>
          <a:p>
            <a:r>
              <a:rPr lang="en-US" sz="2800" dirty="0" smtClean="0"/>
              <a:t>Remove the placenta manually, and immediately feel for tears of her uterus and lower segment. </a:t>
            </a:r>
          </a:p>
          <a:p>
            <a:r>
              <a:rPr lang="en-US" sz="2800" dirty="0" smtClean="0"/>
              <a:t>Give her ergometrine 0.25 mg intravenously as he is delivered. </a:t>
            </a:r>
          </a:p>
          <a:p>
            <a:r>
              <a:rPr lang="en-US" sz="2800" dirty="0" smtClean="0"/>
              <a:t>Check her uterus by feeling inside it to make sure it has not ruptured. If it has ruptured, do a laparotomy and repair it .</a:t>
            </a:r>
          </a:p>
          <a:p>
            <a:r>
              <a:rPr lang="en-US" sz="2800" dirty="0" smtClean="0"/>
              <a:t> Check her cervix, vagina, and vulva for tears. If she has a tear of her cervix it will need suturing.</a:t>
            </a:r>
          </a:p>
          <a:p>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Post Operative Care of mother following Destructive Operation </a:t>
            </a:r>
            <a:endParaRPr lang="en-US" dirty="0"/>
          </a:p>
        </p:txBody>
      </p:sp>
      <p:sp>
        <p:nvSpPr>
          <p:cNvPr id="3" name="Content Placeholder 2"/>
          <p:cNvSpPr>
            <a:spLocks noGrp="1"/>
          </p:cNvSpPr>
          <p:nvPr>
            <p:ph sz="quarter" idx="1"/>
          </p:nvPr>
        </p:nvSpPr>
        <p:spPr/>
        <p:txBody>
          <a:bodyPr/>
          <a:lstStyle/>
          <a:p>
            <a:pPr>
              <a:buNone/>
            </a:pPr>
            <a:r>
              <a:rPr lang="en-US" dirty="0" smtClean="0"/>
              <a:t>(</a:t>
            </a:r>
            <a:r>
              <a:rPr lang="en-US" dirty="0" err="1" smtClean="0"/>
              <a:t>i</a:t>
            </a:r>
            <a:r>
              <a:rPr lang="en-US" dirty="0" smtClean="0"/>
              <a:t>) Explore uterovaginal canal, for any laceration or trauma and manage accordingly </a:t>
            </a:r>
          </a:p>
          <a:p>
            <a:pPr>
              <a:buNone/>
            </a:pPr>
            <a:r>
              <a:rPr lang="en-US" dirty="0" smtClean="0"/>
              <a:t>(ii) Keep Self retaining catheter in the bladder for 4-5 days </a:t>
            </a:r>
          </a:p>
          <a:p>
            <a:pPr>
              <a:buNone/>
            </a:pPr>
            <a:r>
              <a:rPr lang="en-US" dirty="0" smtClean="0"/>
              <a:t>(iii) Consider IV fluid and or Blood to correct dehydration and huypovolemia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Complications of destructive operations</a:t>
            </a:r>
            <a:endParaRPr lang="en-US" dirty="0"/>
          </a:p>
        </p:txBody>
      </p:sp>
      <p:sp>
        <p:nvSpPr>
          <p:cNvPr id="3" name="Content Placeholder 2"/>
          <p:cNvSpPr>
            <a:spLocks noGrp="1"/>
          </p:cNvSpPr>
          <p:nvPr>
            <p:ph sz="quarter" idx="1"/>
          </p:nvPr>
        </p:nvSpPr>
        <p:spPr/>
        <p:txBody>
          <a:bodyPr>
            <a:normAutofit/>
          </a:bodyPr>
          <a:lstStyle/>
          <a:p>
            <a:r>
              <a:rPr lang="en-US" dirty="0" smtClean="0"/>
              <a:t>I) </a:t>
            </a:r>
            <a:r>
              <a:rPr lang="en-US" sz="2800" dirty="0" smtClean="0"/>
              <a:t>Trauma</a:t>
            </a:r>
            <a:r>
              <a:rPr lang="en-US" dirty="0" smtClean="0"/>
              <a:t> to Birth canal </a:t>
            </a:r>
          </a:p>
          <a:p>
            <a:r>
              <a:rPr lang="en-US" dirty="0" smtClean="0"/>
              <a:t>II) Post partum hemorrhage. </a:t>
            </a:r>
            <a:r>
              <a:rPr lang="en-US" dirty="0" err="1" smtClean="0"/>
              <a:t>Atonic</a:t>
            </a:r>
            <a:r>
              <a:rPr lang="en-US" dirty="0" smtClean="0"/>
              <a:t> or traumatic </a:t>
            </a:r>
          </a:p>
          <a:p>
            <a:r>
              <a:rPr lang="en-US" dirty="0" smtClean="0"/>
              <a:t>III) Shock –</a:t>
            </a:r>
            <a:r>
              <a:rPr lang="en-US" dirty="0" err="1" smtClean="0"/>
              <a:t>hypovolumic</a:t>
            </a:r>
            <a:r>
              <a:rPr lang="en-US" dirty="0" smtClean="0"/>
              <a:t> or septic </a:t>
            </a:r>
          </a:p>
          <a:p>
            <a:r>
              <a:rPr lang="en-US" dirty="0" smtClean="0"/>
              <a:t>IV) Puerperal sepsis </a:t>
            </a:r>
          </a:p>
          <a:p>
            <a:r>
              <a:rPr lang="en-US" dirty="0" smtClean="0"/>
              <a:t>V) Injury to the adjacent organs causing </a:t>
            </a:r>
          </a:p>
          <a:p>
            <a:pPr lvl="1"/>
            <a:r>
              <a:rPr lang="pt-BR" dirty="0" smtClean="0">
                <a:solidFill>
                  <a:schemeClr val="tx1"/>
                </a:solidFill>
              </a:rPr>
              <a:t>VVF, Urethro vaginal fistula </a:t>
            </a:r>
          </a:p>
          <a:p>
            <a:pPr lvl="1"/>
            <a:r>
              <a:rPr lang="en-US" dirty="0" smtClean="0">
                <a:solidFill>
                  <a:schemeClr val="tx1"/>
                </a:solidFill>
              </a:rPr>
              <a:t>Recto Vaginal fistula </a:t>
            </a:r>
          </a:p>
          <a:p>
            <a:r>
              <a:rPr lang="en-US" dirty="0" smtClean="0"/>
              <a:t>VI) Chronic morbidity in the form of psychophysical ill health </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smtClean="0"/>
              <a:t>List Type of destructive delivery?</a:t>
            </a:r>
          </a:p>
          <a:p>
            <a:r>
              <a:rPr lang="en-US" dirty="0" smtClean="0"/>
              <a:t>Which type can be done on live fetus?</a:t>
            </a:r>
          </a:p>
          <a:p>
            <a:r>
              <a:rPr lang="en-US" dirty="0" smtClean="0"/>
              <a:t>What step of third stage of labour is routinely done immediately after DOVD?</a:t>
            </a:r>
          </a:p>
          <a:p>
            <a:r>
              <a:rPr lang="en-US" dirty="0" smtClean="0"/>
              <a:t>List the common complication following DOVD?</a:t>
            </a:r>
          </a:p>
          <a:p>
            <a:endParaRPr lang="en-US" dirty="0" smtClean="0"/>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Operative vaginal delivery</a:t>
            </a:r>
            <a:endParaRPr lang="en-US" dirty="0"/>
          </a:p>
        </p:txBody>
      </p:sp>
      <p:sp>
        <p:nvSpPr>
          <p:cNvPr id="3" name="Content Placeholder 2"/>
          <p:cNvSpPr>
            <a:spLocks noGrp="1"/>
          </p:cNvSpPr>
          <p:nvPr>
            <p:ph sz="quarter" idx="1"/>
          </p:nvPr>
        </p:nvSpPr>
        <p:spPr/>
        <p:txBody>
          <a:bodyPr>
            <a:noAutofit/>
          </a:bodyPr>
          <a:lstStyle/>
          <a:p>
            <a:r>
              <a:rPr lang="en-US" sz="2800" dirty="0" smtClean="0"/>
              <a:t>Old-fashioned, but they have some useful features</a:t>
            </a:r>
          </a:p>
          <a:p>
            <a:pPr lvl="1"/>
            <a:r>
              <a:rPr lang="en-US" sz="2800" dirty="0" smtClean="0">
                <a:solidFill>
                  <a:schemeClr val="tx1"/>
                </a:solidFill>
              </a:rPr>
              <a:t> Needs few instruments and only simple anaesthesia</a:t>
            </a:r>
          </a:p>
          <a:p>
            <a:pPr lvl="1"/>
            <a:r>
              <a:rPr lang="en-US" sz="2800" dirty="0" smtClean="0">
                <a:solidFill>
                  <a:schemeClr val="tx1"/>
                </a:solidFill>
              </a:rPr>
              <a:t>If she cannot be referred, they save her life. </a:t>
            </a:r>
          </a:p>
          <a:p>
            <a:pPr lvl="1"/>
            <a:r>
              <a:rPr lang="en-US" sz="2800" dirty="0" smtClean="0">
                <a:solidFill>
                  <a:schemeClr val="tx1"/>
                </a:solidFill>
              </a:rPr>
              <a:t>Avoid the risks and delays of a long journey</a:t>
            </a:r>
          </a:p>
          <a:p>
            <a:pPr lvl="1"/>
            <a:r>
              <a:rPr lang="en-US" sz="2800" dirty="0" smtClean="0">
                <a:solidFill>
                  <a:schemeClr val="tx1"/>
                </a:solidFill>
              </a:rPr>
              <a:t>Leave her with an intact uterus</a:t>
            </a:r>
          </a:p>
          <a:p>
            <a:pPr lvl="1"/>
            <a:r>
              <a:rPr lang="en-US" sz="2800" dirty="0" smtClean="0">
                <a:solidFill>
                  <a:schemeClr val="tx1"/>
                </a:solidFill>
              </a:rPr>
              <a:t>If she is already infected, they are less likely than Caesarean section to spread the infection to her peritoneum. </a:t>
            </a:r>
          </a:p>
          <a:p>
            <a:pPr lvl="1"/>
            <a:r>
              <a:rPr lang="en-US" sz="2800" dirty="0" smtClean="0">
                <a:solidFill>
                  <a:schemeClr val="tx1"/>
                </a:solidFill>
              </a:rPr>
              <a:t>She stays a shorter time in bed </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destructive operations</a:t>
            </a:r>
            <a:endParaRPr lang="en-US" dirty="0"/>
          </a:p>
        </p:txBody>
      </p:sp>
      <p:sp>
        <p:nvSpPr>
          <p:cNvPr id="3" name="Content Placeholder 2"/>
          <p:cNvSpPr>
            <a:spLocks noGrp="1"/>
          </p:cNvSpPr>
          <p:nvPr>
            <p:ph sz="quarter" idx="1"/>
          </p:nvPr>
        </p:nvSpPr>
        <p:spPr/>
        <p:txBody>
          <a:bodyPr/>
          <a:lstStyle/>
          <a:p>
            <a:r>
              <a:rPr lang="en-US" b="1" dirty="0" smtClean="0"/>
              <a:t>Craniotomy</a:t>
            </a:r>
            <a:r>
              <a:rPr lang="en-US" dirty="0" smtClean="0"/>
              <a:t>: Open his skull with large scissors, or a special perforator, and remove his brain </a:t>
            </a:r>
          </a:p>
          <a:p>
            <a:r>
              <a:rPr lang="en-US" b="1" dirty="0" smtClean="0"/>
              <a:t>Decapitation</a:t>
            </a:r>
            <a:r>
              <a:rPr lang="en-US" dirty="0" smtClean="0"/>
              <a:t>: Sever his neck from his body, and then deliver them separately. </a:t>
            </a:r>
          </a:p>
          <a:p>
            <a:r>
              <a:rPr lang="en-US" b="1" dirty="0" smtClean="0"/>
              <a:t>Cleidotomy</a:t>
            </a:r>
            <a:r>
              <a:rPr lang="en-US" dirty="0" smtClean="0"/>
              <a:t>: Cut his clavicles </a:t>
            </a:r>
          </a:p>
          <a:p>
            <a:r>
              <a:rPr lang="en-US" b="1" dirty="0" smtClean="0"/>
              <a:t>Evisceration or embryotomy</a:t>
            </a:r>
            <a:r>
              <a:rPr lang="en-US" dirty="0" smtClean="0"/>
              <a:t>: Open his trunk and remove the organs from his chest and abdomen.</a:t>
            </a:r>
          </a:p>
          <a:p>
            <a:r>
              <a:rPr lang="en-US" b="1" dirty="0" smtClean="0"/>
              <a:t>Spondylotomy: </a:t>
            </a:r>
            <a:r>
              <a:rPr lang="en-US" dirty="0" smtClean="0"/>
              <a:t>The </a:t>
            </a:r>
            <a:r>
              <a:rPr lang="en-US" dirty="0" smtClean="0"/>
              <a:t>fetus </a:t>
            </a:r>
            <a:r>
              <a:rPr lang="en-US" dirty="0" smtClean="0"/>
              <a:t>is delivered in 2 halves by traction on one arm to deliver a half and on a leg to deliver the other.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sz="quarter" idx="1"/>
          </p:nvPr>
        </p:nvSpPr>
        <p:spPr/>
        <p:txBody>
          <a:bodyPr>
            <a:normAutofit/>
          </a:bodyPr>
          <a:lstStyle/>
          <a:p>
            <a:r>
              <a:rPr lang="en-US" sz="2800" dirty="0" smtClean="0"/>
              <a:t>For a cephalic or breech presentation, craniotomy is usually all you need do. </a:t>
            </a:r>
          </a:p>
          <a:p>
            <a:r>
              <a:rPr lang="en-US" sz="2800" dirty="0" smtClean="0"/>
              <a:t>A transverse lie requires decapitation, and often evisceration </a:t>
            </a:r>
          </a:p>
          <a:p>
            <a:r>
              <a:rPr lang="en-US" sz="2800" dirty="0" smtClean="0"/>
              <a:t>Craniotomy is often wiser than Caesarean section, which is particularly dangerous for a neglected infected transverse lie</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a:t>
            </a:r>
            <a:endParaRPr lang="en-US" dirty="0"/>
          </a:p>
        </p:txBody>
      </p:sp>
      <p:sp>
        <p:nvSpPr>
          <p:cNvPr id="3" name="Content Placeholder 2"/>
          <p:cNvSpPr>
            <a:spLocks noGrp="1"/>
          </p:cNvSpPr>
          <p:nvPr>
            <p:ph sz="quarter" idx="1"/>
          </p:nvPr>
        </p:nvSpPr>
        <p:spPr/>
        <p:txBody>
          <a:bodyPr>
            <a:normAutofit/>
          </a:bodyPr>
          <a:lstStyle/>
          <a:p>
            <a:r>
              <a:rPr lang="en-US" sz="2800" dirty="0" smtClean="0"/>
              <a:t>Definition- To perforate fatal skull to evacuate the contents followed by extraction of the fetus </a:t>
            </a:r>
          </a:p>
          <a:p>
            <a:r>
              <a:rPr lang="en-US" sz="2800" dirty="0" smtClean="0"/>
              <a:t>Instruments:</a:t>
            </a:r>
          </a:p>
          <a:p>
            <a:pPr lvl="1"/>
            <a:r>
              <a:rPr lang="en-US" sz="2800" dirty="0" smtClean="0">
                <a:solidFill>
                  <a:schemeClr val="tx1"/>
                </a:solidFill>
              </a:rPr>
              <a:t>Oldham‟s perforator </a:t>
            </a:r>
          </a:p>
          <a:p>
            <a:pPr lvl="1"/>
            <a:r>
              <a:rPr lang="en-US" sz="2800" dirty="0" smtClean="0">
                <a:solidFill>
                  <a:schemeClr val="tx1"/>
                </a:solidFill>
              </a:rPr>
              <a:t>Bu </a:t>
            </a:r>
            <a:r>
              <a:rPr lang="en-US" sz="2800" dirty="0" err="1" smtClean="0">
                <a:solidFill>
                  <a:schemeClr val="tx1"/>
                </a:solidFill>
              </a:rPr>
              <a:t>din‟s</a:t>
            </a:r>
            <a:r>
              <a:rPr lang="en-US" sz="2800" dirty="0" smtClean="0">
                <a:solidFill>
                  <a:schemeClr val="tx1"/>
                </a:solidFill>
              </a:rPr>
              <a:t> </a:t>
            </a:r>
            <a:r>
              <a:rPr lang="en-US" sz="2800" dirty="0" err="1" smtClean="0">
                <a:solidFill>
                  <a:schemeClr val="tx1"/>
                </a:solidFill>
              </a:rPr>
              <a:t>canula</a:t>
            </a:r>
            <a:r>
              <a:rPr lang="en-US" sz="2800" dirty="0" smtClean="0">
                <a:solidFill>
                  <a:schemeClr val="tx1"/>
                </a:solidFill>
              </a:rPr>
              <a:t> </a:t>
            </a:r>
          </a:p>
          <a:p>
            <a:pPr lvl="1"/>
            <a:r>
              <a:rPr lang="en-US" sz="2800" dirty="0" smtClean="0">
                <a:solidFill>
                  <a:schemeClr val="tx1"/>
                </a:solidFill>
              </a:rPr>
              <a:t>Big </a:t>
            </a:r>
            <a:r>
              <a:rPr lang="en-US" sz="2800" dirty="0" err="1" smtClean="0">
                <a:solidFill>
                  <a:schemeClr val="tx1"/>
                </a:solidFill>
              </a:rPr>
              <a:t>Mayo‟s</a:t>
            </a:r>
            <a:r>
              <a:rPr lang="en-US" sz="2800" dirty="0" smtClean="0">
                <a:solidFill>
                  <a:schemeClr val="tx1"/>
                </a:solidFill>
              </a:rPr>
              <a:t> scissor</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Craniotomy……</a:t>
            </a:r>
            <a:endParaRPr lang="en-US" dirty="0"/>
          </a:p>
        </p:txBody>
      </p:sp>
      <p:sp>
        <p:nvSpPr>
          <p:cNvPr id="3" name="Content Placeholder 2"/>
          <p:cNvSpPr>
            <a:spLocks noGrp="1"/>
          </p:cNvSpPr>
          <p:nvPr>
            <p:ph sz="quarter" idx="1"/>
          </p:nvPr>
        </p:nvSpPr>
        <p:spPr>
          <a:xfrm>
            <a:off x="304800" y="1371600"/>
            <a:ext cx="8503920" cy="4572000"/>
          </a:xfrm>
        </p:spPr>
        <p:txBody>
          <a:bodyPr>
            <a:noAutofit/>
          </a:bodyPr>
          <a:lstStyle/>
          <a:p>
            <a:r>
              <a:rPr lang="en-US" sz="2800" b="1" dirty="0" smtClean="0"/>
              <a:t>Pre-requisites</a:t>
            </a:r>
            <a:r>
              <a:rPr lang="en-US" sz="2800" dirty="0" smtClean="0"/>
              <a:t>: </a:t>
            </a:r>
          </a:p>
          <a:p>
            <a:pPr lvl="1"/>
            <a:r>
              <a:rPr lang="en-US" sz="2800" dirty="0" smtClean="0">
                <a:solidFill>
                  <a:schemeClr val="tx1"/>
                </a:solidFill>
              </a:rPr>
              <a:t>Dead fetus </a:t>
            </a:r>
          </a:p>
          <a:p>
            <a:pPr lvl="1"/>
            <a:r>
              <a:rPr lang="en-US" sz="2800" dirty="0" smtClean="0">
                <a:solidFill>
                  <a:schemeClr val="tx1"/>
                </a:solidFill>
              </a:rPr>
              <a:t>Engaged or fixing head depending on experty</a:t>
            </a:r>
          </a:p>
          <a:p>
            <a:pPr lvl="1"/>
            <a:r>
              <a:rPr lang="en-US" sz="2800" dirty="0" smtClean="0">
                <a:solidFill>
                  <a:schemeClr val="tx1"/>
                </a:solidFill>
              </a:rPr>
              <a:t>His head must be impacted.</a:t>
            </a:r>
          </a:p>
          <a:p>
            <a:pPr lvl="1"/>
            <a:r>
              <a:rPr lang="en-US" sz="2800" dirty="0" smtClean="0">
                <a:solidFill>
                  <a:schemeClr val="tx1"/>
                </a:solidFill>
              </a:rPr>
              <a:t>Cervix must be at least 7 cm dilated, and preferably fully dilated.</a:t>
            </a:r>
          </a:p>
          <a:p>
            <a:pPr lvl="1"/>
            <a:r>
              <a:rPr lang="en-US" sz="2800" dirty="0" smtClean="0">
                <a:solidFill>
                  <a:schemeClr val="tx1"/>
                </a:solidFill>
              </a:rPr>
              <a:t> Unruptured uterus must be, and not in imminent danger of rupturing. </a:t>
            </a:r>
          </a:p>
          <a:p>
            <a:pPr lvl="2"/>
            <a:r>
              <a:rPr lang="en-US" sz="2800" dirty="0" smtClean="0"/>
              <a:t>Multigravid-C/S may be the option unless pushing a needle into a hydrocephalic head helps</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600</TotalTime>
  <Words>3431</Words>
  <Application>Microsoft Office PowerPoint</Application>
  <PresentationFormat>On-screen Show (4:3)</PresentationFormat>
  <Paragraphs>325</Paragraphs>
  <Slides>44</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Calibri</vt:lpstr>
      <vt:lpstr>Georgia</vt:lpstr>
      <vt:lpstr>Tahoma</vt:lpstr>
      <vt:lpstr>Wingdings</vt:lpstr>
      <vt:lpstr>Wingdings 2</vt:lpstr>
      <vt:lpstr>Civic</vt:lpstr>
      <vt:lpstr>Destructive Delivery  </vt:lpstr>
      <vt:lpstr>Learning objectives </vt:lpstr>
      <vt:lpstr>Introduction …</vt:lpstr>
      <vt:lpstr>Definition </vt:lpstr>
      <vt:lpstr>Operative vaginal delivery</vt:lpstr>
      <vt:lpstr>Types of destructive operations</vt:lpstr>
      <vt:lpstr>Types……</vt:lpstr>
      <vt:lpstr>Craniotomy</vt:lpstr>
      <vt:lpstr>Craniotomy……</vt:lpstr>
      <vt:lpstr>Craniotomy……</vt:lpstr>
      <vt:lpstr>Craniotomy……</vt:lpstr>
      <vt:lpstr>Craniotomy……</vt:lpstr>
      <vt:lpstr>Craniotomy/Preparation </vt:lpstr>
      <vt:lpstr>Craniotomy……</vt:lpstr>
      <vt:lpstr>Craniotomy/steps</vt:lpstr>
      <vt:lpstr>Craniotomy……</vt:lpstr>
      <vt:lpstr>Craniotomy: Sites of Perforation</vt:lpstr>
      <vt:lpstr>Craniotomy/Steps……</vt:lpstr>
      <vt:lpstr>Craniotomy/Steps……</vt:lpstr>
      <vt:lpstr>Craniotomy/steps……</vt:lpstr>
      <vt:lpstr>Craniotomy: Extraction</vt:lpstr>
      <vt:lpstr>Craniotomy/steps……</vt:lpstr>
      <vt:lpstr>Craniotomy/steps….</vt:lpstr>
      <vt:lpstr>Craniotomy/steps……</vt:lpstr>
      <vt:lpstr>Craniotomy/steps……</vt:lpstr>
      <vt:lpstr>Decapitation</vt:lpstr>
      <vt:lpstr>Decapitation…</vt:lpstr>
      <vt:lpstr>Destructive operation/Transverse lie</vt:lpstr>
      <vt:lpstr>Destructive operation/Transverse lie</vt:lpstr>
      <vt:lpstr>Destructive operation/Transverse lie</vt:lpstr>
      <vt:lpstr>Destructive operation/Transverse lie</vt:lpstr>
      <vt:lpstr>Decapitation/Steps…</vt:lpstr>
      <vt:lpstr>Decapitation/Steps…</vt:lpstr>
      <vt:lpstr>Decapitation/Steps….</vt:lpstr>
      <vt:lpstr>Decapitation/Steps….</vt:lpstr>
      <vt:lpstr>Decapitation/Steps</vt:lpstr>
      <vt:lpstr>Other destructive operations</vt:lpstr>
      <vt:lpstr>Cleidotomy</vt:lpstr>
      <vt:lpstr>EVISCERATION</vt:lpstr>
      <vt:lpstr>SPONDYLOTOMY</vt:lpstr>
      <vt:lpstr>POSTOPERATIVELY</vt:lpstr>
      <vt:lpstr>Post Operative Care of mother following Destructive Operation </vt:lpstr>
      <vt:lpstr>Complications of destructive operations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Destructive Delivery  </dc:title>
  <dc:creator>t</dc:creator>
  <cp:lastModifiedBy>heran</cp:lastModifiedBy>
  <cp:revision>113</cp:revision>
  <dcterms:created xsi:type="dcterms:W3CDTF">2017-12-21T01:22:29Z</dcterms:created>
  <dcterms:modified xsi:type="dcterms:W3CDTF">2019-11-19T17:51:59Z</dcterms:modified>
</cp:coreProperties>
</file>