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7c4000b35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7c4000b35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57c4000b35_0_2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7c4000b35_0_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7c4000b35_0_2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57c4000b35_0_2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7c4000b35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7c4000b35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57c4000b35_0_2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efe6519a2_1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efe6519a2_1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7c4000b3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7c4000b3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57c4000b3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7c4000b3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7c4000b3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57c4000b3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7c4000b35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7c4000b35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57c4000b35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7c4000b35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7c4000b35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57c4000b35_0_2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7c4000b35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7c4000b35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57c4000b35_0_2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c4000b35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7c4000b35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57c4000b35_0_2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7c4000b35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7c4000b35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57c4000b35_0_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7c4000b35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7c4000b35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57c4000b35_0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Leeg">
  <p:cSld name="2_Leeg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title"/>
          </p:nvPr>
        </p:nvSpPr>
        <p:spPr>
          <a:xfrm>
            <a:off x="5666267" y="333375"/>
            <a:ext cx="5687100" cy="31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>
            <p:ph idx="2" type="pic"/>
          </p:nvPr>
        </p:nvSpPr>
        <p:spPr>
          <a:xfrm>
            <a:off x="0" y="0"/>
            <a:ext cx="60960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6816000" y="720000"/>
            <a:ext cx="4680000" cy="540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816000" y="1440000"/>
            <a:ext cx="46800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8610600" y="6203733"/>
            <a:ext cx="27432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25700" y="714542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Afbeelding met bijschrift">
  <p:cSld name="1_Afbeelding met bijschrif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>
            <p:ph idx="2" type="pic"/>
          </p:nvPr>
        </p:nvSpPr>
        <p:spPr>
          <a:xfrm>
            <a:off x="6096000" y="0"/>
            <a:ext cx="60960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720000" y="720000"/>
            <a:ext cx="4680000" cy="540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720000" y="1440000"/>
            <a:ext cx="46800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8610600" y="6203733"/>
            <a:ext cx="27432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25700" y="714542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43434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653667" y="600200"/>
            <a:ext cx="10832700" cy="54543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Roboto"/>
              <a:buNone/>
              <a:defRPr b="0" i="0" sz="64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195" lvl="0" marL="17999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b="1" i="0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5607116" y="6443750"/>
            <a:ext cx="9777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eldia">
  <p:cSld name="1_Titeldia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195" lvl="0" marL="17999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731838" y="1352062"/>
            <a:ext cx="10728300" cy="4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  <a:defRPr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Roboto"/>
              <a:buChar char="•"/>
              <a:defRPr i="0" sz="28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Roboto"/>
              <a:buChar char="•"/>
              <a:defRPr i="0" sz="24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Roboto"/>
              <a:buChar char="•"/>
              <a:defRPr i="0" sz="20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Roboto"/>
              <a:buChar char="•"/>
              <a:defRPr i="0" sz="20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AND_BODY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60960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16"/>
          <p:cNvSpPr txBox="1"/>
          <p:nvPr>
            <p:ph idx="1" type="subTitle"/>
          </p:nvPr>
        </p:nvSpPr>
        <p:spPr>
          <a:xfrm>
            <a:off x="4176000" y="1700640"/>
            <a:ext cx="7488300" cy="48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SzPts val="32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SzPts val="28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Leeg">
  <p:cSld name="2_Leeg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5666267" y="333375"/>
            <a:ext cx="5687100" cy="31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8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11349162" y="64462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10029500" y="6203725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@aibrussels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11537811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10029500" y="6203725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@aibrussels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ed">
  <p:cSld name="Bulleted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720000" y="328246"/>
            <a:ext cx="10731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731838" y="1333919"/>
            <a:ext cx="107313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214174" y="768420"/>
            <a:ext cx="11671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" name="Google Shape;13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1349162" y="64462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10029500" y="6203725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@aibrussels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720000" y="328246"/>
            <a:ext cx="10731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731838" y="1333919"/>
            <a:ext cx="107313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•"/>
              <a:defRPr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Nunito"/>
              <a:buChar char="•"/>
              <a:defRPr i="0" sz="28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Nunito"/>
              <a:buChar char="•"/>
              <a:defRPr i="0" sz="24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eldia">
  <p:cSld name="3_Titeldia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731838" y="333376"/>
            <a:ext cx="10728300" cy="52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6"/>
            <a:ext cx="279133" cy="71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ee objecten" type="twoObj">
  <p:cSld name="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731838" y="328246"/>
            <a:ext cx="10719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731838" y="1341438"/>
            <a:ext cx="5213400" cy="4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4"/>
          <p:cNvSpPr txBox="1"/>
          <p:nvPr>
            <p:ph idx="2" type="body"/>
          </p:nvPr>
        </p:nvSpPr>
        <p:spPr>
          <a:xfrm>
            <a:off x="6237982" y="1341438"/>
            <a:ext cx="5213400" cy="4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28246"/>
            <a:ext cx="279133" cy="7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ee objecten">
  <p:cSld name="1_Twee objecten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731838" y="333376"/>
            <a:ext cx="521340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2" type="body"/>
          </p:nvPr>
        </p:nvSpPr>
        <p:spPr>
          <a:xfrm>
            <a:off x="6237982" y="333376"/>
            <a:ext cx="521340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eldia">
  <p:cSld name="2_Titeldia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>
            <p:ph idx="2" type="pic"/>
          </p:nvPr>
        </p:nvSpPr>
        <p:spPr>
          <a:xfrm>
            <a:off x="0" y="0"/>
            <a:ext cx="121920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720000" y="3822952"/>
            <a:ext cx="7920000" cy="3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type="title"/>
          </p:nvPr>
        </p:nvSpPr>
        <p:spPr>
          <a:xfrm>
            <a:off x="720000" y="720003"/>
            <a:ext cx="5114700" cy="29298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254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"/>
              <a:buNone/>
              <a:defRPr b="0" i="0" sz="6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>
            <p:ph idx="2" type="pic"/>
          </p:nvPr>
        </p:nvSpPr>
        <p:spPr>
          <a:xfrm>
            <a:off x="0" y="0"/>
            <a:ext cx="60960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7"/>
          <p:cNvSpPr txBox="1"/>
          <p:nvPr>
            <p:ph type="title"/>
          </p:nvPr>
        </p:nvSpPr>
        <p:spPr>
          <a:xfrm>
            <a:off x="6816000" y="720000"/>
            <a:ext cx="4680000" cy="540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6816000" y="1440000"/>
            <a:ext cx="46800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11" type="ftr"/>
          </p:nvPr>
        </p:nvSpPr>
        <p:spPr>
          <a:xfrm>
            <a:off x="8610600" y="6203733"/>
            <a:ext cx="27432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25700" y="714542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Afbeelding met bijschrift">
  <p:cSld name="1_Afbeelding met bijschrif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>
            <p:ph idx="2" type="pic"/>
          </p:nvPr>
        </p:nvSpPr>
        <p:spPr>
          <a:xfrm>
            <a:off x="6096000" y="0"/>
            <a:ext cx="60960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type="title"/>
          </p:nvPr>
        </p:nvSpPr>
        <p:spPr>
          <a:xfrm>
            <a:off x="720000" y="720000"/>
            <a:ext cx="4680000" cy="540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720000" y="1440000"/>
            <a:ext cx="46800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>
            <a:off x="8610600" y="6203733"/>
            <a:ext cx="27432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ts val="1000"/>
              <a:buFont typeface="Verdana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25700" y="714542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43434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653667" y="600200"/>
            <a:ext cx="10832700" cy="54543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Roboto"/>
              <a:buNone/>
              <a:defRPr b="0" i="0" sz="64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400"/>
              <a:buFont typeface="Arial"/>
              <a:buNone/>
              <a:defRPr b="0" i="0" sz="6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195" lvl="0" marL="17999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b="1" i="0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3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12" type="sldNum"/>
          </p:nvPr>
        </p:nvSpPr>
        <p:spPr>
          <a:xfrm>
            <a:off x="5607116" y="6443750"/>
            <a:ext cx="9777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eldia">
  <p:cSld name="1_Titeldia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195" lvl="0" marL="17999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6" name="Google Shape;186;p31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731838" y="1352062"/>
            <a:ext cx="10728300" cy="4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  <a:defRPr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Roboto"/>
              <a:buChar char="•"/>
              <a:defRPr i="0" sz="28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Roboto"/>
              <a:buChar char="•"/>
              <a:defRPr i="0" sz="24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Roboto"/>
              <a:buChar char="•"/>
              <a:defRPr i="0" sz="20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Roboto"/>
              <a:buChar char="•"/>
              <a:defRPr i="0" sz="20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1537811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10029500" y="6203725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@aibrussels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AND_BODY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60960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1" name="Google Shape;191;p32"/>
          <p:cNvSpPr txBox="1"/>
          <p:nvPr>
            <p:ph idx="1" type="subTitle"/>
          </p:nvPr>
        </p:nvSpPr>
        <p:spPr>
          <a:xfrm>
            <a:off x="4176000" y="1700640"/>
            <a:ext cx="7488300" cy="48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SzPts val="32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SzPts val="28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Google Shape;192;p3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ed">
  <p:cSld name="Bulleted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0000" y="328246"/>
            <a:ext cx="10731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31838" y="1333919"/>
            <a:ext cx="107313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214174" y="768420"/>
            <a:ext cx="11671300" cy="756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720000" y="328246"/>
            <a:ext cx="10731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731838" y="1333919"/>
            <a:ext cx="107313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•"/>
              <a:defRPr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Nunito"/>
              <a:buChar char="•"/>
              <a:defRPr i="0" sz="28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Nunito"/>
              <a:buChar char="•"/>
              <a:defRPr i="0" sz="24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eldia">
  <p:cSld name="3_Titeldia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731838" y="333376"/>
            <a:ext cx="10728300" cy="52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6"/>
            <a:ext cx="279133" cy="7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ee objecten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731838" y="328246"/>
            <a:ext cx="10719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731838" y="1341438"/>
            <a:ext cx="5213400" cy="4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6237982" y="1341438"/>
            <a:ext cx="5213400" cy="4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28246"/>
            <a:ext cx="279133" cy="7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10029500" y="6195293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@aibrussels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ee objecten">
  <p:cSld name="1_Twee objecte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" type="body"/>
          </p:nvPr>
        </p:nvSpPr>
        <p:spPr>
          <a:xfrm>
            <a:off x="731838" y="333376"/>
            <a:ext cx="521340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6237982" y="333376"/>
            <a:ext cx="521340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2867" y="333375"/>
            <a:ext cx="279133" cy="71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eldia">
  <p:cSld name="2_Titeldia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>
            <p:ph idx="2" type="pic"/>
          </p:nvPr>
        </p:nvSpPr>
        <p:spPr>
          <a:xfrm>
            <a:off x="0" y="0"/>
            <a:ext cx="121920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subTitle"/>
          </p:nvPr>
        </p:nvSpPr>
        <p:spPr>
          <a:xfrm>
            <a:off x="720000" y="3822952"/>
            <a:ext cx="7920000" cy="3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type="title"/>
          </p:nvPr>
        </p:nvSpPr>
        <p:spPr>
          <a:xfrm>
            <a:off x="720000" y="720003"/>
            <a:ext cx="5114700" cy="29298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254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"/>
              <a:buNone/>
              <a:defRPr b="0" i="0" sz="6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6.png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79000">
              <a:srgbClr val="FDFDFD"/>
            </a:gs>
            <a:gs pos="92000">
              <a:srgbClr val="EDEDED"/>
            </a:gs>
            <a:gs pos="100000">
              <a:srgbClr val="EDEDED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9548" l="327" r="17818" t="7710"/>
          <a:stretch/>
        </p:blipFill>
        <p:spPr>
          <a:xfrm>
            <a:off x="0" y="5963847"/>
            <a:ext cx="12192000" cy="942379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9411"/>
              </a:srgbClr>
            </a:outerShdw>
          </a:effectLst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720000" y="328246"/>
            <a:ext cx="10731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731838" y="1333919"/>
            <a:ext cx="107313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•"/>
              <a:defRPr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Nunito"/>
              <a:buChar char="•"/>
              <a:defRPr i="0" sz="28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Nunito"/>
              <a:buChar char="•"/>
              <a:defRPr i="0" sz="24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5" y="5961691"/>
            <a:ext cx="3353260" cy="942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79000">
              <a:srgbClr val="FDFDFD"/>
            </a:gs>
            <a:gs pos="92000">
              <a:srgbClr val="EDEDED"/>
            </a:gs>
            <a:gs pos="100000">
              <a:srgbClr val="EDEDED"/>
            </a:gs>
          </a:gsLst>
          <a:lin ang="5400012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1">
            <a:alphaModFix/>
          </a:blip>
          <a:srcRect b="9548" l="327" r="17819" t="7711"/>
          <a:stretch/>
        </p:blipFill>
        <p:spPr>
          <a:xfrm>
            <a:off x="0" y="5963847"/>
            <a:ext cx="12192000" cy="942379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9410"/>
              </a:srgbClr>
            </a:outerShdw>
          </a:effectLst>
        </p:spPr>
      </p:pic>
      <p:sp>
        <p:nvSpPr>
          <p:cNvPr id="103" name="Google Shape;103;p17"/>
          <p:cNvSpPr txBox="1"/>
          <p:nvPr>
            <p:ph type="title"/>
          </p:nvPr>
        </p:nvSpPr>
        <p:spPr>
          <a:xfrm>
            <a:off x="720000" y="328246"/>
            <a:ext cx="10731300" cy="8049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31838" y="1333919"/>
            <a:ext cx="107313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•"/>
              <a:defRPr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Nunito"/>
              <a:buChar char="•"/>
              <a:defRPr i="0" sz="28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Nunito"/>
              <a:buChar char="•"/>
              <a:defRPr i="0" sz="24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Nunito"/>
              <a:buChar char="•"/>
              <a:defRPr i="0" sz="2000" u="none" cap="none" strike="noStrike">
                <a:solidFill>
                  <a:srgbClr val="75707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•"/>
              <a:defRPr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33A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5" y="5961691"/>
            <a:ext cx="3353260" cy="94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0029500" y="6203725"/>
            <a:ext cx="2112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@aibrussels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1695" y="6311608"/>
            <a:ext cx="287672" cy="215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tinyurl.com/y3je34u8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hyperlink" Target="mailto:jloeckx@ai.vub.ac.be" TargetMode="External"/><Relationship Id="rId5" Type="http://schemas.openxmlformats.org/officeDocument/2006/relationships/hyperlink" Target="https://ai.vub.ac.be" TargetMode="External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r2d3.us/visual-intro-to-machine-learning-part-1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/>
        </p:nvSpPr>
        <p:spPr>
          <a:xfrm>
            <a:off x="3776125" y="304275"/>
            <a:ext cx="8343900" cy="49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5500">
                <a:latin typeface="Roboto"/>
                <a:ea typeface="Roboto"/>
                <a:cs typeface="Roboto"/>
                <a:sym typeface="Roboto"/>
              </a:rPr>
              <a:t>Artificial Intelligence</a:t>
            </a:r>
            <a:br>
              <a:rPr b="1" lang="en-US" sz="5500">
                <a:latin typeface="Roboto"/>
                <a:ea typeface="Roboto"/>
                <a:cs typeface="Roboto"/>
                <a:sym typeface="Roboto"/>
              </a:rPr>
            </a:br>
            <a:endParaRPr b="1" sz="5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4800">
                <a:latin typeface="Roboto"/>
                <a:ea typeface="Roboto"/>
                <a:cs typeface="Roboto"/>
                <a:sym typeface="Roboto"/>
              </a:rPr>
              <a:t>AMU-IUC workshop</a:t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Johan Loeckx</a:t>
            </a:r>
            <a:endParaRPr sz="3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April 11th, 2019</a:t>
            </a:r>
            <a:br>
              <a:rPr b="0" i="0" lang="en-US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jloeckx@ai.vub.ac.be</a:t>
            </a:r>
            <a:endParaRPr b="0" i="0" sz="6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8619067" y="3644638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142" y="351200"/>
            <a:ext cx="3067200" cy="460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95" lvl="0" marL="1799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finally apply AI?</a:t>
            </a:r>
            <a:endParaRPr/>
          </a:p>
        </p:txBody>
      </p:sp>
      <p:sp>
        <p:nvSpPr>
          <p:cNvPr id="275" name="Google Shape;275;p42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42"/>
          <p:cNvSpPr txBox="1"/>
          <p:nvPr>
            <p:ph idx="1" type="body"/>
          </p:nvPr>
        </p:nvSpPr>
        <p:spPr>
          <a:xfrm>
            <a:off x="731844" y="1352050"/>
            <a:ext cx="5602500" cy="4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Let’s first look at the data…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5 classes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outliers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missing values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different encodings (metric)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95" lvl="0" marL="1799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careful… </a:t>
            </a:r>
            <a:endParaRPr/>
          </a:p>
        </p:txBody>
      </p:sp>
      <p:sp>
        <p:nvSpPr>
          <p:cNvPr id="283" name="Google Shape;283;p43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43"/>
          <p:cNvSpPr txBox="1"/>
          <p:nvPr>
            <p:ph idx="1" type="body"/>
          </p:nvPr>
        </p:nvSpPr>
        <p:spPr>
          <a:xfrm>
            <a:off x="731838" y="1352062"/>
            <a:ext cx="10728300" cy="4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700" y="1247900"/>
            <a:ext cx="6170600" cy="46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95" lvl="0" marL="1799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tutorial</a:t>
            </a:r>
            <a:endParaRPr/>
          </a:p>
        </p:txBody>
      </p:sp>
      <p:sp>
        <p:nvSpPr>
          <p:cNvPr id="292" name="Google Shape;292;p44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731838" y="1352062"/>
            <a:ext cx="10728300" cy="4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38200" lvl="0" marL="457200" rtl="0" algn="l">
              <a:spcBef>
                <a:spcPts val="1000"/>
              </a:spcBef>
              <a:spcAft>
                <a:spcPts val="0"/>
              </a:spcAft>
              <a:buSzPts val="9600"/>
              <a:buChar char="•"/>
            </a:pPr>
            <a:r>
              <a:rPr lang="en-US" sz="9600" u="sng">
                <a:solidFill>
                  <a:schemeClr val="hlink"/>
                </a:solidFill>
                <a:hlinkClick r:id="rId3"/>
              </a:rPr>
              <a:t>http://tinyurl.com/y3je34u8</a:t>
            </a:r>
            <a:endParaRPr sz="9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/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&gt; Cell &gt; All outputs &gt; Clear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3833" y="581337"/>
            <a:ext cx="2499407" cy="399905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5"/>
          <p:cNvSpPr txBox="1"/>
          <p:nvPr/>
        </p:nvSpPr>
        <p:spPr>
          <a:xfrm>
            <a:off x="1285375" y="725100"/>
            <a:ext cx="6656700" cy="4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 sz="300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Johan Loeckx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jloeckx@ai.vub.ac.be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https://ai.vub.ac.be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>
                <a:latin typeface="Roboto"/>
                <a:ea typeface="Roboto"/>
                <a:cs typeface="Roboto"/>
                <a:sym typeface="Roboto"/>
              </a:rPr>
            </a:br>
            <a:r>
              <a:rPr lang="en-US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+32(0)486 37 98 71</a:t>
            </a:r>
            <a:endParaRPr sz="2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@aibrussels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0" name="Google Shape;300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5375" y="4383470"/>
            <a:ext cx="605875" cy="4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5"/>
          <p:cNvSpPr txBox="1"/>
          <p:nvPr>
            <p:ph idx="12" type="sldNum"/>
          </p:nvPr>
        </p:nvSpPr>
        <p:spPr>
          <a:xfrm>
            <a:off x="11537811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195" lvl="0" marL="17999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Visual tutorial to</a:t>
            </a:r>
            <a:br>
              <a:rPr lang="en-US"/>
            </a:br>
            <a:r>
              <a:rPr lang="en-US"/>
              <a:t>Machine Learning</a:t>
            </a:r>
            <a:endParaRPr/>
          </a:p>
        </p:txBody>
      </p:sp>
      <p:sp>
        <p:nvSpPr>
          <p:cNvPr id="206" name="Google Shape;206;p3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http://www.r2d3.us/visual-intro-to-machine-learning-part-1/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idx="12" type="sldNum"/>
          </p:nvPr>
        </p:nvSpPr>
        <p:spPr>
          <a:xfrm>
            <a:off x="5607116" y="6443750"/>
            <a:ext cx="977700" cy="18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195" lvl="0" marL="17999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try!</a:t>
            </a:r>
            <a:endParaRPr/>
          </a:p>
        </p:txBody>
      </p:sp>
      <p:sp>
        <p:nvSpPr>
          <p:cNvPr id="214" name="Google Shape;214;p3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95" lvl="0" marL="1799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business case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731838" y="1123462"/>
            <a:ext cx="10728300" cy="4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 company has </a:t>
            </a:r>
            <a:r>
              <a:rPr b="1" lang="en-US"/>
              <a:t>only one person</a:t>
            </a:r>
            <a:r>
              <a:rPr lang="en-US"/>
              <a:t> that can correctly </a:t>
            </a:r>
            <a:r>
              <a:rPr b="1" lang="en-US"/>
              <a:t>identify different kinds of flowers</a:t>
            </a:r>
            <a:r>
              <a:rPr lang="en-US"/>
              <a:t>. </a:t>
            </a:r>
            <a:br>
              <a:rPr lang="en-US"/>
            </a:br>
            <a:endParaRPr sz="24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They are </a:t>
            </a:r>
            <a:r>
              <a:rPr b="1" lang="en-US"/>
              <a:t>expanding</a:t>
            </a:r>
            <a:r>
              <a:rPr lang="en-US"/>
              <a:t> and identified above situation as </a:t>
            </a:r>
            <a:r>
              <a:rPr b="1" lang="en-US">
                <a:solidFill>
                  <a:srgbClr val="FF6600"/>
                </a:solidFill>
              </a:rPr>
              <a:t>knowledge bottleneck</a:t>
            </a:r>
            <a:r>
              <a:rPr lang="en-US"/>
              <a:t>. They want to transfer it to computers</a:t>
            </a:r>
            <a:r>
              <a:rPr lang="en-US" sz="3300"/>
              <a:t>.</a:t>
            </a:r>
            <a:br>
              <a:rPr lang="en-US"/>
            </a:br>
            <a:endParaRPr sz="24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They want to </a:t>
            </a:r>
            <a:r>
              <a:rPr lang="en-US"/>
              <a:t>create an app</a:t>
            </a:r>
            <a:r>
              <a:rPr lang="en-US"/>
              <a:t> that automatically </a:t>
            </a:r>
            <a:r>
              <a:rPr b="1" lang="en-US"/>
              <a:t>identifies flowers</a:t>
            </a:r>
            <a:r>
              <a:rPr lang="en-US"/>
              <a:t> by taking a smartphone photo.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6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653675" y="66800"/>
            <a:ext cx="10832700" cy="308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EFEF"/>
                </a:solidFill>
              </a:rPr>
              <a:t>First step?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229" name="Google Shape;229;p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37"/>
          <p:cNvSpPr txBox="1"/>
          <p:nvPr>
            <p:ph type="title"/>
          </p:nvPr>
        </p:nvSpPr>
        <p:spPr>
          <a:xfrm>
            <a:off x="653675" y="2294600"/>
            <a:ext cx="10832700" cy="360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EFEF"/>
                </a:solidFill>
              </a:rPr>
              <a:t>really </a:t>
            </a:r>
            <a:r>
              <a:rPr b="1" lang="en-US">
                <a:solidFill>
                  <a:srgbClr val="EFEFEF"/>
                </a:solidFill>
              </a:rPr>
              <a:t>understanding</a:t>
            </a:r>
            <a:r>
              <a:rPr lang="en-US">
                <a:solidFill>
                  <a:srgbClr val="EFEFEF"/>
                </a:solidFill>
              </a:rPr>
              <a:t> the needs &amp; problem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95" lvl="0" marL="1799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User-centric</a:t>
            </a:r>
            <a:r>
              <a:rPr lang="en-US"/>
              <a:t> approach</a:t>
            </a:r>
            <a:endParaRPr/>
          </a:p>
        </p:txBody>
      </p:sp>
      <p:sp>
        <p:nvSpPr>
          <p:cNvPr id="237" name="Google Shape;237;p38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38"/>
          <p:cNvSpPr txBox="1"/>
          <p:nvPr/>
        </p:nvSpPr>
        <p:spPr>
          <a:xfrm>
            <a:off x="731850" y="996325"/>
            <a:ext cx="10728300" cy="5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 a </a:t>
            </a:r>
            <a:r>
              <a:rPr b="1"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</a:t>
            </a:r>
            <a:r>
              <a:rPr b="1" i="1"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pretotype</a:t>
            </a: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b="1"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iris flowers</a:t>
            </a: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only.</a:t>
            </a:r>
            <a:b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5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Extra constraint pops up: It should be able to </a:t>
            </a:r>
            <a:r>
              <a:rPr b="1" lang="en-US" sz="320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explain</a:t>
            </a:r>
            <a:r>
              <a:rPr lang="en-US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its decisions, so the app can train new people!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9" name="Google Shape;239;p38"/>
          <p:cNvGrpSpPr/>
          <p:nvPr/>
        </p:nvGrpSpPr>
        <p:grpSpPr>
          <a:xfrm>
            <a:off x="1951062" y="1813961"/>
            <a:ext cx="7824402" cy="2691209"/>
            <a:chOff x="731838" y="2423638"/>
            <a:chExt cx="8574688" cy="3152775"/>
          </a:xfrm>
        </p:grpSpPr>
        <p:pic>
          <p:nvPicPr>
            <p:cNvPr id="240" name="Google Shape;240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1838" y="2423638"/>
              <a:ext cx="3971925" cy="3152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8"/>
            <p:cNvSpPr/>
            <p:nvPr/>
          </p:nvSpPr>
          <p:spPr>
            <a:xfrm>
              <a:off x="5135375" y="3885300"/>
              <a:ext cx="1147800" cy="459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8"/>
            <p:cNvSpPr txBox="1"/>
            <p:nvPr/>
          </p:nvSpPr>
          <p:spPr>
            <a:xfrm>
              <a:off x="6791025" y="3765750"/>
              <a:ext cx="2515500" cy="6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Nunito"/>
                  <a:ea typeface="Nunito"/>
                  <a:cs typeface="Nunito"/>
                  <a:sym typeface="Nunito"/>
                </a:rPr>
                <a:t>iris setosa</a:t>
              </a:r>
              <a:endParaRPr sz="30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95" lvl="0" marL="1799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Interviews</a:t>
            </a:r>
            <a:endParaRPr/>
          </a:p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731838" y="1199662"/>
            <a:ext cx="10728300" cy="4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learn from an </a:t>
            </a:r>
            <a:r>
              <a:rPr b="1" lang="en-US"/>
              <a:t>interview</a:t>
            </a:r>
            <a:r>
              <a:rPr lang="en-US"/>
              <a:t> with an expert </a:t>
            </a:r>
            <a:r>
              <a:rPr lang="en-US"/>
              <a:t>that a human makes its decision on the basis of </a:t>
            </a:r>
            <a:r>
              <a:rPr b="1" lang="en-US">
                <a:solidFill>
                  <a:srgbClr val="FF6600"/>
                </a:solidFill>
              </a:rPr>
              <a:t>four measurements</a:t>
            </a:r>
            <a:r>
              <a:rPr lang="en-US"/>
              <a:t> from the flowers:</a:t>
            </a:r>
            <a:endParaRPr/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sepal length,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sepal width,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petal length, and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petal width</a:t>
            </a:r>
            <a:endParaRPr/>
          </a:p>
        </p:txBody>
      </p:sp>
      <p:pic>
        <p:nvPicPr>
          <p:cNvPr id="251" name="Google Shape;2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6238" y="2641450"/>
            <a:ext cx="28479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731838" y="333375"/>
            <a:ext cx="107283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95" lvl="0" marL="1799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ask researchers to collect data!</a:t>
            </a:r>
            <a:endParaRPr/>
          </a:p>
        </p:txBody>
      </p:sp>
      <p:sp>
        <p:nvSpPr>
          <p:cNvPr id="258" name="Google Shape;258;p40"/>
          <p:cNvSpPr txBox="1"/>
          <p:nvPr>
            <p:ph idx="12" type="sldNum"/>
          </p:nvPr>
        </p:nvSpPr>
        <p:spPr>
          <a:xfrm>
            <a:off x="11086742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40"/>
          <p:cNvSpPr txBox="1"/>
          <p:nvPr>
            <p:ph idx="1" type="body"/>
          </p:nvPr>
        </p:nvSpPr>
        <p:spPr>
          <a:xfrm>
            <a:off x="731838" y="1352062"/>
            <a:ext cx="10728300" cy="4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0"/>
          <p:cNvPicPr preferRelativeResize="0"/>
          <p:nvPr/>
        </p:nvPicPr>
        <p:blipFill rotWithShape="1">
          <a:blip r:embed="rId3">
            <a:alphaModFix/>
          </a:blip>
          <a:srcRect b="0" l="0" r="12002" t="0"/>
          <a:stretch/>
        </p:blipFill>
        <p:spPr>
          <a:xfrm>
            <a:off x="731850" y="1375775"/>
            <a:ext cx="10728298" cy="41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idx="12" type="sldNum"/>
          </p:nvPr>
        </p:nvSpPr>
        <p:spPr>
          <a:xfrm>
            <a:off x="11537811" y="6620052"/>
            <a:ext cx="859500" cy="16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41"/>
          <p:cNvSpPr/>
          <p:nvPr/>
        </p:nvSpPr>
        <p:spPr>
          <a:xfrm>
            <a:off x="-20525" y="-10275"/>
            <a:ext cx="12258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3" y="0"/>
            <a:ext cx="7850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 VU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 VU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