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78" r:id="rId3"/>
    <p:sldMasterId id="214748367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y="6858000" cx="12192000"/>
  <p:notesSz cx="6858000" cy="9144000"/>
  <p:embeddedFontLst>
    <p:embeddedFont>
      <p:font typeface="Roboto"/>
      <p:regular r:id="rId66"/>
      <p:bold r:id="rId67"/>
      <p:italic r:id="rId68"/>
      <p:boldItalic r:id="rId69"/>
    </p:embeddedFont>
    <p:embeddedFont>
      <p:font typeface="Nunito"/>
      <p:regular r:id="rId70"/>
      <p:bold r:id="rId71"/>
      <p:italic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Nunito-boldItalic.fntdata"/><Relationship Id="rId72" Type="http://schemas.openxmlformats.org/officeDocument/2006/relationships/font" Target="fonts/Nunito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Nunito-bold.fntdata"/><Relationship Id="rId70" Type="http://schemas.openxmlformats.org/officeDocument/2006/relationships/font" Target="fonts/Nunito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Roboto-regular.fntdata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Roboto-italic.fntdata"/><Relationship Id="rId23" Type="http://schemas.openxmlformats.org/officeDocument/2006/relationships/slide" Target="slides/slide18.xml"/><Relationship Id="rId67" Type="http://schemas.openxmlformats.org/officeDocument/2006/relationships/font" Target="fonts/Roboto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obot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5a214812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5a214812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Biological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Hydraulical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Chemical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computation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5a214812b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5a214812b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55a214812b_0_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5a214812b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55a214812b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13:50</a:t>
            </a:r>
            <a:endParaRPr/>
          </a:p>
        </p:txBody>
      </p:sp>
      <p:sp>
        <p:nvSpPr>
          <p:cNvPr id="288" name="Google Shape;288;g55a214812b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5a214812b_0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5a214812b_0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55a214812b_0_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55a214812b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55a214812b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55a214812b_0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5a214812b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5a214812b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55a214812b_0_1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5a214812b_0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5a214812b_0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55a214812b_0_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5a214812b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5a214812b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13:50</a:t>
            </a:r>
            <a:endParaRPr/>
          </a:p>
        </p:txBody>
      </p:sp>
      <p:sp>
        <p:nvSpPr>
          <p:cNvPr id="334" name="Google Shape;334;g55a214812b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55a214812b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55a214812b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the role of the human? Where is the creative process! ⇒ link CC</a:t>
            </a:r>
            <a:endParaRPr/>
          </a:p>
        </p:txBody>
      </p:sp>
      <p:sp>
        <p:nvSpPr>
          <p:cNvPr id="341" name="Google Shape;341;g55a214812b_0_1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5a214812b_0_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5a214812b_0_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55a214812b_0_1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5a214812b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5a214812b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55a214812b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5a214812b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5a214812b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55a214812b_0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5a214812b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55a214812b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55a214812b_0_1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5a214812b_0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5a214812b_0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55a214812b_0_1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55a214812b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55a214812b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55a214812b_0_2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5a214812b_0_2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5a214812b_0_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55a214812b_0_2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5a214812b_0_2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5a214812b_0_2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55a214812b_0_2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5a214812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5a214812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55a214812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5a214812b_0_5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55a214812b_0_5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55a214812b_0_5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55a214812b_0_5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55a214812b_0_5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55a214812b_0_5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5a214812b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5a214812b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5a214812b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5a214812b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13:50</a:t>
            </a:r>
            <a:endParaRPr/>
          </a:p>
        </p:txBody>
      </p:sp>
      <p:sp>
        <p:nvSpPr>
          <p:cNvPr id="216" name="Google Shape;216;g55a214812b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5a214812b_0_5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5a214812b_0_5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55a214812b_0_5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55a214812b_0_5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55a214812b_0_5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55a214812b_0_5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5a214812b_0_5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5a214812b_0_5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55a214812b_0_5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55a214812b_0_5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55a214812b_0_5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55a214812b_0_5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5a214812b_0_5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55a214812b_0_5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14:05</a:t>
            </a:r>
            <a:endParaRPr/>
          </a:p>
        </p:txBody>
      </p:sp>
      <p:sp>
        <p:nvSpPr>
          <p:cNvPr id="499" name="Google Shape;499;g55a214812b_0_5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5a214812b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55a214812b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5a214812b_0_5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5a214812b_0_5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55a214812b_0_5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5629ab4d5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5629ab4d5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5629ab4d54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55a214812b_0_5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55a214812b_0_5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g55a214812b_0_5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5a214812b_0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55a214812b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5a214812b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5a214812b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55a214812b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55a214812b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55a214812b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5a214812b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5a214812b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Welke sector?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55a214812b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55a214812b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ADVERTISEMENT!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55a214812b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55a214812b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55a214812b_0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55a214812b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55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55a214812b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55a214812b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55a214812b_0_6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55a214812b_0_6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g55a214812b_0_6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55a214812b_0_6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55a214812b_0_6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g55a214812b_0_6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55a214812b_0_6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55a214812b_0_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55a214812b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55a214812b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5a214812b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5a214812b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55a214812b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55a214812b_0_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55a214812b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55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55a214812b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55a214812b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55a214812b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55a214812b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55a214812b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55a214812b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55a214812b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55a214812b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55a214812b_0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55a214812b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55a214812b_0_7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55a214812b_0_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55a214812b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55a214812b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55a214812b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55a214812b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55a214812b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55a214812b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49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5a214812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5a214812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cannot stress how important this is.</a:t>
            </a:r>
            <a:br>
              <a:rPr lang="en-US"/>
            </a:br>
            <a:r>
              <a:rPr lang="en-US"/>
              <a:t>Each system 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efe6519a2_1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g3efe6519a2_1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5a214812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5a214812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5a214812b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5a214812b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55a214812b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5a214812b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5a214812b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55a214812b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Leeg">
  <p:cSld name="2_Leeg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type="title"/>
          </p:nvPr>
        </p:nvSpPr>
        <p:spPr>
          <a:xfrm>
            <a:off x="5666267" y="333375"/>
            <a:ext cx="5687100" cy="31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beelding met bijschrift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>
            <p:ph idx="2" type="pic"/>
          </p:nvPr>
        </p:nvSpPr>
        <p:spPr>
          <a:xfrm>
            <a:off x="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type="title"/>
          </p:nvPr>
        </p:nvSpPr>
        <p:spPr>
          <a:xfrm>
            <a:off x="6816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6816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Afbeelding met bijschrift">
  <p:cSld name="1_Afbeelding met bijschrif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>
            <p:ph idx="2" type="pic"/>
          </p:nvPr>
        </p:nvSpPr>
        <p:spPr>
          <a:xfrm>
            <a:off x="609600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2"/>
          <p:cNvSpPr txBox="1"/>
          <p:nvPr>
            <p:ph type="title"/>
          </p:nvPr>
        </p:nvSpPr>
        <p:spPr>
          <a:xfrm>
            <a:off x="720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720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434343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title"/>
          </p:nvPr>
        </p:nvSpPr>
        <p:spPr>
          <a:xfrm>
            <a:off x="653667" y="600200"/>
            <a:ext cx="10832700" cy="5454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Roboto"/>
              <a:buNone/>
              <a:defRPr b="0" i="0" sz="6400" u="none" cap="none" strike="noStrike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195" lvl="0" marL="17999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b="1" i="0" sz="6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eldia">
  <p:cSld name="1_Titeldia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5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  <a:defRPr i="0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Roboto"/>
              <a:buChar char="•"/>
              <a:defRPr i="0" sz="28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_AND_BODY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60960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9" name="Google Shape;99;p16"/>
          <p:cNvSpPr txBox="1"/>
          <p:nvPr>
            <p:ph idx="1" type="subTitle"/>
          </p:nvPr>
        </p:nvSpPr>
        <p:spPr>
          <a:xfrm>
            <a:off x="4176000" y="1700640"/>
            <a:ext cx="7488300" cy="48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1000"/>
              </a:spcBef>
              <a:spcAft>
                <a:spcPts val="0"/>
              </a:spcAft>
              <a:buSzPts val="3200"/>
              <a:buNone/>
              <a:defRPr b="0" i="0" sz="1800" u="none" cap="none" strike="noStrike"/>
            </a:lvl1pPr>
            <a:lvl2pPr indent="0" lvl="1" marL="457200" marR="0" rtl="0" algn="l">
              <a:spcBef>
                <a:spcPts val="50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indent="0" lvl="2" marL="914400" marR="0" rtl="0" algn="l">
              <a:spcBef>
                <a:spcPts val="500"/>
              </a:spcBef>
              <a:spcAft>
                <a:spcPts val="0"/>
              </a:spcAft>
              <a:buSzPts val="2400"/>
              <a:buNone/>
              <a:defRPr b="0" i="0" sz="1800" u="none" cap="none" strike="noStrike"/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9pPr>
          </a:lstStyle>
          <a:p/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Leeg">
  <p:cSld name="2_Leeg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>
            <p:ph type="title"/>
          </p:nvPr>
        </p:nvSpPr>
        <p:spPr>
          <a:xfrm>
            <a:off x="5666267" y="333375"/>
            <a:ext cx="5687100" cy="31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8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g" type="blank">
  <p:cSld name="BLANK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ed">
  <p:cSld name="Bulleted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21"/>
          <p:cNvSpPr txBox="1"/>
          <p:nvPr>
            <p:ph idx="2" type="body"/>
          </p:nvPr>
        </p:nvSpPr>
        <p:spPr>
          <a:xfrm>
            <a:off x="214174" y="768420"/>
            <a:ext cx="116712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1" name="Google Shape;13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5" name="Google Shape;135;p22"/>
          <p:cNvSpPr txBox="1"/>
          <p:nvPr>
            <p:ph idx="10" type="dt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11" type="ftr"/>
          </p:nvPr>
        </p:nvSpPr>
        <p:spPr>
          <a:xfrm>
            <a:off x="4038600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22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dia">
  <p:cSld name="3_Titeldia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731838" y="333376"/>
            <a:ext cx="10728300" cy="5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3" name="Google Shape;14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6"/>
            <a:ext cx="279133" cy="71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ee objecten" type="twoObj">
  <p:cSld name="TWO_OBJECTS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731838" y="328246"/>
            <a:ext cx="10719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731838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4"/>
          <p:cNvSpPr txBox="1"/>
          <p:nvPr>
            <p:ph idx="2" type="body"/>
          </p:nvPr>
        </p:nvSpPr>
        <p:spPr>
          <a:xfrm>
            <a:off x="6237982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4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28246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wee objecten">
  <p:cSld name="1_Twee objecten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731838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25"/>
          <p:cNvSpPr txBox="1"/>
          <p:nvPr>
            <p:ph idx="2" type="body"/>
          </p:nvPr>
        </p:nvSpPr>
        <p:spPr>
          <a:xfrm>
            <a:off x="6237982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eldia">
  <p:cSld name="2_Titeldia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/>
          <p:nvPr>
            <p:ph idx="2" type="pic"/>
          </p:nvPr>
        </p:nvSpPr>
        <p:spPr>
          <a:xfrm>
            <a:off x="0" y="0"/>
            <a:ext cx="12192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1" type="subTitle"/>
          </p:nvPr>
        </p:nvSpPr>
        <p:spPr>
          <a:xfrm>
            <a:off x="720000" y="3822952"/>
            <a:ext cx="7920000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26"/>
          <p:cNvSpPr txBox="1"/>
          <p:nvPr>
            <p:ph type="title"/>
          </p:nvPr>
        </p:nvSpPr>
        <p:spPr>
          <a:xfrm>
            <a:off x="720000" y="720003"/>
            <a:ext cx="5114700" cy="292980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254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b="0" i="0" sz="6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2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beelding met bijschrift" type="picTx">
  <p:cSld name="PICTURE_WITH_CAPTION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/>
          <p:nvPr>
            <p:ph idx="2" type="pic"/>
          </p:nvPr>
        </p:nvSpPr>
        <p:spPr>
          <a:xfrm>
            <a:off x="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27"/>
          <p:cNvSpPr txBox="1"/>
          <p:nvPr>
            <p:ph type="title"/>
          </p:nvPr>
        </p:nvSpPr>
        <p:spPr>
          <a:xfrm>
            <a:off x="6816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6816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27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2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" name="Google Shape;16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Afbeelding met bijschrift">
  <p:cSld name="1_Afbeelding met bijschrif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/>
          <p:nvPr>
            <p:ph idx="2" type="pic"/>
          </p:nvPr>
        </p:nvSpPr>
        <p:spPr>
          <a:xfrm>
            <a:off x="609600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28"/>
          <p:cNvSpPr txBox="1"/>
          <p:nvPr>
            <p:ph type="title"/>
          </p:nvPr>
        </p:nvSpPr>
        <p:spPr>
          <a:xfrm>
            <a:off x="720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720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28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2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43434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653667" y="600200"/>
            <a:ext cx="10832700" cy="5454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Roboto"/>
              <a:buNone/>
              <a:defRPr b="0" i="0" sz="6400" u="none" cap="none" strike="noStrike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2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" type="title">
  <p:cSld name="TITLE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195" lvl="0" marL="17999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b="1" i="0" sz="6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2" name="Google Shape;182;p3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30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eldia">
  <p:cSld name="1_Titeldia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6" name="Google Shape;186;p3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  <a:defRPr i="0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Roboto"/>
              <a:buChar char="•"/>
              <a:defRPr i="0" sz="28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g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_AND_BODY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>
            <p:ph type="title"/>
          </p:nvPr>
        </p:nvSpPr>
        <p:spPr>
          <a:xfrm>
            <a:off x="60960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91" name="Google Shape;191;p32"/>
          <p:cNvSpPr txBox="1"/>
          <p:nvPr>
            <p:ph idx="1" type="subTitle"/>
          </p:nvPr>
        </p:nvSpPr>
        <p:spPr>
          <a:xfrm>
            <a:off x="4176000" y="1700640"/>
            <a:ext cx="7488300" cy="48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1000"/>
              </a:spcBef>
              <a:spcAft>
                <a:spcPts val="0"/>
              </a:spcAft>
              <a:buSzPts val="3200"/>
              <a:buNone/>
              <a:defRPr b="0" i="0" sz="1800" u="none" cap="none" strike="noStrike"/>
            </a:lvl1pPr>
            <a:lvl2pPr indent="0" lvl="1" marL="457200" marR="0" rtl="0" algn="l">
              <a:spcBef>
                <a:spcPts val="50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indent="0" lvl="2" marL="914400" marR="0" rtl="0" algn="l">
              <a:spcBef>
                <a:spcPts val="500"/>
              </a:spcBef>
              <a:spcAft>
                <a:spcPts val="0"/>
              </a:spcAft>
              <a:buSzPts val="2400"/>
              <a:buNone/>
              <a:defRPr b="0" i="0" sz="1800" u="none" cap="none" strike="noStrike"/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9pPr>
          </a:lstStyle>
          <a:p/>
        </p:txBody>
      </p:sp>
      <p:sp>
        <p:nvSpPr>
          <p:cNvPr id="192" name="Google Shape;192;p3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ed">
  <p:cSld name="Bulleted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214174" y="768420"/>
            <a:ext cx="11671300" cy="7560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6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dia">
  <p:cSld name="3_Titeldia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731838" y="333376"/>
            <a:ext cx="10728300" cy="5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6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2" name="Google Shape;5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ee objecten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731838" y="328246"/>
            <a:ext cx="10719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731838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6237982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28246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wee objecten">
  <p:cSld name="1_Twee objecte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" type="body"/>
          </p:nvPr>
        </p:nvSpPr>
        <p:spPr>
          <a:xfrm>
            <a:off x="731838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6237982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eldia">
  <p:cSld name="2_Titeldia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>
            <p:ph idx="2" type="pic"/>
          </p:nvPr>
        </p:nvSpPr>
        <p:spPr>
          <a:xfrm>
            <a:off x="0" y="0"/>
            <a:ext cx="12192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subTitle"/>
          </p:nvPr>
        </p:nvSpPr>
        <p:spPr>
          <a:xfrm>
            <a:off x="720000" y="3822952"/>
            <a:ext cx="7920000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type="title"/>
          </p:nvPr>
        </p:nvSpPr>
        <p:spPr>
          <a:xfrm>
            <a:off x="720000" y="720003"/>
            <a:ext cx="5114700" cy="292980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254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b="0" i="0" sz="6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10.png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79000">
              <a:srgbClr val="FDFDFD"/>
            </a:gs>
            <a:gs pos="92000">
              <a:srgbClr val="EDEDED"/>
            </a:gs>
            <a:gs pos="100000">
              <a:srgbClr val="EDEDED"/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9548" l="327" r="17818" t="7710"/>
          <a:stretch/>
        </p:blipFill>
        <p:spPr>
          <a:xfrm>
            <a:off x="0" y="5963847"/>
            <a:ext cx="12192000" cy="942379"/>
          </a:xfrm>
          <a:prstGeom prst="rect">
            <a:avLst/>
          </a:prstGeom>
          <a:noFill/>
          <a:ln>
            <a:noFill/>
          </a:ln>
          <a:effectLst>
            <a:outerShdw blurRad="50800" rotWithShape="0" dir="16200000" dist="38100">
              <a:srgbClr val="000000">
                <a:alpha val="9411"/>
              </a:srgbClr>
            </a:outerShdw>
          </a:effectLst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5" y="5961691"/>
            <a:ext cx="3353260" cy="9423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79000">
              <a:srgbClr val="FDFDFD"/>
            </a:gs>
            <a:gs pos="92000">
              <a:srgbClr val="EDEDED"/>
            </a:gs>
            <a:gs pos="100000">
              <a:srgbClr val="EDEDED"/>
            </a:gs>
          </a:gsLst>
          <a:lin ang="5400012" scaled="0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 rotWithShape="1">
          <a:blip r:embed="rId1">
            <a:alphaModFix/>
          </a:blip>
          <a:srcRect b="9548" l="327" r="17818" t="7710"/>
          <a:stretch/>
        </p:blipFill>
        <p:spPr>
          <a:xfrm>
            <a:off x="0" y="5963847"/>
            <a:ext cx="12192000" cy="942379"/>
          </a:xfrm>
          <a:prstGeom prst="rect">
            <a:avLst/>
          </a:prstGeom>
          <a:noFill/>
          <a:ln>
            <a:noFill/>
          </a:ln>
          <a:effectLst>
            <a:outerShdw blurRad="50800" rotWithShape="0" dir="16200000" dist="38100">
              <a:srgbClr val="000000">
                <a:alpha val="9411"/>
              </a:srgbClr>
            </a:outerShdw>
          </a:effectLst>
        </p:spPr>
      </p:pic>
      <p:sp>
        <p:nvSpPr>
          <p:cNvPr id="103" name="Google Shape;103;p17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5" y="5961691"/>
            <a:ext cx="3353260" cy="9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1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38.png"/><Relationship Id="rId5" Type="http://schemas.openxmlformats.org/officeDocument/2006/relationships/image" Target="../media/image28.png"/><Relationship Id="rId6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youtube.com/watch?v=Lt-KLtkDlh8" TargetMode="External"/><Relationship Id="rId4" Type="http://schemas.openxmlformats.org/officeDocument/2006/relationships/image" Target="../media/image3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youtube.com/watch?v=PD2XgQOyCCk" TargetMode="External"/><Relationship Id="rId4" Type="http://schemas.openxmlformats.org/officeDocument/2006/relationships/image" Target="../media/image30.jpg"/><Relationship Id="rId5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png"/><Relationship Id="rId4" Type="http://schemas.openxmlformats.org/officeDocument/2006/relationships/hyperlink" Target="mailto:jloeckx@ai.vub.ac.be" TargetMode="External"/><Relationship Id="rId5" Type="http://schemas.openxmlformats.org/officeDocument/2006/relationships/hyperlink" Target="https://ai.vub.ac.be" TargetMode="External"/><Relationship Id="rId6" Type="http://schemas.openxmlformats.org/officeDocument/2006/relationships/image" Target="../media/image5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/>
          <p:nvPr/>
        </p:nvSpPr>
        <p:spPr>
          <a:xfrm>
            <a:off x="3776125" y="304275"/>
            <a:ext cx="8343900" cy="4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5500">
                <a:latin typeface="Roboto"/>
                <a:ea typeface="Roboto"/>
                <a:cs typeface="Roboto"/>
                <a:sym typeface="Roboto"/>
              </a:rPr>
              <a:t>Artificial Intelligence:</a:t>
            </a:r>
            <a:br>
              <a:rPr b="1" lang="en-US" sz="5500">
                <a:latin typeface="Roboto"/>
                <a:ea typeface="Roboto"/>
                <a:cs typeface="Roboto"/>
                <a:sym typeface="Roboto"/>
              </a:rPr>
            </a:br>
            <a:r>
              <a:rPr b="1" lang="en-US" sz="5500">
                <a:latin typeface="Roboto"/>
                <a:ea typeface="Roboto"/>
                <a:cs typeface="Roboto"/>
                <a:sym typeface="Roboto"/>
              </a:rPr>
              <a:t>introduction</a:t>
            </a:r>
            <a:br>
              <a:rPr b="1" lang="en-US" sz="5500">
                <a:latin typeface="Roboto"/>
                <a:ea typeface="Roboto"/>
                <a:cs typeface="Roboto"/>
                <a:sym typeface="Roboto"/>
              </a:rPr>
            </a:br>
            <a:endParaRPr b="1" sz="5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AMU-IUC workshop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Johan Loeckx</a:t>
            </a:r>
            <a:endParaRPr sz="3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April 9th, 2019</a:t>
            </a:r>
            <a:br>
              <a:rPr b="0" i="0" lang="en-US" sz="36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jloeckx@ai.vub.ac.be</a:t>
            </a:r>
            <a:endParaRPr b="0" i="0" sz="6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33"/>
          <p:cNvSpPr txBox="1"/>
          <p:nvPr/>
        </p:nvSpPr>
        <p:spPr>
          <a:xfrm>
            <a:off x="8619067" y="3644638"/>
            <a:ext cx="18473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142" y="351200"/>
            <a:ext cx="3067200" cy="460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Reconstruct intelligence</a:t>
            </a:r>
            <a:endParaRPr/>
          </a:p>
        </p:txBody>
      </p:sp>
      <p:sp>
        <p:nvSpPr>
          <p:cNvPr id="275" name="Google Shape;275;p42"/>
          <p:cNvSpPr txBox="1"/>
          <p:nvPr>
            <p:ph idx="1" type="body"/>
          </p:nvPr>
        </p:nvSpPr>
        <p:spPr>
          <a:xfrm>
            <a:off x="415600" y="1536625"/>
            <a:ext cx="11612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08000" lvl="0" marL="6096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Typically in 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software</a:t>
            </a:r>
            <a:br>
              <a:rPr lang="en-US">
                <a:latin typeface="Nunito"/>
                <a:ea typeface="Nunito"/>
                <a:cs typeface="Nunito"/>
                <a:sym typeface="Nunito"/>
              </a:rPr>
            </a:b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508000" lvl="0" marL="6096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“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Embodied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” through interfaces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82600" lvl="1" marL="1219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"/>
              <a:buChar char="•"/>
            </a:pPr>
            <a:r>
              <a:rPr lang="en-US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Sensors &amp; actuators (robots)</a:t>
            </a:r>
            <a:endParaRPr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82600" lvl="1" marL="1219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"/>
              <a:buChar char="•"/>
            </a:pPr>
            <a:r>
              <a:rPr lang="en-US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Microphones, speakers</a:t>
            </a:r>
            <a:endParaRPr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82600" lvl="1" marL="1219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"/>
              <a:buChar char="•"/>
            </a:pPr>
            <a:r>
              <a:rPr lang="en-US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Displays, keyboards, …</a:t>
            </a:r>
            <a:endParaRPr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82600" lvl="1" marL="1219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Nunito"/>
              <a:buChar char="•"/>
            </a:pPr>
            <a:r>
              <a:rPr lang="en-US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“Data”</a:t>
            </a:r>
            <a:br>
              <a:rPr lang="en-US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8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Nunito"/>
              <a:buChar char="•"/>
            </a:pPr>
            <a:r>
              <a:rPr lang="en-US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To build </a:t>
            </a:r>
            <a:r>
              <a:rPr b="1" lang="en-US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a model of “reality”</a:t>
            </a:r>
            <a:endParaRPr b="1">
              <a:solidFill>
                <a:srgbClr val="FF66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" name="Google Shape;276;p42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concrete terms</a:t>
            </a:r>
            <a:endParaRPr/>
          </a:p>
        </p:txBody>
      </p:sp>
      <p:sp>
        <p:nvSpPr>
          <p:cNvPr id="283" name="Google Shape;283;p43"/>
          <p:cNvSpPr txBox="1"/>
          <p:nvPr>
            <p:ph idx="1" type="body"/>
          </p:nvPr>
        </p:nvSpPr>
        <p:spPr>
          <a:xfrm>
            <a:off x="731838" y="10472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AI is a </a:t>
            </a:r>
            <a:r>
              <a:rPr b="1" lang="en-US"/>
              <a:t>toolbox</a:t>
            </a:r>
            <a:r>
              <a:rPr lang="en-US"/>
              <a:t> of</a:t>
            </a:r>
            <a:endParaRPr/>
          </a:p>
          <a:p>
            <a:pPr indent="-412750" lvl="0" marL="914400" rtl="0" algn="l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100"/>
              <a:buChar char="•"/>
            </a:pPr>
            <a:r>
              <a:rPr lang="en-US" sz="3100">
                <a:solidFill>
                  <a:srgbClr val="FF6600"/>
                </a:solidFill>
              </a:rPr>
              <a:t>concepts</a:t>
            </a:r>
            <a:r>
              <a:rPr lang="en-US" sz="3100">
                <a:solidFill>
                  <a:srgbClr val="666666"/>
                </a:solidFill>
              </a:rPr>
              <a:t> (domain model, meta-level thinking)</a:t>
            </a:r>
            <a:endParaRPr sz="3100">
              <a:solidFill>
                <a:srgbClr val="666666"/>
              </a:solidFill>
            </a:endParaRPr>
          </a:p>
          <a:p>
            <a:pPr indent="-412750" lvl="0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100"/>
              <a:buChar char="•"/>
            </a:pPr>
            <a:r>
              <a:rPr lang="en-US" sz="3100">
                <a:solidFill>
                  <a:srgbClr val="FF6600"/>
                </a:solidFill>
              </a:rPr>
              <a:t>formalisms</a:t>
            </a:r>
            <a:r>
              <a:rPr lang="en-US" sz="3100">
                <a:solidFill>
                  <a:srgbClr val="666666"/>
                </a:solidFill>
              </a:rPr>
              <a:t> (logic, search, reinforcement learning, …) </a:t>
            </a:r>
            <a:endParaRPr sz="3100">
              <a:solidFill>
                <a:srgbClr val="666666"/>
              </a:solidFill>
            </a:endParaRPr>
          </a:p>
          <a:p>
            <a:pPr indent="-412750" lvl="0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100"/>
              <a:buChar char="•"/>
            </a:pPr>
            <a:r>
              <a:rPr lang="en-US" sz="3100">
                <a:solidFill>
                  <a:srgbClr val="FF6600"/>
                </a:solidFill>
              </a:rPr>
              <a:t>tasks</a:t>
            </a:r>
            <a:r>
              <a:rPr lang="en-US" sz="3100">
                <a:solidFill>
                  <a:srgbClr val="666666"/>
                </a:solidFill>
              </a:rPr>
              <a:t> (modelling, clustering, prediction, classification)</a:t>
            </a:r>
            <a:endParaRPr sz="3100">
              <a:solidFill>
                <a:srgbClr val="666666"/>
              </a:solidFill>
            </a:endParaRPr>
          </a:p>
          <a:p>
            <a:pPr indent="-412750" lvl="0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100"/>
              <a:buChar char="•"/>
            </a:pPr>
            <a:r>
              <a:rPr lang="en-US" sz="3100">
                <a:solidFill>
                  <a:srgbClr val="FF6600"/>
                </a:solidFill>
              </a:rPr>
              <a:t>algorithms</a:t>
            </a:r>
            <a:r>
              <a:rPr lang="en-US" sz="3100">
                <a:solidFill>
                  <a:srgbClr val="666666"/>
                </a:solidFill>
              </a:rPr>
              <a:t> (decision trees, neural networks,...)</a:t>
            </a:r>
            <a:endParaRPr sz="3100">
              <a:solidFill>
                <a:srgbClr val="666666"/>
              </a:solidFill>
            </a:endParaRPr>
          </a:p>
          <a:p>
            <a:pPr indent="-412750" lvl="0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100"/>
              <a:buChar char="•"/>
            </a:pPr>
            <a:r>
              <a:rPr lang="en-US" sz="3100">
                <a:solidFill>
                  <a:srgbClr val="FF6600"/>
                </a:solidFill>
              </a:rPr>
              <a:t>methodologies</a:t>
            </a:r>
            <a:endParaRPr sz="31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rgbClr val="000000"/>
                </a:solidFill>
              </a:rPr>
            </a:br>
            <a:r>
              <a:rPr lang="en-US" sz="3100">
                <a:solidFill>
                  <a:srgbClr val="000000"/>
                </a:solidFill>
              </a:rPr>
              <a:t>Most importantly, </a:t>
            </a:r>
            <a:r>
              <a:rPr lang="en-US" sz="3100">
                <a:solidFill>
                  <a:srgbClr val="FF6600"/>
                </a:solidFill>
              </a:rPr>
              <a:t>intuition</a:t>
            </a:r>
            <a:r>
              <a:rPr lang="en-US" sz="3100">
                <a:solidFill>
                  <a:srgbClr val="000000"/>
                </a:solidFill>
              </a:rPr>
              <a:t> on how to translate problems into problem-solving blueprints that can be solved by algorithms. </a:t>
            </a:r>
            <a:endParaRPr sz="3100">
              <a:solidFill>
                <a:srgbClr val="000000"/>
              </a:solidFill>
            </a:endParaRPr>
          </a:p>
        </p:txBody>
      </p:sp>
      <p:sp>
        <p:nvSpPr>
          <p:cNvPr id="284" name="Google Shape;284;p43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Roots</a:t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Plato’s cave</a:t>
            </a:r>
            <a:endParaRPr/>
          </a:p>
        </p:txBody>
      </p:sp>
      <p:sp>
        <p:nvSpPr>
          <p:cNvPr id="298" name="Google Shape;298;p45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0" name="Google Shape;30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50" y="1352050"/>
            <a:ext cx="4197000" cy="4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5"/>
          <p:cNvSpPr txBox="1"/>
          <p:nvPr/>
        </p:nvSpPr>
        <p:spPr>
          <a:xfrm>
            <a:off x="5063625" y="2097550"/>
            <a:ext cx="63966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Nunito"/>
                <a:ea typeface="Nunito"/>
                <a:cs typeface="Nunito"/>
                <a:sym typeface="Nunito"/>
              </a:rPr>
              <a:t>Reality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Nunito"/>
                <a:ea typeface="Nunito"/>
                <a:cs typeface="Nunito"/>
                <a:sym typeface="Nunito"/>
              </a:rPr>
              <a:t>… how we </a:t>
            </a:r>
            <a:r>
              <a:rPr b="1" lang="en-US" sz="3000">
                <a:latin typeface="Nunito"/>
                <a:ea typeface="Nunito"/>
                <a:cs typeface="Nunito"/>
                <a:sym typeface="Nunito"/>
              </a:rPr>
              <a:t>represent / think about</a:t>
            </a:r>
            <a:r>
              <a:rPr lang="en-US" sz="3000">
                <a:latin typeface="Nunito"/>
                <a:ea typeface="Nunito"/>
                <a:cs typeface="Nunito"/>
                <a:sym typeface="Nunito"/>
              </a:rPr>
              <a:t> it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Nunito"/>
                <a:ea typeface="Nunito"/>
                <a:cs typeface="Nunito"/>
                <a:sym typeface="Nunito"/>
              </a:rPr>
              <a:t>… and how we </a:t>
            </a:r>
            <a:r>
              <a:rPr b="1" lang="en-US" sz="3000">
                <a:latin typeface="Nunito"/>
                <a:ea typeface="Nunito"/>
                <a:cs typeface="Nunito"/>
                <a:sym typeface="Nunito"/>
              </a:rPr>
              <a:t>perceive</a:t>
            </a:r>
            <a:r>
              <a:rPr lang="en-US" sz="3000">
                <a:latin typeface="Nunito"/>
                <a:ea typeface="Nunito"/>
                <a:cs typeface="Nunito"/>
                <a:sym typeface="Nunito"/>
              </a:rPr>
              <a:t> it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6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Ada Lovelace (1815-1852)</a:t>
            </a:r>
            <a:endParaRPr/>
          </a:p>
        </p:txBody>
      </p:sp>
      <p:sp>
        <p:nvSpPr>
          <p:cNvPr id="308" name="Google Shape;308;p4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9" name="Google Shape;30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51" y="1275850"/>
            <a:ext cx="2921379" cy="419700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6"/>
          <p:cNvSpPr txBox="1"/>
          <p:nvPr/>
        </p:nvSpPr>
        <p:spPr>
          <a:xfrm>
            <a:off x="3881500" y="1225200"/>
            <a:ext cx="7343700" cy="4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</a:rPr>
              <a:t>[The Analytical Engine] might </a:t>
            </a:r>
            <a:r>
              <a:rPr b="1" lang="en-US" sz="2400">
                <a:solidFill>
                  <a:srgbClr val="434343"/>
                </a:solidFill>
              </a:rPr>
              <a:t>act upon other things besides </a:t>
            </a:r>
            <a:r>
              <a:rPr b="1" i="1" lang="en-US" sz="2400">
                <a:solidFill>
                  <a:srgbClr val="434343"/>
                </a:solidFill>
              </a:rPr>
              <a:t>number</a:t>
            </a:r>
            <a:r>
              <a:rPr lang="en-US" sz="2400">
                <a:solidFill>
                  <a:srgbClr val="434343"/>
                </a:solidFill>
              </a:rPr>
              <a:t>, were objects found whose mutual fundamental relations could be expressed by those of the </a:t>
            </a:r>
            <a:r>
              <a:rPr b="1" lang="en-US" sz="2400">
                <a:solidFill>
                  <a:srgbClr val="434343"/>
                </a:solidFill>
              </a:rPr>
              <a:t>abstract science of operations</a:t>
            </a:r>
            <a:r>
              <a:rPr lang="en-US" sz="2400">
                <a:solidFill>
                  <a:srgbClr val="434343"/>
                </a:solidFill>
              </a:rPr>
              <a:t>...</a:t>
            </a:r>
            <a:endParaRPr sz="24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the engine </a:t>
            </a:r>
            <a:r>
              <a:rPr b="1" lang="en-US" sz="2400">
                <a:solidFill>
                  <a:srgbClr val="FF6600"/>
                </a:solidFill>
              </a:rPr>
              <a:t>might compose elaborate and scientific pieces of music </a:t>
            </a:r>
            <a:r>
              <a:rPr lang="en-US" sz="2400"/>
              <a:t>of any degree of complexity or extent.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7" name="Google Shape;3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800" y="576567"/>
            <a:ext cx="4977866" cy="500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317" y="576574"/>
            <a:ext cx="6084532" cy="528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7"/>
          <p:cNvSpPr txBox="1"/>
          <p:nvPr/>
        </p:nvSpPr>
        <p:spPr>
          <a:xfrm>
            <a:off x="2195438" y="20675"/>
            <a:ext cx="1260600" cy="6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(1950)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0" name="Google Shape;320;p47"/>
          <p:cNvSpPr txBox="1"/>
          <p:nvPr/>
        </p:nvSpPr>
        <p:spPr>
          <a:xfrm>
            <a:off x="8340363" y="5987950"/>
            <a:ext cx="1260600" cy="6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(1948)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1" name="Google Shape;321;p47"/>
          <p:cNvSpPr/>
          <p:nvPr/>
        </p:nvSpPr>
        <p:spPr>
          <a:xfrm>
            <a:off x="6152440" y="5221100"/>
            <a:ext cx="5569200" cy="632100"/>
          </a:xfrm>
          <a:prstGeom prst="rect">
            <a:avLst/>
          </a:prstGeom>
          <a:noFill/>
          <a:ln cap="flat" cmpd="sng" w="19050">
            <a:solidFill>
              <a:srgbClr val="FF5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8" name="Google Shape;32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975" y="352325"/>
            <a:ext cx="4734075" cy="30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766" y="1947225"/>
            <a:ext cx="3804984" cy="375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49476" y="352325"/>
            <a:ext cx="2847649" cy="452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Trends</a:t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Waves of artificial intelligence</a:t>
            </a:r>
            <a:endParaRPr/>
          </a:p>
        </p:txBody>
      </p:sp>
      <p:sp>
        <p:nvSpPr>
          <p:cNvPr id="344" name="Google Shape;344;p50"/>
          <p:cNvSpPr txBox="1"/>
          <p:nvPr>
            <p:ph idx="1" type="body"/>
          </p:nvPr>
        </p:nvSpPr>
        <p:spPr>
          <a:xfrm>
            <a:off x="960438" y="11996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>
                <a:solidFill>
                  <a:srgbClr val="FF6600"/>
                </a:solidFill>
              </a:rPr>
              <a:t>Manual coding </a:t>
            </a:r>
            <a:br>
              <a:rPr lang="en-US"/>
            </a:br>
            <a:r>
              <a:rPr lang="en-US" sz="2000"/>
              <a:t>→ if-then-rules, ad-hoc</a:t>
            </a:r>
            <a:br>
              <a:rPr lang="en-US" sz="2000"/>
            </a:br>
            <a:endParaRPr sz="20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b="1" lang="en-US">
                <a:solidFill>
                  <a:srgbClr val="FF6600"/>
                </a:solidFill>
              </a:rPr>
              <a:t>Formalizing</a:t>
            </a:r>
            <a:r>
              <a:rPr lang="en-US">
                <a:solidFill>
                  <a:srgbClr val="FF6600"/>
                </a:solidFill>
              </a:rPr>
              <a:t> intelligence </a:t>
            </a:r>
            <a:br>
              <a:rPr lang="en-US"/>
            </a:br>
            <a:r>
              <a:rPr lang="en-US" sz="2000"/>
              <a:t>→ reformulate in a structured way (e.g. search)</a:t>
            </a:r>
            <a:br>
              <a:rPr lang="en-US" sz="2000"/>
            </a:br>
            <a:endParaRPr sz="20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>
                <a:solidFill>
                  <a:srgbClr val="FF6600"/>
                </a:solidFill>
              </a:rPr>
              <a:t>Learning from </a:t>
            </a:r>
            <a:r>
              <a:rPr b="1" lang="en-US">
                <a:solidFill>
                  <a:srgbClr val="FF6600"/>
                </a:solidFill>
              </a:rPr>
              <a:t>data</a:t>
            </a:r>
            <a:br>
              <a:rPr lang="en-US"/>
            </a:br>
            <a:r>
              <a:rPr lang="en-US" sz="2000"/>
              <a:t>→ statistical patterns</a:t>
            </a:r>
            <a:br>
              <a:rPr lang="en-US" sz="2000"/>
            </a:br>
            <a:endParaRPr sz="20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>
                <a:solidFill>
                  <a:srgbClr val="FF6600"/>
                </a:solidFill>
              </a:rPr>
              <a:t>Learning from </a:t>
            </a:r>
            <a:r>
              <a:rPr b="1" lang="en-US">
                <a:solidFill>
                  <a:srgbClr val="FF6600"/>
                </a:solidFill>
              </a:rPr>
              <a:t>interaction</a:t>
            </a:r>
            <a:r>
              <a:rPr lang="en-US">
                <a:solidFill>
                  <a:srgbClr val="FF6600"/>
                </a:solidFill>
              </a:rPr>
              <a:t> </a:t>
            </a:r>
            <a:br>
              <a:rPr lang="en-US"/>
            </a:br>
            <a:r>
              <a:rPr lang="en-US" sz="2000"/>
              <a:t>→ learn what </a:t>
            </a:r>
            <a:r>
              <a:rPr i="1" lang="en-US" sz="2000"/>
              <a:t>decisions</a:t>
            </a:r>
            <a:r>
              <a:rPr lang="en-US" sz="2000"/>
              <a:t> to take from rewards</a:t>
            </a:r>
            <a:endParaRPr sz="2000"/>
          </a:p>
        </p:txBody>
      </p:sp>
      <p:sp>
        <p:nvSpPr>
          <p:cNvPr id="345" name="Google Shape;345;p50"/>
          <p:cNvSpPr/>
          <p:nvPr/>
        </p:nvSpPr>
        <p:spPr>
          <a:xfrm>
            <a:off x="7478425" y="1479900"/>
            <a:ext cx="191700" cy="16446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0"/>
          <p:cNvSpPr txBox="1"/>
          <p:nvPr/>
        </p:nvSpPr>
        <p:spPr>
          <a:xfrm>
            <a:off x="7781825" y="2052661"/>
            <a:ext cx="45987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learn from human knowledge, not data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Role of the human when designing AI</a:t>
            </a:r>
            <a:endParaRPr/>
          </a:p>
        </p:txBody>
      </p:sp>
      <p:sp>
        <p:nvSpPr>
          <p:cNvPr id="353" name="Google Shape;353;p51"/>
          <p:cNvSpPr txBox="1"/>
          <p:nvPr>
            <p:ph idx="1" type="body"/>
          </p:nvPr>
        </p:nvSpPr>
        <p:spPr>
          <a:xfrm>
            <a:off x="731838" y="11234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1. Manual ad-hoc coding </a:t>
            </a:r>
            <a:r>
              <a:rPr lang="en-US">
                <a:solidFill>
                  <a:srgbClr val="666666"/>
                </a:solidFill>
              </a:rPr>
              <a:t>(not really called AI)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354" name="Google Shape;35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7088" y="1931675"/>
            <a:ext cx="284797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5813" y="1931663"/>
            <a:ext cx="2847975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1"/>
          <p:cNvSpPr/>
          <p:nvPr/>
        </p:nvSpPr>
        <p:spPr>
          <a:xfrm>
            <a:off x="5077200" y="2561645"/>
            <a:ext cx="796500" cy="34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4325" y="229575"/>
            <a:ext cx="5226575" cy="350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800" y="1828800"/>
            <a:ext cx="6096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4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170" y="147345"/>
            <a:ext cx="3358975" cy="14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8575" y="411924"/>
            <a:ext cx="1490150" cy="936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_2017-04-19_18-20-07.png" id="210" name="Google Shape;21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1463" y="1878700"/>
            <a:ext cx="8934450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99375" y="1074475"/>
            <a:ext cx="2330650" cy="23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8600" y="77175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2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Role of the human when designing AI</a:t>
            </a:r>
            <a:endParaRPr/>
          </a:p>
        </p:txBody>
      </p:sp>
      <p:sp>
        <p:nvSpPr>
          <p:cNvPr id="363" name="Google Shape;363;p52"/>
          <p:cNvSpPr txBox="1"/>
          <p:nvPr>
            <p:ph idx="1" type="body"/>
          </p:nvPr>
        </p:nvSpPr>
        <p:spPr>
          <a:xfrm>
            <a:off x="731850" y="1123459"/>
            <a:ext cx="10728300" cy="9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2. </a:t>
            </a:r>
            <a:r>
              <a:rPr b="1" lang="en-US"/>
              <a:t>Symbolic</a:t>
            </a:r>
            <a:r>
              <a:rPr lang="en-US"/>
              <a:t> AI: learning from encoded </a:t>
            </a:r>
            <a:r>
              <a:rPr b="1" lang="en-US"/>
              <a:t>knowledge</a:t>
            </a:r>
            <a:endParaRPr b="1"/>
          </a:p>
        </p:txBody>
      </p:sp>
      <p:pic>
        <p:nvPicPr>
          <p:cNvPr id="364" name="Google Shape;36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813" y="1931663"/>
            <a:ext cx="2847975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2"/>
          <p:cNvSpPr/>
          <p:nvPr/>
        </p:nvSpPr>
        <p:spPr>
          <a:xfrm>
            <a:off x="5077200" y="2561645"/>
            <a:ext cx="796500" cy="34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7100" y="4349100"/>
            <a:ext cx="2449975" cy="138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7099" y="1931675"/>
            <a:ext cx="2449966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2"/>
          <p:cNvSpPr/>
          <p:nvPr/>
        </p:nvSpPr>
        <p:spPr>
          <a:xfrm rot="5400000">
            <a:off x="7423725" y="3850425"/>
            <a:ext cx="394500" cy="24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2"/>
          <p:cNvSpPr txBox="1"/>
          <p:nvPr/>
        </p:nvSpPr>
        <p:spPr>
          <a:xfrm>
            <a:off x="9357550" y="2401588"/>
            <a:ext cx="24366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5000"/>
                </a:solidFill>
                <a:latin typeface="Nunito"/>
                <a:ea typeface="Nunito"/>
                <a:cs typeface="Nunito"/>
                <a:sym typeface="Nunito"/>
              </a:rPr>
              <a:t>formalism!!</a:t>
            </a:r>
            <a:endParaRPr sz="2400">
              <a:solidFill>
                <a:srgbClr val="FF5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0" name="Google Shape;370;p52"/>
          <p:cNvSpPr txBox="1"/>
          <p:nvPr/>
        </p:nvSpPr>
        <p:spPr>
          <a:xfrm>
            <a:off x="9500225" y="4706525"/>
            <a:ext cx="24366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build upon existing implementations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3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Role of the human when designing AI</a:t>
            </a:r>
            <a:endParaRPr/>
          </a:p>
        </p:txBody>
      </p:sp>
      <p:sp>
        <p:nvSpPr>
          <p:cNvPr id="377" name="Google Shape;377;p53"/>
          <p:cNvSpPr txBox="1"/>
          <p:nvPr>
            <p:ph idx="1" type="body"/>
          </p:nvPr>
        </p:nvSpPr>
        <p:spPr>
          <a:xfrm>
            <a:off x="731838" y="11234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3. Learning from </a:t>
            </a:r>
            <a:r>
              <a:rPr b="1" lang="en-US"/>
              <a:t>data</a:t>
            </a:r>
            <a:endParaRPr b="1"/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710" y="1692523"/>
            <a:ext cx="2285825" cy="12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3"/>
          <p:cNvSpPr/>
          <p:nvPr/>
        </p:nvSpPr>
        <p:spPr>
          <a:xfrm>
            <a:off x="4311245" y="4308501"/>
            <a:ext cx="796500" cy="34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53"/>
          <p:cNvSpPr/>
          <p:nvPr/>
        </p:nvSpPr>
        <p:spPr>
          <a:xfrm>
            <a:off x="8106013" y="4314695"/>
            <a:ext cx="796500" cy="34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1" name="Google Shape;38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6288" y="3540413"/>
            <a:ext cx="242887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425" y="3094163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80725" y="3726150"/>
            <a:ext cx="3028950" cy="1514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53"/>
          <p:cNvCxnSpPr/>
          <p:nvPr/>
        </p:nvCxnSpPr>
        <p:spPr>
          <a:xfrm flipH="1">
            <a:off x="4310625" y="3051100"/>
            <a:ext cx="1063800" cy="43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5" name="Google Shape;385;p53"/>
          <p:cNvCxnSpPr/>
          <p:nvPr/>
        </p:nvCxnSpPr>
        <p:spPr>
          <a:xfrm>
            <a:off x="6708623" y="3060722"/>
            <a:ext cx="0" cy="5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6" name="Google Shape;386;p53"/>
          <p:cNvCxnSpPr/>
          <p:nvPr/>
        </p:nvCxnSpPr>
        <p:spPr>
          <a:xfrm>
            <a:off x="8106023" y="3060722"/>
            <a:ext cx="1196700" cy="54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7" name="Google Shape;387;p53"/>
          <p:cNvSpPr txBox="1"/>
          <p:nvPr/>
        </p:nvSpPr>
        <p:spPr>
          <a:xfrm>
            <a:off x="2578350" y="2576800"/>
            <a:ext cx="23295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what </a:t>
            </a:r>
            <a:r>
              <a:rPr b="1"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data</a:t>
            </a: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to collect? how to represent reality?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53"/>
          <p:cNvSpPr txBox="1"/>
          <p:nvPr/>
        </p:nvSpPr>
        <p:spPr>
          <a:xfrm>
            <a:off x="8661925" y="2729200"/>
            <a:ext cx="18009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what </a:t>
            </a:r>
            <a:r>
              <a:rPr b="1"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task</a:t>
            </a: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to solve?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53"/>
          <p:cNvSpPr txBox="1"/>
          <p:nvPr/>
        </p:nvSpPr>
        <p:spPr>
          <a:xfrm>
            <a:off x="5598325" y="5226675"/>
            <a:ext cx="23295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what </a:t>
            </a:r>
            <a:r>
              <a:rPr b="1"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algorithm</a:t>
            </a: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&amp; </a:t>
            </a:r>
            <a:r>
              <a:rPr b="1"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preprocessing</a:t>
            </a: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4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Role of the human when designing AI</a:t>
            </a:r>
            <a:endParaRPr/>
          </a:p>
        </p:txBody>
      </p:sp>
      <p:sp>
        <p:nvSpPr>
          <p:cNvPr id="396" name="Google Shape;396;p54"/>
          <p:cNvSpPr txBox="1"/>
          <p:nvPr>
            <p:ph idx="1" type="body"/>
          </p:nvPr>
        </p:nvSpPr>
        <p:spPr>
          <a:xfrm>
            <a:off x="731838" y="11234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4. Learning from </a:t>
            </a:r>
            <a:r>
              <a:rPr b="1" lang="en-US"/>
              <a:t>interaction</a:t>
            </a:r>
            <a:r>
              <a:rPr lang="en-US"/>
              <a:t> (reinforcement learning)</a:t>
            </a:r>
            <a:endParaRPr/>
          </a:p>
        </p:txBody>
      </p:sp>
      <p:pic>
        <p:nvPicPr>
          <p:cNvPr id="397" name="Google Shape;39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5675" y="1998222"/>
            <a:ext cx="2260650" cy="12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8288" y="3771813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3588" y="4148522"/>
            <a:ext cx="1884775" cy="14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4"/>
          <p:cNvSpPr/>
          <p:nvPr/>
        </p:nvSpPr>
        <p:spPr>
          <a:xfrm>
            <a:off x="3956175" y="4544025"/>
            <a:ext cx="839700" cy="35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4"/>
          <p:cNvSpPr/>
          <p:nvPr/>
        </p:nvSpPr>
        <p:spPr>
          <a:xfrm flipH="1">
            <a:off x="7519975" y="4544025"/>
            <a:ext cx="839700" cy="35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4"/>
          <p:cNvSpPr/>
          <p:nvPr/>
        </p:nvSpPr>
        <p:spPr>
          <a:xfrm flipH="1" rot="-5400000">
            <a:off x="5676125" y="3633375"/>
            <a:ext cx="839700" cy="35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4"/>
          <p:cNvSpPr txBox="1"/>
          <p:nvPr/>
        </p:nvSpPr>
        <p:spPr>
          <a:xfrm>
            <a:off x="3974850" y="4273425"/>
            <a:ext cx="10545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actions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p54"/>
          <p:cNvSpPr txBox="1"/>
          <p:nvPr/>
        </p:nvSpPr>
        <p:spPr>
          <a:xfrm>
            <a:off x="7607550" y="4253675"/>
            <a:ext cx="14337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impact on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br>
              <a:rPr lang="en-US" sz="800">
                <a:latin typeface="Roboto"/>
                <a:ea typeface="Roboto"/>
                <a:cs typeface="Roboto"/>
                <a:sym typeface="Roboto"/>
              </a:rPr>
            </a:b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>
                <a:latin typeface="Roboto"/>
                <a:ea typeface="Roboto"/>
                <a:cs typeface="Roboto"/>
                <a:sym typeface="Roboto"/>
              </a:rPr>
              <a:t>environment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Google Shape;405;p54"/>
          <p:cNvSpPr txBox="1"/>
          <p:nvPr/>
        </p:nvSpPr>
        <p:spPr>
          <a:xfrm>
            <a:off x="6190875" y="3551150"/>
            <a:ext cx="27027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What does “success” mean?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6" name="Google Shape;406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1325" y="3729988"/>
            <a:ext cx="1982675" cy="19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5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Paradigm shift</a:t>
            </a:r>
            <a:endParaRPr/>
          </a:p>
        </p:txBody>
      </p:sp>
      <p:sp>
        <p:nvSpPr>
          <p:cNvPr id="413" name="Google Shape;413;p55"/>
          <p:cNvSpPr txBox="1"/>
          <p:nvPr>
            <p:ph idx="1" type="body"/>
          </p:nvPr>
        </p:nvSpPr>
        <p:spPr>
          <a:xfrm>
            <a:off x="731851" y="1333925"/>
            <a:ext cx="11264400" cy="42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Systems </a:t>
            </a:r>
            <a:r>
              <a:rPr b="1"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too complex to understand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, control! </a:t>
            </a: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(self-driving cars)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1"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How</a:t>
            </a:r>
            <a:r>
              <a:rPr lang="en-U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learn</a:t>
            </a: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to ride a bike?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b="1"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Encourage wanted behaviour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giving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rewards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.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>
                <a:latin typeface="Roboto"/>
                <a:ea typeface="Roboto"/>
                <a:cs typeface="Roboto"/>
                <a:sym typeface="Roboto"/>
              </a:rPr>
              <a:t>Learn by trying. What, not how.”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Google Shape;41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8625" y="3475725"/>
            <a:ext cx="1659875" cy="191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6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Example: inverted pendulum</a:t>
            </a:r>
            <a:endParaRPr/>
          </a:p>
        </p:txBody>
      </p:sp>
      <p:sp>
        <p:nvSpPr>
          <p:cNvPr id="422" name="Google Shape;422;p56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FF6600"/>
                </a:solidFill>
              </a:rPr>
              <a:t>Actions</a:t>
            </a:r>
            <a:br>
              <a:rPr lang="en-US"/>
            </a:br>
            <a:r>
              <a:rPr lang="en-US" sz="2400"/>
              <a:t>move motor left/right by controlling voltage</a:t>
            </a:r>
            <a:br>
              <a:rPr lang="en-US" sz="2400"/>
            </a:br>
            <a:endParaRPr sz="2400"/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FF6600"/>
                </a:solidFill>
              </a:rPr>
              <a:t>Reward</a:t>
            </a:r>
            <a:br>
              <a:rPr lang="en-US"/>
            </a:br>
            <a:r>
              <a:rPr lang="en-US" sz="2400"/>
              <a:t>how close is angle to 0°?</a:t>
            </a:r>
            <a:br>
              <a:rPr lang="en-US" sz="2400"/>
            </a:br>
            <a:endParaRPr sz="2400"/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FF6600"/>
                </a:solidFill>
              </a:rPr>
              <a:t>Environment</a:t>
            </a:r>
            <a:br>
              <a:rPr lang="en-US"/>
            </a:br>
            <a:r>
              <a:rPr lang="en-US" sz="2400"/>
              <a:t>motor, servo, pole, nature</a:t>
            </a:r>
            <a:endParaRPr sz="2400"/>
          </a:p>
        </p:txBody>
      </p:sp>
      <p:pic>
        <p:nvPicPr>
          <p:cNvPr id="423" name="Google Shape;42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050" y="1536625"/>
            <a:ext cx="3440250" cy="378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7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Video</a:t>
            </a:r>
            <a:endParaRPr/>
          </a:p>
        </p:txBody>
      </p:sp>
      <p:sp>
        <p:nvSpPr>
          <p:cNvPr id="430" name="Google Shape;430;p57"/>
          <p:cNvSpPr txBox="1"/>
          <p:nvPr/>
        </p:nvSpPr>
        <p:spPr>
          <a:xfrm>
            <a:off x="6554225" y="1244975"/>
            <a:ext cx="5679300" cy="40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Actuation of the motor</a:t>
            </a:r>
            <a:b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Relation voltage → movement?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Physics</a:t>
            </a:r>
            <a:endParaRPr sz="32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Gravity, Newton’s 2nd law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Shape of the pole</a:t>
            </a:r>
            <a:b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if a different object?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Interaction</a:t>
            </a:r>
            <a:endParaRPr sz="32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if you push the pole?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1" name="Google Shape;431;p57" title="Learning to Swing-Up and Balance from Scratch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850" y="1402425"/>
            <a:ext cx="5458800" cy="409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8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8" name="Google Shape;438;p5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Impact</a:t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9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6" name="Google Shape;44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338" y="360250"/>
            <a:ext cx="6429324" cy="492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9"/>
          <p:cNvSpPr txBox="1"/>
          <p:nvPr/>
        </p:nvSpPr>
        <p:spPr>
          <a:xfrm>
            <a:off x="475650" y="2455875"/>
            <a:ext cx="23589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research pessimists</a:t>
            </a:r>
            <a:endParaRPr sz="3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8" name="Google Shape;448;p59"/>
          <p:cNvSpPr txBox="1"/>
          <p:nvPr/>
        </p:nvSpPr>
        <p:spPr>
          <a:xfrm>
            <a:off x="9586050" y="2455875"/>
            <a:ext cx="23589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sale</a:t>
            </a:r>
            <a:endParaRPr sz="3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optimists</a:t>
            </a:r>
            <a:endParaRPr sz="3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#1</a:t>
            </a:r>
            <a:endParaRPr b="0"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AI is</a:t>
            </a:r>
            <a:r>
              <a:rPr lang="en-US"/>
              <a:t> transformative</a:t>
            </a:r>
            <a:endParaRPr/>
          </a:p>
        </p:txBody>
      </p:sp>
      <p:sp>
        <p:nvSpPr>
          <p:cNvPr id="455" name="Google Shape;455;p6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1"/>
          <p:cNvSpPr txBox="1"/>
          <p:nvPr>
            <p:ph type="title"/>
          </p:nvPr>
        </p:nvSpPr>
        <p:spPr>
          <a:xfrm>
            <a:off x="653667" y="1430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3F3F3"/>
                </a:solidFill>
              </a:rPr>
              <a:t>The true </a:t>
            </a:r>
            <a:r>
              <a:rPr lang="en-US">
                <a:solidFill>
                  <a:srgbClr val="FF6600"/>
                </a:solidFill>
              </a:rPr>
              <a:t>power of AI</a:t>
            </a:r>
            <a:r>
              <a:rPr lang="en-US">
                <a:solidFill>
                  <a:srgbClr val="F3F3F3"/>
                </a:solidFill>
              </a:rPr>
              <a:t> resides in systems we are</a:t>
            </a:r>
            <a:endParaRPr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3F3F3"/>
                </a:solidFill>
              </a:rPr>
              <a:t> </a:t>
            </a:r>
            <a:r>
              <a:rPr b="1" lang="en-US">
                <a:solidFill>
                  <a:srgbClr val="FF6600"/>
                </a:solidFill>
              </a:rPr>
              <a:t>unable to understand</a:t>
            </a:r>
            <a:r>
              <a:rPr lang="en-US">
                <a:solidFill>
                  <a:srgbClr val="FF6600"/>
                </a:solidFill>
              </a:rPr>
              <a:t>.</a:t>
            </a:r>
            <a:endParaRPr>
              <a:solidFill>
                <a:srgbClr val="FF6600"/>
              </a:solidFill>
            </a:endParaRPr>
          </a:p>
        </p:txBody>
      </p:sp>
      <p:sp>
        <p:nvSpPr>
          <p:cNvPr id="461" name="Google Shape;461;p6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AI?</a:t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2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 is </a:t>
            </a:r>
            <a:r>
              <a:rPr b="1" lang="en-US"/>
              <a:t>transformative</a:t>
            </a:r>
            <a:endParaRPr b="1"/>
          </a:p>
        </p:txBody>
      </p:sp>
      <p:sp>
        <p:nvSpPr>
          <p:cNvPr id="468" name="Google Shape;468;p62"/>
          <p:cNvSpPr txBox="1"/>
          <p:nvPr>
            <p:ph idx="1" type="body"/>
          </p:nvPr>
        </p:nvSpPr>
        <p:spPr>
          <a:xfrm>
            <a:off x="731838" y="1047262"/>
            <a:ext cx="10728300" cy="41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Changes the nature of 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knowledge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Nunito"/>
              <a:buAutoNum type="alphaLcPeriod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Allows companies to </a:t>
            </a:r>
            <a:r>
              <a:rPr lang="en-US" sz="24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formalize</a:t>
            </a: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 knowledge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Nunito"/>
              <a:buAutoNum type="alphaLcPeriod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Moves from humans to </a:t>
            </a:r>
            <a:r>
              <a:rPr lang="en-US" sz="24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self-learning</a:t>
            </a: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 machines</a:t>
            </a:r>
            <a:br>
              <a:rPr lang="en-US">
                <a:latin typeface="Nunito"/>
                <a:ea typeface="Nunito"/>
                <a:cs typeface="Nunito"/>
                <a:sym typeface="Nunito"/>
              </a:rPr>
            </a:b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Enables 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autonomous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 and 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adaptive 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systems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humans go from commanding to </a:t>
            </a:r>
            <a:r>
              <a:rPr b="1" lang="en-US" sz="24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interacting</a:t>
            </a:r>
            <a:endParaRPr b="1" sz="2400">
              <a:solidFill>
                <a:srgbClr val="FF66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go </a:t>
            </a:r>
            <a:r>
              <a:rPr lang="en-US" sz="24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beyond our understanding</a:t>
            </a: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 (e.g. high dimensional)</a:t>
            </a:r>
            <a:br>
              <a:rPr lang="en-US">
                <a:latin typeface="Nunito"/>
                <a:ea typeface="Nunito"/>
                <a:cs typeface="Nunito"/>
                <a:sym typeface="Nunito"/>
              </a:rPr>
            </a:b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They have “infinite” 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scale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.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Nunito"/>
              <a:buAutoNum type="alphaLcPeriod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micro-personalization, human empowerment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9" name="Google Shape;469;p6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0" name="Google Shape;470;p62"/>
          <p:cNvSpPr/>
          <p:nvPr/>
        </p:nvSpPr>
        <p:spPr>
          <a:xfrm>
            <a:off x="1200767" y="1294044"/>
            <a:ext cx="6358500" cy="4755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2"/>
          <p:cNvSpPr/>
          <p:nvPr/>
        </p:nvSpPr>
        <p:spPr>
          <a:xfrm>
            <a:off x="1200767" y="2947800"/>
            <a:ext cx="8107200" cy="4755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62"/>
          <p:cNvSpPr/>
          <p:nvPr/>
        </p:nvSpPr>
        <p:spPr>
          <a:xfrm>
            <a:off x="1200767" y="4593500"/>
            <a:ext cx="4794900" cy="4755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3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AlphaGo </a:t>
            </a:r>
            <a:endParaRPr/>
          </a:p>
        </p:txBody>
      </p:sp>
      <p:sp>
        <p:nvSpPr>
          <p:cNvPr id="479" name="Google Shape;479;p63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0" name="Google Shape;480;p63"/>
          <p:cNvSpPr txBox="1"/>
          <p:nvPr>
            <p:ph idx="1" type="body"/>
          </p:nvPr>
        </p:nvSpPr>
        <p:spPr>
          <a:xfrm>
            <a:off x="731851" y="1275850"/>
            <a:ext cx="11259900" cy="41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b="1" lang="en-US"/>
              <a:t>Better</a:t>
            </a:r>
            <a:r>
              <a:rPr lang="en-US"/>
              <a:t> at Go than humans</a:t>
            </a:r>
            <a:br>
              <a:rPr lang="en-US"/>
            </a:br>
            <a:r>
              <a:rPr lang="en-US" sz="2400">
                <a:solidFill>
                  <a:srgbClr val="666666"/>
                </a:solidFill>
              </a:rPr>
              <a:t>(scientists thought this breakthrough </a:t>
            </a:r>
            <a:br>
              <a:rPr lang="en-US" sz="2400">
                <a:solidFill>
                  <a:srgbClr val="666666"/>
                </a:solidFill>
              </a:rPr>
            </a:br>
            <a:r>
              <a:rPr lang="en-US" sz="2400">
                <a:solidFill>
                  <a:srgbClr val="666666"/>
                </a:solidFill>
              </a:rPr>
              <a:t>to happen in 2030 earliest)</a:t>
            </a:r>
            <a:br>
              <a:rPr lang="en-US" sz="2400">
                <a:solidFill>
                  <a:srgbClr val="666666"/>
                </a:solidFill>
              </a:rPr>
            </a:b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Learn to play </a:t>
            </a:r>
            <a:r>
              <a:rPr b="1" lang="en-US"/>
              <a:t>in 2 days</a:t>
            </a:r>
            <a:br>
              <a:rPr b="1" lang="en-US"/>
            </a:br>
            <a:endParaRPr b="1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And “invent” </a:t>
            </a:r>
            <a:r>
              <a:rPr b="1" lang="en-US"/>
              <a:t>creative moves</a:t>
            </a:r>
            <a:br>
              <a:rPr b="1" lang="en-US"/>
            </a:br>
            <a:endParaRPr b="1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An </a:t>
            </a:r>
            <a:r>
              <a:rPr b="1" lang="en-US"/>
              <a:t>infinite</a:t>
            </a:r>
            <a:r>
              <a:rPr lang="en-US"/>
              <a:t> #players can be created instantaneously</a:t>
            </a:r>
            <a:br>
              <a:rPr b="1" lang="en-US"/>
            </a:br>
            <a:endParaRPr sz="2400">
              <a:solidFill>
                <a:srgbClr val="666666"/>
              </a:solidFill>
            </a:endParaRPr>
          </a:p>
        </p:txBody>
      </p:sp>
      <p:pic>
        <p:nvPicPr>
          <p:cNvPr id="481" name="Google Shape;48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5925" y="1517675"/>
            <a:ext cx="4874224" cy="31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#2 -</a:t>
            </a:r>
            <a:r>
              <a:rPr lang="en-US"/>
              <a:t> </a:t>
            </a:r>
            <a:br>
              <a:rPr lang="en-US"/>
            </a:br>
            <a:r>
              <a:rPr b="0" lang="en-US"/>
              <a:t>AI</a:t>
            </a:r>
            <a:r>
              <a:rPr lang="en-US"/>
              <a:t> advances science</a:t>
            </a:r>
            <a:endParaRPr/>
          </a:p>
        </p:txBody>
      </p:sp>
      <p:sp>
        <p:nvSpPr>
          <p:cNvPr id="488" name="Google Shape;488;p6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5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 advances science</a:t>
            </a:r>
            <a:endParaRPr/>
          </a:p>
        </p:txBody>
      </p:sp>
      <p:sp>
        <p:nvSpPr>
          <p:cNvPr id="495" name="Google Shape;495;p65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/>
              <a:t>Automate</a:t>
            </a:r>
            <a:r>
              <a:rPr lang="en-US"/>
              <a:t> tedious research tasks 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1" lang="en-US"/>
              <a:t>Detect</a:t>
            </a:r>
            <a:r>
              <a:rPr lang="en-US"/>
              <a:t> complex patterns, rules… 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Improve </a:t>
            </a:r>
            <a:r>
              <a:rPr b="1" lang="en-US"/>
              <a:t>Randomized Controlled Trials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The user is the experiment =&gt; longitudinal  studies</a:t>
            </a:r>
            <a:br>
              <a:rPr lang="en-US"/>
            </a:b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#3 </a:t>
            </a:r>
            <a:endParaRPr b="0"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There are still </a:t>
            </a:r>
            <a:r>
              <a:rPr lang="en-US"/>
              <a:t>issues… </a:t>
            </a:r>
            <a:endParaRPr/>
          </a:p>
        </p:txBody>
      </p:sp>
      <p:sp>
        <p:nvSpPr>
          <p:cNvPr id="502" name="Google Shape;502;p6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7"/>
          <p:cNvSpPr txBox="1"/>
          <p:nvPr>
            <p:ph type="title"/>
          </p:nvPr>
        </p:nvSpPr>
        <p:spPr>
          <a:xfrm>
            <a:off x="653667" y="2954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Liability</a:t>
            </a:r>
            <a:endParaRPr b="1"/>
          </a:p>
        </p:txBody>
      </p:sp>
      <p:sp>
        <p:nvSpPr>
          <p:cNvPr id="508" name="Google Shape;508;p6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8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Liability</a:t>
            </a:r>
            <a:endParaRPr/>
          </a:p>
        </p:txBody>
      </p:sp>
      <p:sp>
        <p:nvSpPr>
          <p:cNvPr id="515" name="Google Shape;515;p68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A self-driving car crashes.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Expedia suggests a flight and it crashes.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An elevator crashes.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Who is responsible?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9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- computer interaction</a:t>
            </a:r>
            <a:endParaRPr/>
          </a:p>
        </p:txBody>
      </p:sp>
      <p:sp>
        <p:nvSpPr>
          <p:cNvPr id="522" name="Google Shape;522;p69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3" name="Google Shape;523;p69"/>
          <p:cNvSpPr txBox="1"/>
          <p:nvPr>
            <p:ph idx="1" type="body"/>
          </p:nvPr>
        </p:nvSpPr>
        <p:spPr>
          <a:xfrm>
            <a:off x="731851" y="1047250"/>
            <a:ext cx="112530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Machines</a:t>
            </a:r>
            <a:r>
              <a:rPr lang="en-US"/>
              <a:t> move </a:t>
            </a:r>
            <a:r>
              <a:rPr b="1" lang="en-US"/>
              <a:t>ever closer to humans</a:t>
            </a:r>
            <a:endParaRPr b="1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Hybrid HI/AI teams (HI = Human Intelligence)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Orchestration of human actions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Decision support (filter bubble)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Automation of tasks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Autonomous =&gt; potential </a:t>
            </a:r>
            <a:r>
              <a:rPr lang="en-US">
                <a:solidFill>
                  <a:srgbClr val="FF5000"/>
                </a:solidFill>
              </a:rPr>
              <a:t>conflicts</a:t>
            </a:r>
            <a:r>
              <a:rPr lang="en-US"/>
              <a:t>, need for </a:t>
            </a:r>
            <a:r>
              <a:rPr b="1" lang="en-US"/>
              <a:t>negotiation</a:t>
            </a:r>
            <a:r>
              <a:rPr lang="en-US"/>
              <a:t>!  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We need </a:t>
            </a:r>
            <a:r>
              <a:rPr lang="en-US">
                <a:solidFill>
                  <a:srgbClr val="FF5000"/>
                </a:solidFill>
              </a:rPr>
              <a:t>new kinds of </a:t>
            </a:r>
            <a:r>
              <a:rPr b="1" lang="en-US">
                <a:solidFill>
                  <a:srgbClr val="FF5000"/>
                </a:solidFill>
              </a:rPr>
              <a:t>education</a:t>
            </a:r>
            <a:r>
              <a:rPr lang="en-US"/>
              <a:t> (e.g. pilot, mechanic)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We speak a fundamentally </a:t>
            </a:r>
            <a:r>
              <a:rPr b="1" lang="en-US">
                <a:solidFill>
                  <a:srgbClr val="FF5000"/>
                </a:solidFill>
              </a:rPr>
              <a:t>different language</a:t>
            </a:r>
            <a:r>
              <a:rPr lang="en-US"/>
              <a:t>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0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Explainability</a:t>
            </a:r>
            <a:endParaRPr/>
          </a:p>
        </p:txBody>
      </p:sp>
      <p:sp>
        <p:nvSpPr>
          <p:cNvPr id="530" name="Google Shape;530;p70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Transparency of </a:t>
            </a:r>
            <a:br>
              <a:rPr lang="en-US"/>
            </a:br>
            <a:r>
              <a:rPr lang="en-US"/>
              <a:t>algorithms?</a:t>
            </a:r>
            <a:endParaRPr/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igh resolution deep zoom&#10;This took ~4 weeks to calculate the log(z) plane (or 'side scrolling' plane) and about 1 hour to assemble the video.&#10;1920 points were calculuated per circle&#10;164353 circles were calculated &#10;the coloring is my standard histogram equalization in the side scrolling plane before mapping back to z plane (thanks to phaumann for this idea)" id="531" name="Google Shape;531;p70" title="Mandelbrot Zoom 10^227 [1080x1920]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4150" y="1352050"/>
            <a:ext cx="5596000" cy="41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0650" y="2697012"/>
            <a:ext cx="3152775" cy="9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1"/>
          <p:cNvSpPr txBox="1"/>
          <p:nvPr>
            <p:ph type="title"/>
          </p:nvPr>
        </p:nvSpPr>
        <p:spPr>
          <a:xfrm>
            <a:off x="653667" y="2954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Ownership</a:t>
            </a:r>
            <a:endParaRPr b="1"/>
          </a:p>
        </p:txBody>
      </p:sp>
      <p:sp>
        <p:nvSpPr>
          <p:cNvPr id="538" name="Google Shape;538;p7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 studies… </a:t>
            </a:r>
            <a:endParaRPr/>
          </a:p>
        </p:txBody>
      </p:sp>
      <p:sp>
        <p:nvSpPr>
          <p:cNvPr id="226" name="Google Shape;226;p36"/>
          <p:cNvSpPr txBox="1"/>
          <p:nvPr>
            <p:ph idx="1" type="body"/>
          </p:nvPr>
        </p:nvSpPr>
        <p:spPr>
          <a:xfrm>
            <a:off x="1001725" y="1428250"/>
            <a:ext cx="10944600" cy="3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95300" lvl="0" marL="457200" rtl="0" algn="l">
              <a:spcBef>
                <a:spcPts val="1000"/>
              </a:spcBef>
              <a:spcAft>
                <a:spcPts val="0"/>
              </a:spcAft>
              <a:buSzPts val="4200"/>
              <a:buAutoNum type="arabicPeriod"/>
            </a:pPr>
            <a:r>
              <a:rPr lang="en-US" sz="4200"/>
              <a:t>the </a:t>
            </a:r>
            <a:r>
              <a:rPr lang="en-US" sz="4200">
                <a:solidFill>
                  <a:srgbClr val="FF6600"/>
                </a:solidFill>
              </a:rPr>
              <a:t>nature and mechanisms</a:t>
            </a:r>
            <a:r>
              <a:rPr lang="en-US" sz="4200"/>
              <a:t> of </a:t>
            </a:r>
            <a:r>
              <a:rPr b="1" lang="en-US" sz="4200"/>
              <a:t>intelligence</a:t>
            </a:r>
            <a:br>
              <a:rPr lang="en-US" sz="4200"/>
            </a:br>
            <a:endParaRPr sz="4200"/>
          </a:p>
          <a:p>
            <a:pPr indent="-495300" lvl="0" marL="457200" rtl="0" algn="l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-US" sz="4200"/>
              <a:t>Using</a:t>
            </a:r>
            <a:r>
              <a:rPr b="1" lang="en-US" sz="4200"/>
              <a:t> formal methods</a:t>
            </a:r>
            <a:r>
              <a:rPr lang="en-US" sz="4200"/>
              <a:t>, an</a:t>
            </a:r>
            <a:br>
              <a:rPr lang="en-US" sz="4200"/>
            </a:br>
            <a:endParaRPr sz="4200"/>
          </a:p>
          <a:p>
            <a:pPr indent="-495300" lvl="0" marL="457200" rtl="0" algn="l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-US" sz="4200"/>
              <a:t>Attempts to </a:t>
            </a:r>
            <a:r>
              <a:rPr b="1" lang="en-US" sz="4200"/>
              <a:t>reconstruct</a:t>
            </a:r>
            <a:r>
              <a:rPr lang="en-US" sz="4200"/>
              <a:t> it.</a:t>
            </a:r>
            <a:endParaRPr sz="4200"/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200"/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200"/>
          </a:p>
        </p:txBody>
      </p:sp>
      <p:sp>
        <p:nvSpPr>
          <p:cNvPr id="227" name="Google Shape;227;p3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Intellectual property</a:t>
            </a:r>
            <a:endParaRPr/>
          </a:p>
        </p:txBody>
      </p:sp>
      <p:sp>
        <p:nvSpPr>
          <p:cNvPr id="544" name="Google Shape;544;p72"/>
          <p:cNvSpPr txBox="1"/>
          <p:nvPr>
            <p:ph idx="1" type="body"/>
          </p:nvPr>
        </p:nvSpPr>
        <p:spPr>
          <a:xfrm>
            <a:off x="3892500" y="1511225"/>
            <a:ext cx="81882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latin typeface="Nunito"/>
                <a:ea typeface="Nunito"/>
                <a:cs typeface="Nunito"/>
                <a:sym typeface="Nunito"/>
              </a:rPr>
              <a:t>Who owns the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copyright 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to this Rembrandt imitation?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57200" lvl="0" marL="609600" rtl="0" algn="l">
              <a:spcBef>
                <a:spcPts val="1000"/>
              </a:spcBef>
              <a:spcAft>
                <a:spcPts val="0"/>
              </a:spcAft>
              <a:buSzPts val="2400"/>
              <a:buFont typeface="Nunito"/>
              <a:buChar char="•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Rembrandt, as his paintings were used as input?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SzPts val="2400"/>
              <a:buFont typeface="Nunito"/>
              <a:buChar char="•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The computer or algorithm?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SzPts val="2400"/>
              <a:buFont typeface="Nunito"/>
              <a:buChar char="•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The programmers of the algorithm?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SzPts val="2400"/>
              <a:buFont typeface="Nunito"/>
              <a:buChar char="•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Nobody?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SzPts val="2400"/>
              <a:buFont typeface="Nunito"/>
              <a:buChar char="•"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Everybody?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5" name="Google Shape;545;p72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6" name="Google Shape;546;p72"/>
          <p:cNvPicPr preferRelativeResize="0"/>
          <p:nvPr/>
        </p:nvPicPr>
        <p:blipFill rotWithShape="1">
          <a:blip r:embed="rId3">
            <a:alphaModFix/>
          </a:blip>
          <a:srcRect b="11847" l="28197" r="27397" t="14972"/>
          <a:stretch/>
        </p:blipFill>
        <p:spPr>
          <a:xfrm>
            <a:off x="415600" y="1634700"/>
            <a:ext cx="3302100" cy="372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3"/>
          <p:cNvSpPr txBox="1"/>
          <p:nvPr>
            <p:ph type="title"/>
          </p:nvPr>
        </p:nvSpPr>
        <p:spPr>
          <a:xfrm>
            <a:off x="653667" y="2192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99999"/>
                </a:solidFill>
              </a:rPr>
              <a:t>What kind of company is</a:t>
            </a:r>
            <a:r>
              <a:rPr lang="en-US"/>
              <a:t> Google?</a:t>
            </a:r>
            <a:endParaRPr/>
          </a:p>
        </p:txBody>
      </p:sp>
      <p:sp>
        <p:nvSpPr>
          <p:cNvPr id="552" name="Google Shape;552;p7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 should be in control of your data?</a:t>
            </a:r>
            <a:endParaRPr/>
          </a:p>
        </p:txBody>
      </p:sp>
      <p:sp>
        <p:nvSpPr>
          <p:cNvPr id="558" name="Google Shape;558;p74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creenshot_2017-10-25_14-31-36.png" id="559" name="Google Shape;55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500" y="1540800"/>
            <a:ext cx="6297001" cy="4810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is this money coming from?</a:t>
            </a:r>
            <a:endParaRPr/>
          </a:p>
        </p:txBody>
      </p:sp>
      <p:sp>
        <p:nvSpPr>
          <p:cNvPr id="565" name="Google Shape;565;p75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6" name="Google Shape;56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912" y="1433080"/>
            <a:ext cx="7887714" cy="55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6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2" name="Google Shape;57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3413">
            <a:off x="557550" y="4804816"/>
            <a:ext cx="115697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833" y="1029083"/>
            <a:ext cx="1047750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7"/>
          <p:cNvSpPr txBox="1"/>
          <p:nvPr>
            <p:ph type="title"/>
          </p:nvPr>
        </p:nvSpPr>
        <p:spPr>
          <a:xfrm>
            <a:off x="653667" y="2954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Jobs</a:t>
            </a:r>
            <a:endParaRPr b="1"/>
          </a:p>
        </p:txBody>
      </p:sp>
      <p:sp>
        <p:nvSpPr>
          <p:cNvPr id="579" name="Google Shape;579;p7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8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Polarization… </a:t>
            </a:r>
            <a:endParaRPr/>
          </a:p>
        </p:txBody>
      </p:sp>
      <p:sp>
        <p:nvSpPr>
          <p:cNvPr id="586" name="Google Shape;586;p78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creenshot_2017-04-19_18-16-09.png" id="587" name="Google Shape;58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50" y="1352051"/>
            <a:ext cx="8184751" cy="39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78"/>
          <p:cNvSpPr/>
          <p:nvPr/>
        </p:nvSpPr>
        <p:spPr>
          <a:xfrm>
            <a:off x="1182775" y="3733000"/>
            <a:ext cx="3172800" cy="284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78"/>
          <p:cNvSpPr txBox="1"/>
          <p:nvPr/>
        </p:nvSpPr>
        <p:spPr>
          <a:xfrm>
            <a:off x="8754150" y="3424325"/>
            <a:ext cx="2706000" cy="1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education?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000">
                <a:latin typeface="Roboto"/>
                <a:ea typeface="Roboto"/>
                <a:cs typeface="Roboto"/>
                <a:sym typeface="Roboto"/>
              </a:rPr>
            </a:b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equality?</a:t>
            </a:r>
            <a:br>
              <a:rPr lang="en-US" sz="3000">
                <a:latin typeface="Roboto"/>
                <a:ea typeface="Roboto"/>
                <a:cs typeface="Roboto"/>
                <a:sym typeface="Roboto"/>
              </a:rPr>
            </a:br>
            <a:br>
              <a:rPr lang="en-US" sz="3000">
                <a:latin typeface="Roboto"/>
                <a:ea typeface="Roboto"/>
                <a:cs typeface="Roboto"/>
                <a:sym typeface="Roboto"/>
              </a:rPr>
            </a:b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9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 to rethink economy?</a:t>
            </a:r>
            <a:endParaRPr/>
          </a:p>
        </p:txBody>
      </p:sp>
      <p:sp>
        <p:nvSpPr>
          <p:cNvPr id="596" name="Google Shape;596;p79"/>
          <p:cNvSpPr txBox="1"/>
          <p:nvPr>
            <p:ph idx="1" type="body"/>
          </p:nvPr>
        </p:nvSpPr>
        <p:spPr>
          <a:xfrm>
            <a:off x="3469425" y="1123450"/>
            <a:ext cx="7457400" cy="28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latin typeface="Droid Serif"/>
                <a:ea typeface="Droid Serif"/>
                <a:cs typeface="Droid Serif"/>
                <a:sym typeface="Droid Serif"/>
              </a:rPr>
              <a:t>“Rather, </a:t>
            </a:r>
            <a:r>
              <a:rPr b="1" lang="en-US" sz="2400">
                <a:latin typeface="Droid Serif"/>
                <a:ea typeface="Droid Serif"/>
                <a:cs typeface="Droid Serif"/>
                <a:sym typeface="Droid Serif"/>
              </a:rPr>
              <a:t>it is the machine which possesses skill and strength</a:t>
            </a:r>
            <a:r>
              <a:rPr lang="en-US" sz="2400">
                <a:latin typeface="Droid Serif"/>
                <a:ea typeface="Droid Serif"/>
                <a:cs typeface="Droid Serif"/>
                <a:sym typeface="Droid Serif"/>
              </a:rPr>
              <a:t> in place of the worker, is itself the virtuoso, </a:t>
            </a:r>
            <a:r>
              <a:rPr b="1" lang="en-US" sz="2400">
                <a:latin typeface="Droid Serif"/>
                <a:ea typeface="Droid Serif"/>
                <a:cs typeface="Droid Serif"/>
                <a:sym typeface="Droid Serif"/>
              </a:rPr>
              <a:t>with a soul of its own</a:t>
            </a:r>
            <a:r>
              <a:rPr lang="en-US" sz="2400">
                <a:latin typeface="Droid Serif"/>
                <a:ea typeface="Droid Serif"/>
                <a:cs typeface="Droid Serif"/>
                <a:sym typeface="Droid Serif"/>
              </a:rPr>
              <a:t> in the mechanical laws acting through it; and it consumes coal or oil just as the worker consumes food to keep up its perpetual motion.”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597" name="Google Shape;59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49" y="1352050"/>
            <a:ext cx="2744838" cy="4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79"/>
          <p:cNvSpPr txBox="1"/>
          <p:nvPr/>
        </p:nvSpPr>
        <p:spPr>
          <a:xfrm>
            <a:off x="5915625" y="3607850"/>
            <a:ext cx="6018300" cy="211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000">
                <a:solidFill>
                  <a:schemeClr val="dk1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“As soon as labour in the direct form has ceased to be the great well-spring of wealth, </a:t>
            </a:r>
            <a:r>
              <a:rPr b="1" i="1" lang="en-US" sz="3000">
                <a:solidFill>
                  <a:schemeClr val="dk1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labour time ceases and must cease to be its measure.”</a:t>
            </a:r>
            <a:endParaRPr sz="3000">
              <a:highlight>
                <a:srgbClr val="F3F3F3"/>
              </a:highligh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0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4" name="Google Shape;604;p80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Only </a:t>
            </a:r>
            <a:r>
              <a:rPr b="1" lang="en-US"/>
              <a:t>manual</a:t>
            </a:r>
            <a:r>
              <a:rPr lang="en-US"/>
              <a:t> labour?</a:t>
            </a:r>
            <a:endParaRPr/>
          </a:p>
        </p:txBody>
      </p:sp>
      <p:sp>
        <p:nvSpPr>
          <p:cNvPr id="605" name="Google Shape;605;p80"/>
          <p:cNvSpPr txBox="1"/>
          <p:nvPr>
            <p:ph idx="1" type="body"/>
          </p:nvPr>
        </p:nvSpPr>
        <p:spPr>
          <a:xfrm>
            <a:off x="1380900" y="2583021"/>
            <a:ext cx="8836200" cy="29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08000" lvl="0" marL="6096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Is the </a:t>
            </a:r>
            <a:r>
              <a:rPr b="1" lang="en-US">
                <a:solidFill>
                  <a:srgbClr val="FF6600"/>
                </a:solidFill>
              </a:rPr>
              <a:t>process</a:t>
            </a:r>
            <a:r>
              <a:rPr lang="en-US"/>
              <a:t> digitized / digitizable?</a:t>
            </a:r>
            <a:br>
              <a:rPr lang="en-US"/>
            </a:br>
            <a:endParaRPr/>
          </a:p>
          <a:p>
            <a:pPr indent="-508000" lvl="0" marL="6096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Is </a:t>
            </a:r>
            <a:r>
              <a:rPr b="1" lang="en-US">
                <a:solidFill>
                  <a:srgbClr val="FF6600"/>
                </a:solidFill>
              </a:rPr>
              <a:t>data</a:t>
            </a:r>
            <a:r>
              <a:rPr lang="en-US"/>
              <a:t> available? </a:t>
            </a:r>
            <a:br>
              <a:rPr lang="en-US"/>
            </a:br>
            <a:endParaRPr/>
          </a:p>
          <a:p>
            <a:pPr indent="-508000" lvl="0" marL="6096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Are </a:t>
            </a:r>
            <a:r>
              <a:rPr b="1" lang="en-US">
                <a:solidFill>
                  <a:srgbClr val="FF6600"/>
                </a:solidFill>
              </a:rPr>
              <a:t>decisions</a:t>
            </a:r>
            <a:r>
              <a:rPr lang="en-US"/>
              <a:t> “easy” to </a:t>
            </a:r>
            <a:r>
              <a:rPr b="1" lang="en-US"/>
              <a:t>make</a:t>
            </a:r>
            <a:r>
              <a:rPr lang="en-US"/>
              <a:t> by a machine?</a:t>
            </a:r>
            <a:endParaRPr/>
          </a:p>
        </p:txBody>
      </p:sp>
      <p:sp>
        <p:nvSpPr>
          <p:cNvPr id="606" name="Google Shape;606;p80"/>
          <p:cNvSpPr txBox="1"/>
          <p:nvPr/>
        </p:nvSpPr>
        <p:spPr>
          <a:xfrm>
            <a:off x="457200" y="838200"/>
            <a:ext cx="109260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397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NO!!! </a:t>
            </a: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 the cognitive complexity of decision making matters most but: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1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creenshot_2017-10-25_13-39-10.png" id="612" name="Google Shape;61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433" y="121100"/>
            <a:ext cx="565914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Purpose = two-fold </a:t>
            </a:r>
            <a:endParaRPr/>
          </a:p>
        </p:txBody>
      </p:sp>
      <p:sp>
        <p:nvSpPr>
          <p:cNvPr id="234" name="Google Shape;234;p37"/>
          <p:cNvSpPr txBox="1"/>
          <p:nvPr>
            <p:ph idx="1" type="body"/>
          </p:nvPr>
        </p:nvSpPr>
        <p:spPr>
          <a:xfrm>
            <a:off x="731850" y="1398700"/>
            <a:ext cx="112299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3200"/>
              <a:buChar char="•"/>
            </a:pPr>
            <a:r>
              <a:rPr lang="en-US">
                <a:solidFill>
                  <a:srgbClr val="FF6600"/>
                </a:solidFill>
              </a:rPr>
              <a:t>To have computers </a:t>
            </a:r>
            <a:r>
              <a:rPr b="1" lang="en-US">
                <a:solidFill>
                  <a:srgbClr val="FF6600"/>
                </a:solidFill>
              </a:rPr>
              <a:t>do</a:t>
            </a:r>
            <a:r>
              <a:rPr lang="en-US">
                <a:solidFill>
                  <a:srgbClr val="FF6600"/>
                </a:solidFill>
              </a:rPr>
              <a:t> things</a:t>
            </a:r>
            <a:r>
              <a:rPr lang="en-US">
                <a:solidFill>
                  <a:srgbClr val="000000"/>
                </a:solidFill>
              </a:rPr>
              <a:t>, that, if people do them, we consider intelligent. </a:t>
            </a:r>
            <a:r>
              <a:rPr lang="en-US">
                <a:solidFill>
                  <a:srgbClr val="434343"/>
                </a:solidFill>
              </a:rPr>
              <a:t>But once they can, are no longer considered “really” intelligent.</a:t>
            </a:r>
            <a:br>
              <a:rPr lang="en-US">
                <a:solidFill>
                  <a:srgbClr val="434343"/>
                </a:solidFill>
              </a:rPr>
            </a:br>
            <a:endParaRPr>
              <a:solidFill>
                <a:srgbClr val="434343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US">
                <a:solidFill>
                  <a:srgbClr val="FF6600"/>
                </a:solidFill>
              </a:rPr>
              <a:t>To </a:t>
            </a:r>
            <a:r>
              <a:rPr b="1" lang="en-US">
                <a:solidFill>
                  <a:srgbClr val="FF6600"/>
                </a:solidFill>
              </a:rPr>
              <a:t>explain</a:t>
            </a:r>
            <a:r>
              <a:rPr lang="en-US">
                <a:solidFill>
                  <a:srgbClr val="FF6600"/>
                </a:solidFill>
              </a:rPr>
              <a:t> how (human) intelligence works</a:t>
            </a:r>
            <a:r>
              <a:rPr lang="en-US">
                <a:solidFill>
                  <a:srgbClr val="000000"/>
                </a:solidFill>
              </a:rPr>
              <a:t>,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and reproduce it in computers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2"/>
          <p:cNvSpPr txBox="1"/>
          <p:nvPr>
            <p:ph type="title"/>
          </p:nvPr>
        </p:nvSpPr>
        <p:spPr>
          <a:xfrm>
            <a:off x="653667" y="2192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Privacy</a:t>
            </a:r>
            <a:endParaRPr b="1"/>
          </a:p>
        </p:txBody>
      </p:sp>
      <p:sp>
        <p:nvSpPr>
          <p:cNvPr id="618" name="Google Shape;618;p8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83"/>
          <p:cNvSpPr/>
          <p:nvPr/>
        </p:nvSpPr>
        <p:spPr>
          <a:xfrm>
            <a:off x="34900" y="5435800"/>
            <a:ext cx="1823700" cy="142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8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 this problematic?</a:t>
            </a:r>
            <a:endParaRPr/>
          </a:p>
        </p:txBody>
      </p:sp>
      <p:sp>
        <p:nvSpPr>
          <p:cNvPr id="625" name="Google Shape;625;p8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Sensing feet instead of faces?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6" name="Google Shape;62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4017" y="1141583"/>
            <a:ext cx="19431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667" y="2232233"/>
            <a:ext cx="8342933" cy="41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83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Spy doll</a:t>
            </a:r>
            <a:endParaRPr/>
          </a:p>
        </p:txBody>
      </p:sp>
      <p:sp>
        <p:nvSpPr>
          <p:cNvPr id="634" name="Google Shape;634;p84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2017 02 17 NPR - Espionage doll.png" id="635" name="Google Shape;63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667" y="1460134"/>
            <a:ext cx="4220668" cy="4722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you watching on TV?</a:t>
            </a:r>
            <a:endParaRPr/>
          </a:p>
        </p:txBody>
      </p:sp>
      <p:sp>
        <p:nvSpPr>
          <p:cNvPr id="641" name="Google Shape;641;p85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creenshot_2017-04-20_11-25-07.png" id="642" name="Google Shape;64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33" y="1408333"/>
            <a:ext cx="11785599" cy="239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Personality-targeted advertising</a:t>
            </a:r>
            <a:endParaRPr/>
          </a:p>
        </p:txBody>
      </p:sp>
      <p:sp>
        <p:nvSpPr>
          <p:cNvPr id="648" name="Google Shape;648;p86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49" name="Google Shape;649;p86"/>
          <p:cNvGrpSpPr/>
          <p:nvPr/>
        </p:nvGrpSpPr>
        <p:grpSpPr>
          <a:xfrm>
            <a:off x="2476438" y="1864404"/>
            <a:ext cx="7238819" cy="2318575"/>
            <a:chOff x="1857375" y="4880900"/>
            <a:chExt cx="5429250" cy="1738975"/>
          </a:xfrm>
        </p:grpSpPr>
        <p:pic>
          <p:nvPicPr>
            <p:cNvPr descr="Screenshot_2017-04-19_18-33-59.png" id="650" name="Google Shape;65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57375" y="5334000"/>
              <a:ext cx="5429250" cy="1285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1" name="Google Shape;651;p86"/>
            <p:cNvSpPr txBox="1"/>
            <p:nvPr/>
          </p:nvSpPr>
          <p:spPr>
            <a:xfrm>
              <a:off x="2294200" y="4880900"/>
              <a:ext cx="47196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/>
                <a:t>Trump’s PR campaign</a:t>
              </a:r>
              <a:endParaRPr b="1" sz="2400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7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7" name="Google Shape;65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33" y="164033"/>
            <a:ext cx="7073900" cy="1968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8" name="Google Shape;658;p87"/>
          <p:cNvGrpSpPr/>
          <p:nvPr/>
        </p:nvGrpSpPr>
        <p:grpSpPr>
          <a:xfrm>
            <a:off x="844040" y="2159741"/>
            <a:ext cx="9618360" cy="3145721"/>
            <a:chOff x="785450" y="1772250"/>
            <a:chExt cx="7213951" cy="2359350"/>
          </a:xfrm>
        </p:grpSpPr>
        <p:pic>
          <p:nvPicPr>
            <p:cNvPr id="659" name="Google Shape;659;p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5450" y="1772250"/>
              <a:ext cx="7213951" cy="2359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0" name="Google Shape;660;p87"/>
            <p:cNvSpPr/>
            <p:nvPr/>
          </p:nvSpPr>
          <p:spPr>
            <a:xfrm>
              <a:off x="1860775" y="3435950"/>
              <a:ext cx="5179500" cy="2739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87"/>
            <p:cNvSpPr/>
            <p:nvPr/>
          </p:nvSpPr>
          <p:spPr>
            <a:xfrm>
              <a:off x="2137850" y="1822400"/>
              <a:ext cx="4125600" cy="2739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8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67" name="Google Shape;667;p88"/>
          <p:cNvGrpSpPr/>
          <p:nvPr/>
        </p:nvGrpSpPr>
        <p:grpSpPr>
          <a:xfrm>
            <a:off x="2819941" y="696668"/>
            <a:ext cx="6551730" cy="5192594"/>
            <a:chOff x="3313075" y="2666387"/>
            <a:chExt cx="5011650" cy="3971999"/>
          </a:xfrm>
        </p:grpSpPr>
        <p:pic>
          <p:nvPicPr>
            <p:cNvPr descr="2013 03 27 popsci location data identify.png" id="668" name="Google Shape;668;p8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13075" y="2666387"/>
              <a:ext cx="5011574" cy="3971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9" name="Google Shape;669;p88"/>
            <p:cNvSpPr/>
            <p:nvPr/>
          </p:nvSpPr>
          <p:spPr>
            <a:xfrm>
              <a:off x="6619825" y="3408475"/>
              <a:ext cx="1704900" cy="14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9"/>
          <p:cNvSpPr txBox="1"/>
          <p:nvPr>
            <p:ph type="title"/>
          </p:nvPr>
        </p:nvSpPr>
        <p:spPr>
          <a:xfrm>
            <a:off x="653667" y="2954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Security</a:t>
            </a:r>
            <a:endParaRPr b="1"/>
          </a:p>
        </p:txBody>
      </p:sp>
      <p:sp>
        <p:nvSpPr>
          <p:cNvPr id="675" name="Google Shape;675;p8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Ethics</a:t>
            </a:r>
            <a:endParaRPr/>
          </a:p>
        </p:txBody>
      </p:sp>
      <p:sp>
        <p:nvSpPr>
          <p:cNvPr id="681" name="Google Shape;681;p90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2" name="Google Shape;682;p9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08000" lvl="0" marL="6096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Integrate (human) ethics into machines?</a:t>
            </a:r>
            <a:endParaRPr/>
          </a:p>
          <a:p>
            <a:pPr indent="-482600" lvl="1" marL="1219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E.g. infectious disease prevention: minimize #deaths?</a:t>
            </a:r>
            <a:endParaRPr/>
          </a:p>
          <a:p>
            <a:pPr indent="-482600" lvl="1" marL="1219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compensate for human biases (e.g. racism)</a:t>
            </a:r>
            <a:br>
              <a:rPr lang="en-US"/>
            </a:br>
            <a:endParaRPr/>
          </a:p>
          <a:p>
            <a:pPr indent="-508000" lvl="0" marL="6096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Hacking of traffic signs</a:t>
            </a:r>
            <a:br>
              <a:rPr lang="en-US"/>
            </a:br>
            <a:endParaRPr/>
          </a:p>
          <a:p>
            <a:pPr indent="-508000" lvl="0" marL="6096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How to handle the algorithmic complexity?</a:t>
            </a:r>
            <a:endParaRPr/>
          </a:p>
        </p:txBody>
      </p:sp>
      <p:pic>
        <p:nvPicPr>
          <p:cNvPr id="683" name="Google Shape;683;p90"/>
          <p:cNvPicPr preferRelativeResize="0"/>
          <p:nvPr/>
        </p:nvPicPr>
        <p:blipFill rotWithShape="1">
          <a:blip r:embed="rId3">
            <a:alphaModFix/>
          </a:blip>
          <a:srcRect b="0" l="0" r="50019" t="0"/>
          <a:stretch/>
        </p:blipFill>
        <p:spPr>
          <a:xfrm>
            <a:off x="9444801" y="2751400"/>
            <a:ext cx="1897599" cy="19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9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humans make mistakes too!</a:t>
            </a:r>
            <a:endParaRPr/>
          </a:p>
        </p:txBody>
      </p:sp>
      <p:sp>
        <p:nvSpPr>
          <p:cNvPr id="689" name="Google Shape;689;p9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08000" lvl="0" marL="6096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Elevators save lives… who is accountable?</a:t>
            </a:r>
            <a:br>
              <a:rPr lang="en-US"/>
            </a:br>
            <a:endParaRPr/>
          </a:p>
          <a:p>
            <a:pPr indent="-508000" lvl="0" marL="6096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Cars take many lives… but we can’t live without?</a:t>
            </a:r>
            <a:br>
              <a:rPr lang="en-US"/>
            </a:br>
            <a:endParaRPr/>
          </a:p>
          <a:p>
            <a:pPr indent="-508000" lvl="0" marL="6096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Humans are racist… and computers learn from them?</a:t>
            </a:r>
            <a:endParaRPr/>
          </a:p>
        </p:txBody>
      </p:sp>
      <p:sp>
        <p:nvSpPr>
          <p:cNvPr id="690" name="Google Shape;690;p91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/>
          <p:nvPr>
            <p:ph type="title"/>
          </p:nvPr>
        </p:nvSpPr>
        <p:spPr>
          <a:xfrm>
            <a:off x="653667" y="1430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</a:t>
            </a:r>
            <a:r>
              <a:rPr b="1" lang="en-US"/>
              <a:t>principle</a:t>
            </a:r>
            <a:endParaRPr b="1"/>
          </a:p>
        </p:txBody>
      </p:sp>
      <p:sp>
        <p:nvSpPr>
          <p:cNvPr id="240" name="Google Shape;240;p3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3833" y="581337"/>
            <a:ext cx="2499407" cy="3999052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92"/>
          <p:cNvSpPr txBox="1"/>
          <p:nvPr/>
        </p:nvSpPr>
        <p:spPr>
          <a:xfrm>
            <a:off x="1285375" y="725100"/>
            <a:ext cx="6656700" cy="4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Questions?</a:t>
            </a:r>
            <a:endParaRPr b="1" sz="30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Johan Loeckx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jloeckx@ai.vub.ac.be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https://ai.vub.ac.be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000"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+32(0)486 37 98 71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      </a:t>
            </a: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@aibrussels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7" name="Google Shape;697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5375" y="4383470"/>
            <a:ext cx="605875" cy="49227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92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Playing chess...</a:t>
            </a:r>
            <a:endParaRPr/>
          </a:p>
        </p:txBody>
      </p:sp>
      <p:sp>
        <p:nvSpPr>
          <p:cNvPr id="246" name="Google Shape;246;p39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7" name="Google Shape;247;p39"/>
          <p:cNvSpPr txBox="1"/>
          <p:nvPr>
            <p:ph idx="1" type="body"/>
          </p:nvPr>
        </p:nvSpPr>
        <p:spPr>
          <a:xfrm>
            <a:off x="731850" y="1278300"/>
            <a:ext cx="11295300" cy="42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 manifestation of (human) intelligence?</a:t>
            </a:r>
            <a:endParaRPr/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Will a computer use </a:t>
            </a:r>
            <a:br>
              <a:rPr lang="en-US"/>
            </a:br>
            <a:r>
              <a:rPr lang="en-US"/>
              <a:t>the same “intelligence”?</a:t>
            </a:r>
            <a:endParaRPr/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5000"/>
                </a:solidFill>
              </a:rPr>
              <a:t>No, every </a:t>
            </a:r>
            <a:r>
              <a:rPr b="1" lang="en-US">
                <a:solidFill>
                  <a:srgbClr val="FF5000"/>
                </a:solidFill>
              </a:rPr>
              <a:t>body of computation</a:t>
            </a:r>
            <a:br>
              <a:rPr lang="en-US">
                <a:solidFill>
                  <a:srgbClr val="FF5000"/>
                </a:solidFill>
              </a:rPr>
            </a:br>
            <a:r>
              <a:rPr lang="en-US">
                <a:solidFill>
                  <a:srgbClr val="FF5000"/>
                </a:solidFill>
              </a:rPr>
              <a:t>&amp; sensing has its </a:t>
            </a:r>
            <a:r>
              <a:rPr b="1" lang="en-US">
                <a:solidFill>
                  <a:srgbClr val="FF5000"/>
                </a:solidFill>
              </a:rPr>
              <a:t>own kind</a:t>
            </a:r>
            <a:br>
              <a:rPr b="1" lang="en-US">
                <a:solidFill>
                  <a:srgbClr val="FF5000"/>
                </a:solidFill>
              </a:rPr>
            </a:br>
            <a:r>
              <a:rPr b="1" lang="en-US">
                <a:solidFill>
                  <a:srgbClr val="FF5000"/>
                </a:solidFill>
              </a:rPr>
              <a:t>of intelligence!</a:t>
            </a:r>
            <a:endParaRPr b="1">
              <a:solidFill>
                <a:srgbClr val="FF5000"/>
              </a:solidFill>
            </a:endParaRPr>
          </a:p>
        </p:txBody>
      </p:sp>
      <p:pic>
        <p:nvPicPr>
          <p:cNvPr id="248" name="Google Shape;2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313" y="2187425"/>
            <a:ext cx="5060636" cy="337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9"/>
          <p:cNvSpPr txBox="1"/>
          <p:nvPr/>
        </p:nvSpPr>
        <p:spPr>
          <a:xfrm>
            <a:off x="5256333" y="5067433"/>
            <a:ext cx="3809700" cy="7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6" name="Google Shape;256;p40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Formalism</a:t>
            </a:r>
            <a:endParaRPr/>
          </a:p>
        </p:txBody>
      </p:sp>
      <p:sp>
        <p:nvSpPr>
          <p:cNvPr id="257" name="Google Shape;257;p40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8" name="Google Shape;2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0188" y="1312025"/>
            <a:ext cx="8611625" cy="33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0"/>
          <p:cNvSpPr txBox="1"/>
          <p:nvPr/>
        </p:nvSpPr>
        <p:spPr>
          <a:xfrm>
            <a:off x="354900" y="4790775"/>
            <a:ext cx="119967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/>
              <a:t>SEARCH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p41"/>
          <p:cNvSpPr/>
          <p:nvPr/>
        </p:nvSpPr>
        <p:spPr>
          <a:xfrm>
            <a:off x="4974725" y="1434100"/>
            <a:ext cx="2808000" cy="2428500"/>
          </a:xfrm>
          <a:prstGeom prst="triangle">
            <a:avLst>
              <a:gd fmla="val 50000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1"/>
          <p:cNvSpPr txBox="1"/>
          <p:nvPr/>
        </p:nvSpPr>
        <p:spPr>
          <a:xfrm>
            <a:off x="2507225" y="344950"/>
            <a:ext cx="77430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nature &amp; mechanism of </a:t>
            </a:r>
            <a:r>
              <a:rPr b="1" lang="en-US" sz="24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intelligence</a:t>
            </a:r>
            <a:endParaRPr b="1" sz="2400">
              <a:solidFill>
                <a:srgbClr val="FF66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IDEA</a:t>
            </a:r>
            <a:endParaRPr b="1"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" name="Google Shape;268;p41"/>
          <p:cNvSpPr txBox="1"/>
          <p:nvPr/>
        </p:nvSpPr>
        <p:spPr>
          <a:xfrm>
            <a:off x="7878725" y="3860975"/>
            <a:ext cx="46212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FORMALISM</a:t>
            </a:r>
            <a:endParaRPr b="1" sz="3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mathematics</a:t>
            </a:r>
            <a:endParaRPr b="1" sz="2400">
              <a:solidFill>
                <a:srgbClr val="FF66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" name="Google Shape;269;p41"/>
          <p:cNvSpPr txBox="1"/>
          <p:nvPr/>
        </p:nvSpPr>
        <p:spPr>
          <a:xfrm>
            <a:off x="574375" y="3862600"/>
            <a:ext cx="4456800" cy="1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RECONSTRUCTION</a:t>
            </a:r>
            <a:br>
              <a:rPr b="1" lang="en-US" sz="3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lang="en-US" sz="24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computer science</a:t>
            </a:r>
            <a:endParaRPr b="1" sz="2400">
              <a:solidFill>
                <a:srgbClr val="FF66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 VU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 VU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