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handoutMasterIdLst>
    <p:handoutMasterId r:id="rId52"/>
  </p:handoutMasterIdLst>
  <p:sldIdLst>
    <p:sldId id="503" r:id="rId2"/>
    <p:sldId id="558" r:id="rId3"/>
    <p:sldId id="504" r:id="rId4"/>
    <p:sldId id="505" r:id="rId5"/>
    <p:sldId id="506" r:id="rId6"/>
    <p:sldId id="507" r:id="rId7"/>
    <p:sldId id="508" r:id="rId8"/>
    <p:sldId id="528" r:id="rId9"/>
    <p:sldId id="509" r:id="rId10"/>
    <p:sldId id="510" r:id="rId11"/>
    <p:sldId id="511" r:id="rId12"/>
    <p:sldId id="512" r:id="rId13"/>
    <p:sldId id="513" r:id="rId14"/>
    <p:sldId id="514" r:id="rId15"/>
    <p:sldId id="515" r:id="rId16"/>
    <p:sldId id="516" r:id="rId17"/>
    <p:sldId id="517" r:id="rId18"/>
    <p:sldId id="518" r:id="rId19"/>
    <p:sldId id="519" r:id="rId20"/>
    <p:sldId id="520" r:id="rId21"/>
    <p:sldId id="521" r:id="rId22"/>
    <p:sldId id="549" r:id="rId23"/>
    <p:sldId id="551" r:id="rId24"/>
    <p:sldId id="550" r:id="rId25"/>
    <p:sldId id="553" r:id="rId26"/>
    <p:sldId id="552" r:id="rId27"/>
    <p:sldId id="554" r:id="rId28"/>
    <p:sldId id="555" r:id="rId29"/>
    <p:sldId id="557" r:id="rId30"/>
    <p:sldId id="556" r:id="rId31"/>
    <p:sldId id="523" r:id="rId32"/>
    <p:sldId id="522" r:id="rId33"/>
    <p:sldId id="534" r:id="rId34"/>
    <p:sldId id="537" r:id="rId35"/>
    <p:sldId id="536" r:id="rId36"/>
    <p:sldId id="542" r:id="rId37"/>
    <p:sldId id="525" r:id="rId38"/>
    <p:sldId id="541" r:id="rId39"/>
    <p:sldId id="540" r:id="rId40"/>
    <p:sldId id="535" r:id="rId41"/>
    <p:sldId id="539" r:id="rId42"/>
    <p:sldId id="546" r:id="rId43"/>
    <p:sldId id="526" r:id="rId44"/>
    <p:sldId id="527" r:id="rId45"/>
    <p:sldId id="547" r:id="rId46"/>
    <p:sldId id="543" r:id="rId47"/>
    <p:sldId id="544" r:id="rId48"/>
    <p:sldId id="545" r:id="rId49"/>
    <p:sldId id="538" r:id="rId5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434" autoAdjust="0"/>
  </p:normalViewPr>
  <p:slideViewPr>
    <p:cSldViewPr>
      <p:cViewPr varScale="1">
        <p:scale>
          <a:sx n="86" d="100"/>
          <a:sy n="86" d="100"/>
        </p:scale>
        <p:origin x="254" y="53"/>
      </p:cViewPr>
      <p:guideLst>
        <p:guide orient="horz" pos="2160"/>
        <p:guide pos="3840"/>
      </p:guideLst>
    </p:cSldViewPr>
  </p:slideViewPr>
  <p:notesTextViewPr>
    <p:cViewPr>
      <p:scale>
        <a:sx n="1" d="1"/>
        <a:sy n="1" d="1"/>
      </p:scale>
      <p:origin x="0" y="0"/>
    </p:cViewPr>
  </p:notesTextViewPr>
  <p:sorterViewPr>
    <p:cViewPr>
      <p:scale>
        <a:sx n="100" d="100"/>
        <a:sy n="100" d="100"/>
      </p:scale>
      <p:origin x="0" y="-1771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01196A-5D99-49A7-B4F4-266973335E13}" type="datetimeFigureOut">
              <a:rPr lang="en-US" smtClean="0"/>
              <a:t>12/7/2024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smtClean="0"/>
              <a:t>MHF1702 : Weather Analysis and Forecasting  : lecture 2</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668E58-FD35-4443-AD64-F0FC9C72B059}" type="slidenum">
              <a:rPr lang="en-US" smtClean="0"/>
              <a:t>‹#›</a:t>
            </a:fld>
            <a:endParaRPr lang="en-US"/>
          </a:p>
        </p:txBody>
      </p:sp>
    </p:spTree>
    <p:extLst>
      <p:ext uri="{BB962C8B-B14F-4D97-AF65-F5344CB8AC3E}">
        <p14:creationId xmlns:p14="http://schemas.microsoft.com/office/powerpoint/2010/main" val="315054258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0E93BC9-1D21-4FE5-B021-A164A2FD8282}" type="datetimeFigureOut">
              <a:rPr lang="en-US"/>
              <a:pPr>
                <a:defRPr/>
              </a:pPr>
              <a:t>12/7/2024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smtClean="0"/>
              <a:t>MHF1702 : Weather Analysis and Forecasting  : lecture 2</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7DDD75C-DBD9-4784-A27A-3BF6402B9A63}" type="slidenum">
              <a:rPr lang="en-US" altLang="en-US"/>
              <a:pPr/>
              <a:t>‹#›</a:t>
            </a:fld>
            <a:endParaRPr lang="en-US" altLang="en-US"/>
          </a:p>
        </p:txBody>
      </p:sp>
    </p:spTree>
    <p:extLst>
      <p:ext uri="{BB962C8B-B14F-4D97-AF65-F5344CB8AC3E}">
        <p14:creationId xmlns:p14="http://schemas.microsoft.com/office/powerpoint/2010/main" val="1899895552"/>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692333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10</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575034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11</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469895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12</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779066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13</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844737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14</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885314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15</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920078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16</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896939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17</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4135424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18</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7645079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19</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471715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230724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20</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735957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21</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40515663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22</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827200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23</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8924523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24</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0026495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25</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0862523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26</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4343665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27</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24364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28</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9330860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29</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948197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7294591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30</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40287864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31</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1643312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32</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3724747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33</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5606307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34</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4043361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35</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6916485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36</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40681605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37</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4729925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38</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4153267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39</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623870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2183297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40</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0463883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41</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7822433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42</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01267115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43</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18008166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44</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7787057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45</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6222073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46</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1495179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47</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4939436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48</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90247490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49</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54566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5</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97905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6</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3936872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7</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1041227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8</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058459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DDD75C-DBD9-4784-A27A-3BF6402B9A63}" type="slidenum">
              <a:rPr lang="en-US" altLang="en-US" smtClean="0"/>
              <a:pPr/>
              <a:t>9</a:t>
            </a:fld>
            <a:endParaRPr lang="en-US" altLang="en-US"/>
          </a:p>
        </p:txBody>
      </p:sp>
      <p:sp>
        <p:nvSpPr>
          <p:cNvPr id="5" name="Footer Placeholder 4"/>
          <p:cNvSpPr>
            <a:spLocks noGrp="1"/>
          </p:cNvSpPr>
          <p:nvPr>
            <p:ph type="ftr" sz="quarter" idx="11"/>
          </p:nvPr>
        </p:nvSpPr>
        <p:spPr/>
        <p:txBody>
          <a:bodyPr/>
          <a:lstStyle/>
          <a:p>
            <a:pPr>
              <a:defRPr/>
            </a:pPr>
            <a:r>
              <a:rPr lang="en-US" smtClean="0"/>
              <a:t>MHF1702 : Weather Analysis and Forecasting  : lecture 2</a:t>
            </a:r>
            <a:endParaRPr lang="en-US"/>
          </a:p>
        </p:txBody>
      </p:sp>
    </p:spTree>
    <p:extLst>
      <p:ext uri="{BB962C8B-B14F-4D97-AF65-F5344CB8AC3E}">
        <p14:creationId xmlns:p14="http://schemas.microsoft.com/office/powerpoint/2010/main" val="2433400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2BEF609-E162-4777-B018-30908F64E66F}" type="datetime1">
              <a:rPr lang="en-US" smtClean="0"/>
              <a:t>12/7/2024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12"/>
          </p:nvPr>
        </p:nvSpPr>
        <p:spPr/>
        <p:txBody>
          <a:bodyPr/>
          <a:lstStyle>
            <a:lvl1pPr>
              <a:defRPr/>
            </a:lvl1pPr>
          </a:lstStyle>
          <a:p>
            <a:fld id="{98C13881-8EBC-4A53-B50D-B98DBE19FC28}" type="slidenum">
              <a:rPr lang="en-US" altLang="en-US"/>
              <a:pPr/>
              <a:t>‹#›</a:t>
            </a:fld>
            <a:endParaRPr lang="en-US" altLang="en-US"/>
          </a:p>
        </p:txBody>
      </p:sp>
    </p:spTree>
    <p:extLst>
      <p:ext uri="{BB962C8B-B14F-4D97-AF65-F5344CB8AC3E}">
        <p14:creationId xmlns:p14="http://schemas.microsoft.com/office/powerpoint/2010/main" val="21594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519BDF-253C-47D4-886F-8A9FAB20EE8B}" type="datetime1">
              <a:rPr lang="en-US" smtClean="0"/>
              <a:t>12/7/2024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12"/>
          </p:nvPr>
        </p:nvSpPr>
        <p:spPr/>
        <p:txBody>
          <a:bodyPr/>
          <a:lstStyle>
            <a:lvl1pPr>
              <a:defRPr/>
            </a:lvl1pPr>
          </a:lstStyle>
          <a:p>
            <a:fld id="{D17119AE-FE33-4068-B486-978B19C7A1A4}" type="slidenum">
              <a:rPr lang="en-US" altLang="en-US"/>
              <a:pPr/>
              <a:t>‹#›</a:t>
            </a:fld>
            <a:endParaRPr lang="en-US" altLang="en-US"/>
          </a:p>
        </p:txBody>
      </p:sp>
    </p:spTree>
    <p:extLst>
      <p:ext uri="{BB962C8B-B14F-4D97-AF65-F5344CB8AC3E}">
        <p14:creationId xmlns:p14="http://schemas.microsoft.com/office/powerpoint/2010/main" val="394456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8F4479-D44F-4211-9CAD-9021F7FF3C3C}" type="datetime1">
              <a:rPr lang="en-US" smtClean="0"/>
              <a:t>12/7/2024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12"/>
          </p:nvPr>
        </p:nvSpPr>
        <p:spPr/>
        <p:txBody>
          <a:bodyPr/>
          <a:lstStyle>
            <a:lvl1pPr>
              <a:defRPr/>
            </a:lvl1pPr>
          </a:lstStyle>
          <a:p>
            <a:fld id="{91423BCA-DEF7-4537-AC70-22CBEFE685BB}" type="slidenum">
              <a:rPr lang="en-US" altLang="en-US"/>
              <a:pPr/>
              <a:t>‹#›</a:t>
            </a:fld>
            <a:endParaRPr lang="en-US" altLang="en-US"/>
          </a:p>
        </p:txBody>
      </p:sp>
    </p:spTree>
    <p:extLst>
      <p:ext uri="{BB962C8B-B14F-4D97-AF65-F5344CB8AC3E}">
        <p14:creationId xmlns:p14="http://schemas.microsoft.com/office/powerpoint/2010/main" val="1741618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8E3995A-9170-42D8-A717-BD57EF547587}" type="datetime1">
              <a:rPr lang="en-US" smtClean="0"/>
              <a:t>12/7/2024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12"/>
          </p:nvPr>
        </p:nvSpPr>
        <p:spPr/>
        <p:txBody>
          <a:bodyPr/>
          <a:lstStyle>
            <a:lvl1pPr>
              <a:defRPr/>
            </a:lvl1pPr>
          </a:lstStyle>
          <a:p>
            <a:fld id="{B53E8E7A-AD80-43CD-BE87-638203EBCE4D}" type="slidenum">
              <a:rPr lang="en-US" altLang="en-US"/>
              <a:pPr/>
              <a:t>‹#›</a:t>
            </a:fld>
            <a:endParaRPr lang="en-US" altLang="en-US"/>
          </a:p>
        </p:txBody>
      </p:sp>
    </p:spTree>
    <p:extLst>
      <p:ext uri="{BB962C8B-B14F-4D97-AF65-F5344CB8AC3E}">
        <p14:creationId xmlns:p14="http://schemas.microsoft.com/office/powerpoint/2010/main" val="1291320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C6A18AA-DEE9-4E2B-A950-A1A29BEBF304}" type="datetime1">
              <a:rPr lang="en-US" smtClean="0"/>
              <a:t>12/7/2024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12"/>
          </p:nvPr>
        </p:nvSpPr>
        <p:spPr/>
        <p:txBody>
          <a:bodyPr/>
          <a:lstStyle>
            <a:lvl1pPr>
              <a:defRPr/>
            </a:lvl1pPr>
          </a:lstStyle>
          <a:p>
            <a:fld id="{7B5354BF-6E46-43AD-8C2C-F47B1F64D35F}" type="slidenum">
              <a:rPr lang="en-US" altLang="en-US"/>
              <a:pPr/>
              <a:t>‹#›</a:t>
            </a:fld>
            <a:endParaRPr lang="en-US" altLang="en-US"/>
          </a:p>
        </p:txBody>
      </p:sp>
    </p:spTree>
    <p:extLst>
      <p:ext uri="{BB962C8B-B14F-4D97-AF65-F5344CB8AC3E}">
        <p14:creationId xmlns:p14="http://schemas.microsoft.com/office/powerpoint/2010/main" val="4129222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E34BD43-40F7-4C81-9335-748BFDC29FDB}" type="datetime1">
              <a:rPr lang="en-US" smtClean="0"/>
              <a:t>12/7/2024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7" name="Slide Number Placeholder 5"/>
          <p:cNvSpPr>
            <a:spLocks noGrp="1"/>
          </p:cNvSpPr>
          <p:nvPr>
            <p:ph type="sldNum" sz="quarter" idx="12"/>
          </p:nvPr>
        </p:nvSpPr>
        <p:spPr/>
        <p:txBody>
          <a:bodyPr/>
          <a:lstStyle>
            <a:lvl1pPr>
              <a:defRPr/>
            </a:lvl1pPr>
          </a:lstStyle>
          <a:p>
            <a:fld id="{2A4CA9CC-CB32-471D-8A77-44C7D698DC8D}" type="slidenum">
              <a:rPr lang="en-US" altLang="en-US"/>
              <a:pPr/>
              <a:t>‹#›</a:t>
            </a:fld>
            <a:endParaRPr lang="en-US" altLang="en-US"/>
          </a:p>
        </p:txBody>
      </p:sp>
    </p:spTree>
    <p:extLst>
      <p:ext uri="{BB962C8B-B14F-4D97-AF65-F5344CB8AC3E}">
        <p14:creationId xmlns:p14="http://schemas.microsoft.com/office/powerpoint/2010/main" val="161168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A516069-9DD0-441D-A866-FBB1F8EF1559}" type="datetime1">
              <a:rPr lang="en-US" smtClean="0"/>
              <a:t>12/7/2024</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9" name="Slide Number Placeholder 5"/>
          <p:cNvSpPr>
            <a:spLocks noGrp="1"/>
          </p:cNvSpPr>
          <p:nvPr>
            <p:ph type="sldNum" sz="quarter" idx="12"/>
          </p:nvPr>
        </p:nvSpPr>
        <p:spPr/>
        <p:txBody>
          <a:bodyPr/>
          <a:lstStyle>
            <a:lvl1pPr>
              <a:defRPr/>
            </a:lvl1pPr>
          </a:lstStyle>
          <a:p>
            <a:fld id="{0557D22D-A4BE-47AB-9D84-E99EA5005C8D}" type="slidenum">
              <a:rPr lang="en-US" altLang="en-US"/>
              <a:pPr/>
              <a:t>‹#›</a:t>
            </a:fld>
            <a:endParaRPr lang="en-US" altLang="en-US"/>
          </a:p>
        </p:txBody>
      </p:sp>
    </p:spTree>
    <p:extLst>
      <p:ext uri="{BB962C8B-B14F-4D97-AF65-F5344CB8AC3E}">
        <p14:creationId xmlns:p14="http://schemas.microsoft.com/office/powerpoint/2010/main" val="2311561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3E7E6BA-8ED1-48BF-A8F0-0A290EF2E1D4}" type="datetime1">
              <a:rPr lang="en-US" smtClean="0"/>
              <a:t>12/7/2024</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5" name="Slide Number Placeholder 5"/>
          <p:cNvSpPr>
            <a:spLocks noGrp="1"/>
          </p:cNvSpPr>
          <p:nvPr>
            <p:ph type="sldNum" sz="quarter" idx="12"/>
          </p:nvPr>
        </p:nvSpPr>
        <p:spPr/>
        <p:txBody>
          <a:bodyPr/>
          <a:lstStyle>
            <a:lvl1pPr>
              <a:defRPr/>
            </a:lvl1pPr>
          </a:lstStyle>
          <a:p>
            <a:fld id="{8632C634-6B0E-4C66-9690-3651C5AF5453}" type="slidenum">
              <a:rPr lang="en-US" altLang="en-US"/>
              <a:pPr/>
              <a:t>‹#›</a:t>
            </a:fld>
            <a:endParaRPr lang="en-US" altLang="en-US"/>
          </a:p>
        </p:txBody>
      </p:sp>
    </p:spTree>
    <p:extLst>
      <p:ext uri="{BB962C8B-B14F-4D97-AF65-F5344CB8AC3E}">
        <p14:creationId xmlns:p14="http://schemas.microsoft.com/office/powerpoint/2010/main" val="6451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962B5DF-EC18-4127-96F9-61C339D03C0A}" type="datetime1">
              <a:rPr lang="en-US" smtClean="0"/>
              <a:t>12/7/2024</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4" name="Slide Number Placeholder 5"/>
          <p:cNvSpPr>
            <a:spLocks noGrp="1"/>
          </p:cNvSpPr>
          <p:nvPr>
            <p:ph type="sldNum" sz="quarter" idx="12"/>
          </p:nvPr>
        </p:nvSpPr>
        <p:spPr/>
        <p:txBody>
          <a:bodyPr/>
          <a:lstStyle>
            <a:lvl1pPr>
              <a:defRPr/>
            </a:lvl1pPr>
          </a:lstStyle>
          <a:p>
            <a:fld id="{B216E708-BFBE-44A9-B0C4-47EA2BC01EF9}" type="slidenum">
              <a:rPr lang="en-US" altLang="en-US"/>
              <a:pPr/>
              <a:t>‹#›</a:t>
            </a:fld>
            <a:endParaRPr lang="en-US" altLang="en-US"/>
          </a:p>
        </p:txBody>
      </p:sp>
    </p:spTree>
    <p:extLst>
      <p:ext uri="{BB962C8B-B14F-4D97-AF65-F5344CB8AC3E}">
        <p14:creationId xmlns:p14="http://schemas.microsoft.com/office/powerpoint/2010/main" val="240616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511C008-823C-491F-B87E-5B610BC606C3}" type="datetime1">
              <a:rPr lang="en-US" smtClean="0"/>
              <a:t>12/7/2024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7" name="Slide Number Placeholder 5"/>
          <p:cNvSpPr>
            <a:spLocks noGrp="1"/>
          </p:cNvSpPr>
          <p:nvPr>
            <p:ph type="sldNum" sz="quarter" idx="12"/>
          </p:nvPr>
        </p:nvSpPr>
        <p:spPr/>
        <p:txBody>
          <a:bodyPr/>
          <a:lstStyle>
            <a:lvl1pPr>
              <a:defRPr/>
            </a:lvl1pPr>
          </a:lstStyle>
          <a:p>
            <a:fld id="{81BB6802-E53E-453D-A5A7-F871CAB068D8}" type="slidenum">
              <a:rPr lang="en-US" altLang="en-US"/>
              <a:pPr/>
              <a:t>‹#›</a:t>
            </a:fld>
            <a:endParaRPr lang="en-US" altLang="en-US"/>
          </a:p>
        </p:txBody>
      </p:sp>
    </p:spTree>
    <p:extLst>
      <p:ext uri="{BB962C8B-B14F-4D97-AF65-F5344CB8AC3E}">
        <p14:creationId xmlns:p14="http://schemas.microsoft.com/office/powerpoint/2010/main" val="71276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8CFC10C-2294-44DE-9D2C-0471569FDA90}" type="datetime1">
              <a:rPr lang="en-US" smtClean="0"/>
              <a:t>12/7/2024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Email:- yaredgodine@yahoo.com             MHF1702 : Weather Analysis and Forecasting  </a:t>
            </a:r>
            <a:endParaRPr lang="en-US"/>
          </a:p>
        </p:txBody>
      </p:sp>
      <p:sp>
        <p:nvSpPr>
          <p:cNvPr id="7" name="Slide Number Placeholder 5"/>
          <p:cNvSpPr>
            <a:spLocks noGrp="1"/>
          </p:cNvSpPr>
          <p:nvPr>
            <p:ph type="sldNum" sz="quarter" idx="12"/>
          </p:nvPr>
        </p:nvSpPr>
        <p:spPr/>
        <p:txBody>
          <a:bodyPr/>
          <a:lstStyle>
            <a:lvl1pPr>
              <a:defRPr/>
            </a:lvl1pPr>
          </a:lstStyle>
          <a:p>
            <a:fld id="{1ECF027D-F6CE-4336-8DBD-01B3807F7EAE}" type="slidenum">
              <a:rPr lang="en-US" altLang="en-US"/>
              <a:pPr/>
              <a:t>‹#›</a:t>
            </a:fld>
            <a:endParaRPr lang="en-US" altLang="en-US"/>
          </a:p>
        </p:txBody>
      </p:sp>
    </p:spTree>
    <p:extLst>
      <p:ext uri="{BB962C8B-B14F-4D97-AF65-F5344CB8AC3E}">
        <p14:creationId xmlns:p14="http://schemas.microsoft.com/office/powerpoint/2010/main" val="939247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625AEA0-FB8D-48D0-BC68-28AA803F6136}" type="datetime1">
              <a:rPr lang="en-US" smtClean="0"/>
              <a:t>12/7/2024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smtClean="0"/>
              <a:t>Email:- yaredgodine@yahoo.com             MHF1702 : Weather Analysis and Forecasting  </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C2A28CA-9C35-4A2E-BB1F-284BEC4848F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a:t>
            </a:fld>
            <a:endParaRPr lang="en-US" altLang="en-US"/>
          </a:p>
        </p:txBody>
      </p:sp>
      <p:sp>
        <p:nvSpPr>
          <p:cNvPr id="7" name="Rectangle 6"/>
          <p:cNvSpPr/>
          <p:nvPr/>
        </p:nvSpPr>
        <p:spPr>
          <a:xfrm>
            <a:off x="276367" y="3848979"/>
            <a:ext cx="11887200" cy="2308324"/>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In </a:t>
            </a:r>
            <a:r>
              <a:rPr lang="en-US" sz="2400" b="1" dirty="0" err="1">
                <a:latin typeface="Times New Roman" panose="02020603050405020304" pitchFamily="18" charset="0"/>
                <a:cs typeface="Times New Roman" panose="02020603050405020304" pitchFamily="18" charset="0"/>
              </a:rPr>
              <a:t>YYGGi</a:t>
            </a:r>
            <a:r>
              <a:rPr lang="en-US" sz="2400" b="1" baseline="-25000" dirty="0" err="1">
                <a:latin typeface="Times New Roman" panose="02020603050405020304" pitchFamily="18" charset="0"/>
                <a:cs typeface="Times New Roman" panose="02020603050405020304" pitchFamily="18" charset="0"/>
              </a:rPr>
              <a:t>w</a:t>
            </a:r>
            <a:r>
              <a:rPr lang="en-US" sz="2400" b="1" baseline="-250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i</a:t>
            </a:r>
            <a:r>
              <a:rPr lang="en-US" sz="2400" b="1" baseline="-25000" dirty="0" err="1">
                <a:latin typeface="Times New Roman" panose="02020603050405020304" pitchFamily="18" charset="0"/>
                <a:cs typeface="Times New Roman" panose="02020603050405020304" pitchFamily="18" charset="0"/>
              </a:rPr>
              <a:t>w</a:t>
            </a:r>
            <a:r>
              <a:rPr lang="en-US" sz="2400" b="1" dirty="0">
                <a:latin typeface="Times New Roman" panose="02020603050405020304" pitchFamily="18" charset="0"/>
                <a:cs typeface="Times New Roman" panose="02020603050405020304" pitchFamily="18" charset="0"/>
              </a:rPr>
              <a:t>  value will be coded like this:-</a:t>
            </a:r>
          </a:p>
          <a:p>
            <a:pPr marL="342900" indent="-342900">
              <a:buFont typeface="Wingdings" panose="05000000000000000000" pitchFamily="2" charset="2"/>
              <a:buChar char="ü"/>
            </a:pPr>
            <a:r>
              <a:rPr lang="en-US" sz="2400" dirty="0" err="1">
                <a:latin typeface="Times New Roman" panose="02020603050405020304" pitchFamily="18" charset="0"/>
                <a:cs typeface="Times New Roman" panose="02020603050405020304" pitchFamily="18" charset="0"/>
              </a:rPr>
              <a:t>i</a:t>
            </a:r>
            <a:r>
              <a:rPr lang="en-US" sz="2400" baseline="-25000" dirty="0" err="1">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0 means that </a:t>
            </a:r>
            <a:r>
              <a:rPr lang="en-US" sz="2400" b="1" dirty="0">
                <a:latin typeface="Times New Roman" panose="02020603050405020304" pitchFamily="18" charset="0"/>
                <a:cs typeface="Times New Roman" panose="02020603050405020304" pitchFamily="18" charset="0"/>
              </a:rPr>
              <a:t>wind speed estimated</a:t>
            </a:r>
            <a:r>
              <a:rPr lang="en-US" sz="2400" dirty="0">
                <a:latin typeface="Times New Roman" panose="02020603050405020304" pitchFamily="18" charset="0"/>
                <a:cs typeface="Times New Roman" panose="02020603050405020304" pitchFamily="18" charset="0"/>
              </a:rPr>
              <a:t>, reported in </a:t>
            </a:r>
            <a:r>
              <a:rPr lang="en-US" sz="2400" b="1" dirty="0">
                <a:latin typeface="Times New Roman" panose="02020603050405020304" pitchFamily="18" charset="0"/>
                <a:cs typeface="Times New Roman" panose="02020603050405020304" pitchFamily="18" charset="0"/>
              </a:rPr>
              <a:t>meters per second.</a:t>
            </a:r>
          </a:p>
          <a:p>
            <a:pPr marL="342900" indent="-342900">
              <a:buFont typeface="Wingdings" panose="05000000000000000000" pitchFamily="2" charset="2"/>
              <a:buChar char="ü"/>
            </a:pPr>
            <a:r>
              <a:rPr lang="en-US" sz="2400" dirty="0" err="1">
                <a:latin typeface="Times New Roman" panose="02020603050405020304" pitchFamily="18" charset="0"/>
                <a:cs typeface="Times New Roman" panose="02020603050405020304" pitchFamily="18" charset="0"/>
              </a:rPr>
              <a:t>i</a:t>
            </a:r>
            <a:r>
              <a:rPr lang="en-US" sz="2400" baseline="-25000" dirty="0" err="1">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1 means that </a:t>
            </a:r>
            <a:r>
              <a:rPr lang="en-US" sz="2400" b="1" dirty="0">
                <a:latin typeface="Times New Roman" panose="02020603050405020304" pitchFamily="18" charset="0"/>
                <a:cs typeface="Times New Roman" panose="02020603050405020304" pitchFamily="18" charset="0"/>
              </a:rPr>
              <a:t>wind speed obtained from anemometer</a:t>
            </a:r>
            <a:r>
              <a:rPr lang="en-US" sz="2400" dirty="0">
                <a:latin typeface="Times New Roman" panose="02020603050405020304" pitchFamily="18" charset="0"/>
                <a:cs typeface="Times New Roman" panose="02020603050405020304" pitchFamily="18" charset="0"/>
              </a:rPr>
              <a:t>, reported in </a:t>
            </a:r>
            <a:r>
              <a:rPr lang="en-US" sz="2400" b="1" dirty="0">
                <a:latin typeface="Times New Roman" panose="02020603050405020304" pitchFamily="18" charset="0"/>
                <a:cs typeface="Times New Roman" panose="02020603050405020304" pitchFamily="18" charset="0"/>
              </a:rPr>
              <a:t>meters </a:t>
            </a:r>
            <a:r>
              <a:rPr lang="en-US" sz="2400" b="1" dirty="0" smtClean="0">
                <a:latin typeface="Times New Roman" panose="02020603050405020304" pitchFamily="18" charset="0"/>
                <a:cs typeface="Times New Roman" panose="02020603050405020304" pitchFamily="18" charset="0"/>
              </a:rPr>
              <a:t>per second</a:t>
            </a:r>
            <a:r>
              <a:rPr lang="en-US" sz="2400" dirty="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ü"/>
            </a:pPr>
            <a:r>
              <a:rPr lang="en-US" sz="2400" dirty="0" err="1">
                <a:latin typeface="Times New Roman" panose="02020603050405020304" pitchFamily="18" charset="0"/>
                <a:cs typeface="Times New Roman" panose="02020603050405020304" pitchFamily="18" charset="0"/>
              </a:rPr>
              <a:t>i</a:t>
            </a:r>
            <a:r>
              <a:rPr lang="en-US" sz="2400" baseline="-25000" dirty="0" err="1">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3 means that </a:t>
            </a:r>
            <a:r>
              <a:rPr lang="en-US" sz="2400" b="1" dirty="0">
                <a:latin typeface="Times New Roman" panose="02020603050405020304" pitchFamily="18" charset="0"/>
                <a:cs typeface="Times New Roman" panose="02020603050405020304" pitchFamily="18" charset="0"/>
              </a:rPr>
              <a:t>wind speed estimated</a:t>
            </a:r>
            <a:r>
              <a:rPr lang="en-US" sz="2400" dirty="0">
                <a:latin typeface="Times New Roman" panose="02020603050405020304" pitchFamily="18" charset="0"/>
                <a:cs typeface="Times New Roman" panose="02020603050405020304" pitchFamily="18" charset="0"/>
              </a:rPr>
              <a:t>, reported in </a:t>
            </a:r>
            <a:r>
              <a:rPr lang="en-US" sz="2400" b="1" dirty="0">
                <a:latin typeface="Times New Roman" panose="02020603050405020304" pitchFamily="18" charset="0"/>
                <a:cs typeface="Times New Roman" panose="02020603050405020304" pitchFamily="18" charset="0"/>
              </a:rPr>
              <a:t>knots</a:t>
            </a:r>
            <a:r>
              <a:rPr lang="en-US" sz="2400" dirty="0">
                <a:latin typeface="Times New Roman" panose="02020603050405020304" pitchFamily="18" charset="0"/>
                <a:cs typeface="Times New Roman" panose="02020603050405020304" pitchFamily="18" charset="0"/>
              </a:rPr>
              <a:t>. </a:t>
            </a:r>
          </a:p>
          <a:p>
            <a:pPr marL="342900" indent="-342900">
              <a:buFont typeface="Wingdings" panose="05000000000000000000" pitchFamily="2" charset="2"/>
              <a:buChar char="ü"/>
            </a:pPr>
            <a:r>
              <a:rPr lang="en-US" sz="2400" dirty="0" err="1">
                <a:latin typeface="Times New Roman" panose="02020603050405020304" pitchFamily="18" charset="0"/>
                <a:cs typeface="Times New Roman" panose="02020603050405020304" pitchFamily="18" charset="0"/>
              </a:rPr>
              <a:t>i</a:t>
            </a:r>
            <a:r>
              <a:rPr lang="en-US" sz="2400" baseline="-25000" dirty="0" err="1">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4 means that wind speed obtained from anemometer, reported in </a:t>
            </a:r>
            <a:r>
              <a:rPr lang="en-US" sz="2400" b="1" dirty="0">
                <a:latin typeface="Times New Roman" panose="02020603050405020304" pitchFamily="18" charset="0"/>
                <a:cs typeface="Times New Roman" panose="02020603050405020304" pitchFamily="18" charset="0"/>
              </a:rPr>
              <a:t>knots</a:t>
            </a:r>
            <a:r>
              <a:rPr lang="en-US" sz="2400" dirty="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ü"/>
            </a:pPr>
            <a:r>
              <a:rPr lang="en-US" sz="2400" dirty="0" err="1">
                <a:latin typeface="Times New Roman" panose="02020603050405020304" pitchFamily="18" charset="0"/>
                <a:cs typeface="Times New Roman" panose="02020603050405020304" pitchFamily="18" charset="0"/>
              </a:rPr>
              <a:t>i</a:t>
            </a:r>
            <a:r>
              <a:rPr lang="en-US" sz="2400" baseline="-25000" dirty="0" err="1">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 wind speed not available</a:t>
            </a:r>
          </a:p>
        </p:txBody>
      </p:sp>
      <p:sp>
        <p:nvSpPr>
          <p:cNvPr id="9" name="Rectangle 8"/>
          <p:cNvSpPr/>
          <p:nvPr/>
        </p:nvSpPr>
        <p:spPr>
          <a:xfrm>
            <a:off x="304801" y="76200"/>
            <a:ext cx="11887199" cy="587148"/>
          </a:xfrm>
          <a:prstGeom prst="rect">
            <a:avLst/>
          </a:prstGeom>
        </p:spPr>
        <p:txBody>
          <a:bodyPr wrap="square">
            <a:spAutoFit/>
          </a:bodyPr>
          <a:lstStyle/>
          <a:p>
            <a:pPr algn="just">
              <a:lnSpc>
                <a:spcPct val="150000"/>
              </a:lnSpc>
              <a:spcBef>
                <a:spcPts val="0"/>
              </a:spcBef>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The detail coding value description of individual variable in each group is as follows:-</a:t>
            </a:r>
            <a:endParaRPr lang="en-US" sz="2400" b="1" dirty="0">
              <a:ea typeface="Calibri" panose="020F0502020204030204" pitchFamily="34" charset="0"/>
              <a:cs typeface="Times New Roman" panose="02020603050405020304" pitchFamily="18" charset="0"/>
            </a:endParaRPr>
          </a:p>
        </p:txBody>
      </p:sp>
      <p:sp>
        <p:nvSpPr>
          <p:cNvPr id="10" name="Rectangle 9"/>
          <p:cNvSpPr/>
          <p:nvPr/>
        </p:nvSpPr>
        <p:spPr>
          <a:xfrm>
            <a:off x="152400" y="582068"/>
            <a:ext cx="11887200" cy="3231654"/>
          </a:xfrm>
          <a:prstGeom prst="rect">
            <a:avLst/>
          </a:prstGeom>
        </p:spPr>
        <p:txBody>
          <a:bodyPr wrap="square">
            <a:spAutoFit/>
          </a:bodyPr>
          <a:lstStyle/>
          <a:p>
            <a:pPr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000" b="1"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a:latin typeface="Times New Roman" panose="02020603050405020304" pitchFamily="18" charset="0"/>
                <a:ea typeface="Calibri" panose="020F0502020204030204" pitchFamily="34" charset="0"/>
                <a:cs typeface="Times New Roman" panose="02020603050405020304" pitchFamily="18" charset="0"/>
              </a:rPr>
              <a:t>hVV</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0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000" dirty="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000" dirty="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000" dirty="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000" dirty="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000" dirty="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000" dirty="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7w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a1</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a2</a:t>
            </a:r>
            <a:r>
              <a:rPr lang="en-US" sz="2000" dirty="0">
                <a:latin typeface="Times New Roman" panose="02020603050405020304" pitchFamily="18" charset="0"/>
                <a:ea typeface="Calibri" panose="020F0502020204030204" pitchFamily="34" charset="0"/>
                <a:cs typeface="Times New Roman" panose="02020603050405020304" pitchFamily="18" charset="0"/>
              </a:rPr>
              <a:t> )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(9GGgg)</a:t>
            </a: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222//    is used to report Maritime data from a sea, or a coastal station</a:t>
            </a: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000" dirty="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000" dirty="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000" dirty="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000" dirty="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000" dirty="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24</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8N</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000" dirty="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000" dirty="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000" dirty="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000" dirty="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000" dirty="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000" dirty="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444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N´C´H´H´C</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555(national code groups)</a:t>
            </a:r>
          </a:p>
        </p:txBody>
      </p:sp>
    </p:spTree>
    <p:extLst>
      <p:ext uri="{BB962C8B-B14F-4D97-AF65-F5344CB8AC3E}">
        <p14:creationId xmlns:p14="http://schemas.microsoft.com/office/powerpoint/2010/main" val="336653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10</a:t>
            </a:fld>
            <a:endParaRPr lang="en-US" altLang="en-US"/>
          </a:p>
        </p:txBody>
      </p:sp>
      <p:sp>
        <p:nvSpPr>
          <p:cNvPr id="7" name="Rectangle 6"/>
          <p:cNvSpPr/>
          <p:nvPr/>
        </p:nvSpPr>
        <p:spPr>
          <a:xfrm>
            <a:off x="2438400" y="380622"/>
            <a:ext cx="8057014" cy="523220"/>
          </a:xfrm>
          <a:prstGeom prst="rect">
            <a:avLst/>
          </a:prstGeom>
        </p:spPr>
        <p:txBody>
          <a:bodyPr wrap="none">
            <a:spAutoFit/>
          </a:bodyPr>
          <a:lstStyle/>
          <a:p>
            <a:r>
              <a:rPr lang="en-US" sz="2800" dirty="0">
                <a:latin typeface="Times New Roman" panose="02020603050405020304" pitchFamily="18" charset="0"/>
                <a:ea typeface="Calibri" panose="020F0502020204030204" pitchFamily="34" charset="0"/>
                <a:cs typeface="Times New Roman" panose="02020603050405020304" pitchFamily="18" charset="0"/>
              </a:rPr>
              <a:t>Coding value description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for </a:t>
            </a:r>
            <a:r>
              <a:rPr lang="en-US" sz="2800" b="1" dirty="0" err="1" smtClean="0">
                <a:latin typeface="Times New Roman" panose="02020603050405020304" pitchFamily="18" charset="0"/>
                <a:ea typeface="Calibri" panose="020F0502020204030204" pitchFamily="34" charset="0"/>
                <a:cs typeface="Times New Roman" panose="02020603050405020304" pitchFamily="18" charset="0"/>
              </a:rPr>
              <a:t>ff</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in group </a:t>
            </a:r>
            <a:r>
              <a:rPr lang="en-US" sz="2800"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(00fff) </a:t>
            </a:r>
            <a:endParaRPr lang="en-US" sz="2800" dirty="0"/>
          </a:p>
        </p:txBody>
      </p:sp>
      <p:sp>
        <p:nvSpPr>
          <p:cNvPr id="8" name="Rectangle 7"/>
          <p:cNvSpPr/>
          <p:nvPr/>
        </p:nvSpPr>
        <p:spPr>
          <a:xfrm>
            <a:off x="152400" y="903842"/>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304800" y="3112556"/>
            <a:ext cx="11049000" cy="1384995"/>
          </a:xfrm>
          <a:prstGeom prst="rect">
            <a:avLst/>
          </a:prstGeom>
        </p:spPr>
        <p:txBody>
          <a:bodyPr wrap="square">
            <a:spAutoFit/>
          </a:bodyPr>
          <a:lstStyle/>
          <a:p>
            <a:pPr marL="285750" indent="-285750">
              <a:buFont typeface="Wingdings" panose="05000000000000000000" pitchFamily="2" charset="2"/>
              <a:buChar char="ü"/>
            </a:pPr>
            <a:r>
              <a:rPr lang="en-US" sz="2800" dirty="0" err="1">
                <a:latin typeface="Times New Roman" panose="02020603050405020304" pitchFamily="18" charset="0"/>
                <a:ea typeface="Calibri" panose="020F0502020204030204" pitchFamily="34" charset="0"/>
              </a:rPr>
              <a:t>ff</a:t>
            </a:r>
            <a:r>
              <a:rPr lang="en-US" sz="2800" dirty="0">
                <a:latin typeface="Times New Roman" panose="02020603050405020304" pitchFamily="18" charset="0"/>
                <a:ea typeface="Calibri" panose="020F0502020204030204" pitchFamily="34" charset="0"/>
              </a:rPr>
              <a:t>    -  Wind speed in units indicated by </a:t>
            </a:r>
            <a:r>
              <a:rPr lang="en-US" sz="2800" dirty="0" err="1">
                <a:latin typeface="Times New Roman" panose="02020603050405020304" pitchFamily="18" charset="0"/>
                <a:ea typeface="Calibri" panose="020F0502020204030204" pitchFamily="34" charset="0"/>
              </a:rPr>
              <a:t>i</a:t>
            </a:r>
            <a:r>
              <a:rPr lang="en-US" sz="2800" baseline="-25000" dirty="0" err="1">
                <a:latin typeface="Times New Roman" panose="02020603050405020304" pitchFamily="18" charset="0"/>
                <a:ea typeface="Calibri" panose="020F0502020204030204" pitchFamily="34" charset="0"/>
              </a:rPr>
              <a:t>w</a:t>
            </a:r>
            <a:r>
              <a:rPr lang="en-US" sz="2800" dirty="0">
                <a:latin typeface="Times New Roman" panose="02020603050405020304" pitchFamily="18" charset="0"/>
                <a:ea typeface="Calibri" panose="020F0502020204030204" pitchFamily="34" charset="0"/>
              </a:rPr>
              <a:t>.  When the wind speed, in units indicated by </a:t>
            </a:r>
            <a:r>
              <a:rPr lang="en-US" sz="2800" dirty="0" err="1">
                <a:latin typeface="Times New Roman" panose="02020603050405020304" pitchFamily="18" charset="0"/>
                <a:ea typeface="Calibri" panose="020F0502020204030204" pitchFamily="34" charset="0"/>
              </a:rPr>
              <a:t>i</a:t>
            </a:r>
            <a:r>
              <a:rPr lang="en-US" sz="2800" baseline="-25000" dirty="0" err="1">
                <a:latin typeface="Times New Roman" panose="02020603050405020304" pitchFamily="18" charset="0"/>
                <a:ea typeface="Calibri" panose="020F0502020204030204" pitchFamily="34" charset="0"/>
              </a:rPr>
              <a:t>w</a:t>
            </a:r>
            <a:r>
              <a:rPr lang="en-US" sz="2800" dirty="0">
                <a:latin typeface="Times New Roman" panose="02020603050405020304" pitchFamily="18" charset="0"/>
                <a:ea typeface="Calibri" panose="020F0502020204030204" pitchFamily="34" charset="0"/>
              </a:rPr>
              <a:t>, is 99 units or more, </a:t>
            </a:r>
            <a:r>
              <a:rPr lang="en-US" sz="2800" dirty="0" err="1">
                <a:latin typeface="Times New Roman" panose="02020603050405020304" pitchFamily="18" charset="0"/>
                <a:ea typeface="Calibri" panose="020F0502020204030204" pitchFamily="34" charset="0"/>
              </a:rPr>
              <a:t>ff</a:t>
            </a:r>
            <a:r>
              <a:rPr lang="en-US" sz="2800" dirty="0">
                <a:latin typeface="Times New Roman" panose="02020603050405020304" pitchFamily="18" charset="0"/>
                <a:ea typeface="Calibri" panose="020F0502020204030204" pitchFamily="34" charset="0"/>
              </a:rPr>
              <a:t> shall be encoded 99, and the group 00fff shall be included immediately following the group </a:t>
            </a:r>
            <a:r>
              <a:rPr lang="en-US" sz="2800" dirty="0" err="1">
                <a:latin typeface="Times New Roman" panose="02020603050405020304" pitchFamily="18" charset="0"/>
                <a:ea typeface="Calibri" panose="020F0502020204030204" pitchFamily="34" charset="0"/>
              </a:rPr>
              <a:t>Nddff</a:t>
            </a:r>
            <a:endParaRPr lang="en-US" sz="2800" dirty="0"/>
          </a:p>
        </p:txBody>
      </p:sp>
    </p:spTree>
    <p:extLst>
      <p:ext uri="{BB962C8B-B14F-4D97-AF65-F5344CB8AC3E}">
        <p14:creationId xmlns:p14="http://schemas.microsoft.com/office/powerpoint/2010/main" val="367859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11</a:t>
            </a:fld>
            <a:endParaRPr lang="en-US" altLang="en-US"/>
          </a:p>
        </p:txBody>
      </p:sp>
      <p:sp>
        <p:nvSpPr>
          <p:cNvPr id="2" name="Rectangle 1"/>
          <p:cNvSpPr/>
          <p:nvPr/>
        </p:nvSpPr>
        <p:spPr>
          <a:xfrm>
            <a:off x="457200" y="2895600"/>
            <a:ext cx="11430000" cy="2062103"/>
          </a:xfrm>
          <a:prstGeom prst="rect">
            <a:avLst/>
          </a:prstGeom>
        </p:spPr>
        <p:txBody>
          <a:bodyPr wrap="square">
            <a:spAutoFit/>
          </a:bodyPr>
          <a:lstStyle/>
          <a:p>
            <a:pPr marL="457200" marR="0" algn="just">
              <a:lnSpc>
                <a:spcPct val="150000"/>
              </a:lnSpc>
              <a:spcBef>
                <a:spcPts val="0"/>
              </a:spcBef>
              <a:spcAft>
                <a:spcPts val="800"/>
              </a:spcAft>
              <a:tabLst>
                <a:tab pos="3552825" algn="l"/>
              </a:tabLst>
            </a:pPr>
            <a:r>
              <a:rPr lang="en-US" b="1" dirty="0">
                <a:latin typeface="Times New Roman" panose="02020603050405020304" pitchFamily="18" charset="0"/>
                <a:ea typeface="Calibri" panose="020F0502020204030204" pitchFamily="34" charset="0"/>
                <a:cs typeface="Times New Roman" panose="02020603050405020304" pitchFamily="18" charset="0"/>
              </a:rPr>
              <a:t>1s</a:t>
            </a:r>
            <a:r>
              <a:rPr lang="en-US"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b="1" dirty="0">
                <a:latin typeface="Times New Roman" panose="02020603050405020304" pitchFamily="18" charset="0"/>
                <a:ea typeface="Calibri" panose="020F0502020204030204" pitchFamily="34" charset="0"/>
                <a:cs typeface="Times New Roman" panose="02020603050405020304" pitchFamily="18" charset="0"/>
              </a:rPr>
              <a:t>TTT    -  Air Temperature Group</a:t>
            </a:r>
            <a:endParaRPr lang="en-US" sz="1600" dirty="0">
              <a:ea typeface="Calibri" panose="020F0502020204030204" pitchFamily="34" charset="0"/>
              <a:cs typeface="Times New Roman" panose="02020603050405020304" pitchFamily="18" charset="0"/>
            </a:endParaRPr>
          </a:p>
          <a:p>
            <a:pPr marL="914400" marR="0" algn="just">
              <a:lnSpc>
                <a:spcPct val="150000"/>
              </a:lnSpc>
              <a:spcBef>
                <a:spcPts val="0"/>
              </a:spcBef>
              <a:spcAft>
                <a:spcPts val="800"/>
              </a:spcAft>
              <a:tabLst>
                <a:tab pos="355282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1  -  Identifier for the air temperature group.</a:t>
            </a:r>
            <a:endParaRPr lang="en-US" sz="1600" dirty="0">
              <a:ea typeface="Calibri" panose="020F0502020204030204" pitchFamily="34" charset="0"/>
              <a:cs typeface="Times New Roman" panose="02020603050405020304" pitchFamily="18" charset="0"/>
            </a:endParaRPr>
          </a:p>
          <a:p>
            <a:pPr marL="914400" marR="0" algn="just">
              <a:lnSpc>
                <a:spcPct val="150000"/>
              </a:lnSpc>
              <a:spcBef>
                <a:spcPts val="0"/>
              </a:spcBef>
              <a:spcAft>
                <a:spcPts val="800"/>
              </a:spcAft>
              <a:tabLst>
                <a:tab pos="3552825" algn="l"/>
              </a:tabLst>
            </a:pPr>
            <a:r>
              <a:rPr lang="en-US" dirty="0" err="1">
                <a:latin typeface="Times New Roman" panose="02020603050405020304" pitchFamily="18" charset="0"/>
                <a:ea typeface="Calibri" panose="020F0502020204030204" pitchFamily="34" charset="0"/>
                <a:cs typeface="Times New Roman" panose="02020603050405020304" pitchFamily="18" charset="0"/>
              </a:rPr>
              <a:t>S</a:t>
            </a:r>
            <a:r>
              <a:rPr lang="en-US" baseline="-25000" dirty="0" err="1">
                <a:latin typeface="Times New Roman" panose="02020603050405020304" pitchFamily="18" charset="0"/>
                <a:ea typeface="Calibri" panose="020F0502020204030204" pitchFamily="34" charset="0"/>
                <a:cs typeface="Times New Roman" panose="02020603050405020304" pitchFamily="18" charset="0"/>
              </a:rPr>
              <a:t>n</a:t>
            </a:r>
            <a:r>
              <a:rPr lang="en-US" dirty="0">
                <a:latin typeface="Times New Roman" panose="02020603050405020304" pitchFamily="18" charset="0"/>
                <a:ea typeface="Calibri" panose="020F0502020204030204" pitchFamily="34" charset="0"/>
                <a:cs typeface="Times New Roman" panose="02020603050405020304" pitchFamily="18" charset="0"/>
              </a:rPr>
              <a:t> - Sign of the temperature.  0 =   temperature is positive or zero, 1 = temperature is negative.</a:t>
            </a:r>
            <a:endParaRPr lang="en-US" sz="1600" dirty="0">
              <a:ea typeface="Calibri" panose="020F0502020204030204" pitchFamily="34" charset="0"/>
              <a:cs typeface="Times New Roman" panose="02020603050405020304" pitchFamily="18" charset="0"/>
            </a:endParaRPr>
          </a:p>
          <a:p>
            <a:pPr marL="914400" marR="0" algn="just">
              <a:lnSpc>
                <a:spcPct val="150000"/>
              </a:lnSpc>
              <a:spcBef>
                <a:spcPts val="0"/>
              </a:spcBef>
              <a:spcAft>
                <a:spcPts val="800"/>
              </a:spcAft>
              <a:tabLst>
                <a:tab pos="355282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TTT    -   Air temperature in tenths of degrees Celsius.</a:t>
            </a:r>
            <a:endParaRPr lang="en-US" sz="1600" dirty="0">
              <a:ea typeface="Calibri" panose="020F0502020204030204" pitchFamily="34" charset="0"/>
              <a:cs typeface="Times New Roman" panose="02020603050405020304" pitchFamily="18" charset="0"/>
            </a:endParaRPr>
          </a:p>
        </p:txBody>
      </p:sp>
      <p:sp>
        <p:nvSpPr>
          <p:cNvPr id="8" name="Rectangle 7"/>
          <p:cNvSpPr/>
          <p:nvPr/>
        </p:nvSpPr>
        <p:spPr>
          <a:xfrm>
            <a:off x="152400" y="903842"/>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2612483" y="232342"/>
            <a:ext cx="5353325" cy="587148"/>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1s</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b="1" dirty="0">
                <a:latin typeface="Times New Roman" panose="02020603050405020304" pitchFamily="18" charset="0"/>
                <a:ea typeface="Calibri" panose="020F0502020204030204" pitchFamily="34" charset="0"/>
                <a:cs typeface="Times New Roman" panose="02020603050405020304" pitchFamily="18" charset="0"/>
              </a:rPr>
              <a:t>TTT    -  Air Temperature Group</a:t>
            </a:r>
            <a:endParaRPr lang="en-US"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9246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12</a:t>
            </a:fld>
            <a:endParaRPr lang="en-US" altLang="en-US"/>
          </a:p>
        </p:txBody>
      </p:sp>
      <p:sp>
        <p:nvSpPr>
          <p:cNvPr id="7" name="Rectangle 6"/>
          <p:cNvSpPr/>
          <p:nvPr/>
        </p:nvSpPr>
        <p:spPr>
          <a:xfrm>
            <a:off x="152400" y="903842"/>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457200" y="152400"/>
            <a:ext cx="8991600" cy="507831"/>
          </a:xfrm>
          <a:prstGeom prst="rect">
            <a:avLst/>
          </a:prstGeom>
        </p:spPr>
        <p:txBody>
          <a:bodyPr wrap="square">
            <a:spAutoFit/>
          </a:bodyPr>
          <a:lstStyle/>
          <a:p>
            <a:pPr marL="457200" marR="0" algn="just">
              <a:lnSpc>
                <a:spcPct val="150000"/>
              </a:lnSpc>
              <a:spcBef>
                <a:spcPts val="0"/>
              </a:spcBef>
              <a:spcAft>
                <a:spcPts val="800"/>
              </a:spcAft>
              <a:tabLst>
                <a:tab pos="3552825" algn="l"/>
              </a:tabLst>
            </a:pPr>
            <a:r>
              <a:rPr lang="en-US" b="1" dirty="0">
                <a:latin typeface="Times New Roman" panose="02020603050405020304" pitchFamily="18" charset="0"/>
                <a:ea typeface="Calibri" panose="020F0502020204030204" pitchFamily="34" charset="0"/>
                <a:cs typeface="Times New Roman" panose="02020603050405020304" pitchFamily="18" charset="0"/>
              </a:rPr>
              <a:t>2s</a:t>
            </a:r>
            <a:r>
              <a:rPr lang="en-US"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b="1" dirty="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b="1" dirty="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b="1" dirty="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b="1" dirty="0">
                <a:latin typeface="Times New Roman" panose="02020603050405020304" pitchFamily="18" charset="0"/>
                <a:ea typeface="Calibri" panose="020F0502020204030204" pitchFamily="34" charset="0"/>
                <a:cs typeface="Times New Roman" panose="02020603050405020304" pitchFamily="18" charset="0"/>
              </a:rPr>
              <a:t> -  Dew Point Temperature Group or </a:t>
            </a:r>
            <a:r>
              <a:rPr lang="en-US" b="1" dirty="0">
                <a:solidFill>
                  <a:srgbClr val="000000"/>
                </a:solidFill>
                <a:latin typeface="Times New Roman" panose="02020603050405020304" pitchFamily="18" charset="0"/>
                <a:cs typeface="Times New Roman" panose="02020603050405020304" pitchFamily="18" charset="0"/>
              </a:rPr>
              <a:t>29UUU </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ea typeface="Calibri" panose="020F0502020204030204" pitchFamily="34" charset="0"/>
                <a:cs typeface="Times New Roman" panose="02020603050405020304" pitchFamily="18" charset="0"/>
              </a:rPr>
              <a:t>Relative </a:t>
            </a:r>
            <a:r>
              <a:rPr lang="en-US" b="1" dirty="0">
                <a:latin typeface="Times New Roman" panose="02020603050405020304" pitchFamily="18" charset="0"/>
                <a:ea typeface="Calibri" panose="020F0502020204030204" pitchFamily="34" charset="0"/>
                <a:cs typeface="Times New Roman" panose="02020603050405020304" pitchFamily="18" charset="0"/>
              </a:rPr>
              <a:t>Humidity</a:t>
            </a:r>
            <a:endParaRPr lang="en-US" sz="1600" dirty="0">
              <a:ea typeface="Calibri" panose="020F0502020204030204" pitchFamily="34" charset="0"/>
              <a:cs typeface="Times New Roman" panose="02020603050405020304" pitchFamily="18" charset="0"/>
            </a:endParaRPr>
          </a:p>
        </p:txBody>
      </p:sp>
      <p:sp>
        <p:nvSpPr>
          <p:cNvPr id="3" name="Rectangle 2"/>
          <p:cNvSpPr/>
          <p:nvPr/>
        </p:nvSpPr>
        <p:spPr>
          <a:xfrm>
            <a:off x="152400" y="2968289"/>
            <a:ext cx="11601452" cy="3411190"/>
          </a:xfrm>
          <a:prstGeom prst="rect">
            <a:avLst/>
          </a:prstGeom>
        </p:spPr>
        <p:txBody>
          <a:bodyPr wrap="square">
            <a:spAutoFit/>
          </a:bodyPr>
          <a:lstStyle/>
          <a:p>
            <a:pPr marL="285750" marR="0" indent="-285750">
              <a:lnSpc>
                <a:spcPct val="150000"/>
              </a:lnSpc>
              <a:spcBef>
                <a:spcPts val="0"/>
              </a:spcBef>
              <a:spcAft>
                <a:spcPts val="800"/>
              </a:spcAft>
              <a:buFont typeface="Wingdings" panose="05000000000000000000" pitchFamily="2" charset="2"/>
              <a:buChar char="ü"/>
              <a:tabLst>
                <a:tab pos="3552825" algn="l"/>
              </a:tabLst>
            </a:pPr>
            <a:r>
              <a:rPr lang="en-US" dirty="0" smtClean="0">
                <a:latin typeface="Times New Roman" panose="02020603050405020304" pitchFamily="18" charset="0"/>
                <a:ea typeface="Calibri" panose="020F0502020204030204" pitchFamily="34" charset="0"/>
                <a:cs typeface="Times New Roman" panose="02020603050405020304" pitchFamily="18" charset="0"/>
              </a:rPr>
              <a:t>2 -   </a:t>
            </a:r>
            <a:r>
              <a:rPr lang="en-US" dirty="0">
                <a:latin typeface="Times New Roman" panose="02020603050405020304" pitchFamily="18" charset="0"/>
                <a:ea typeface="Calibri" panose="020F0502020204030204" pitchFamily="34" charset="0"/>
                <a:cs typeface="Times New Roman" panose="02020603050405020304" pitchFamily="18" charset="0"/>
              </a:rPr>
              <a:t>Identifier for the dew point temperature </a:t>
            </a:r>
            <a:r>
              <a:rPr lang="en-US" dirty="0" smtClean="0">
                <a:latin typeface="Times New Roman" panose="02020603050405020304" pitchFamily="18" charset="0"/>
                <a:ea typeface="Calibri" panose="020F0502020204030204" pitchFamily="34" charset="0"/>
                <a:cs typeface="Times New Roman" panose="02020603050405020304" pitchFamily="18" charset="0"/>
              </a:rPr>
              <a:t>group.</a:t>
            </a:r>
            <a:endParaRPr lang="en-US" sz="1600" dirty="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800"/>
              </a:spcAft>
              <a:buFont typeface="Wingdings" panose="05000000000000000000" pitchFamily="2" charset="2"/>
              <a:buChar char="ü"/>
              <a:tabLst>
                <a:tab pos="3552825" algn="l"/>
              </a:tabLst>
            </a:pPr>
            <a:r>
              <a:rPr lang="en-US" dirty="0" err="1" smtClean="0">
                <a:latin typeface="Times New Roman" panose="02020603050405020304" pitchFamily="18" charset="0"/>
                <a:ea typeface="Calibri" panose="020F0502020204030204" pitchFamily="34" charset="0"/>
                <a:cs typeface="Times New Roman" panose="02020603050405020304" pitchFamily="18" charset="0"/>
              </a:rPr>
              <a:t>S</a:t>
            </a:r>
            <a:r>
              <a:rPr lang="en-US" baseline="-25000" dirty="0" err="1" smtClean="0">
                <a:latin typeface="Times New Roman" panose="02020603050405020304" pitchFamily="18" charset="0"/>
                <a:ea typeface="Calibri" panose="020F0502020204030204" pitchFamily="34" charset="0"/>
                <a:cs typeface="Times New Roman" panose="02020603050405020304" pitchFamily="18" charset="0"/>
              </a:rPr>
              <a:t>n</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 Sign of the dew point temperature. </a:t>
            </a:r>
            <a:r>
              <a:rPr lang="en-US" dirty="0" smtClean="0">
                <a:latin typeface="Times New Roman" panose="02020603050405020304" pitchFamily="18" charset="0"/>
                <a:ea typeface="Calibri" panose="020F0502020204030204" pitchFamily="34" charset="0"/>
                <a:cs typeface="Times New Roman" panose="02020603050405020304" pitchFamily="18" charset="0"/>
              </a:rPr>
              <a:t>0 </a:t>
            </a:r>
            <a:r>
              <a:rPr lang="en-US" dirty="0">
                <a:latin typeface="Times New Roman" panose="02020603050405020304" pitchFamily="18" charset="0"/>
                <a:ea typeface="Calibri" panose="020F0502020204030204" pitchFamily="34" charset="0"/>
                <a:cs typeface="Times New Roman" panose="02020603050405020304" pitchFamily="18" charset="0"/>
              </a:rPr>
              <a:t>= dew point temperature is positive or zero, 1 = dew </a:t>
            </a:r>
            <a:r>
              <a:rPr lang="en-US" dirty="0" smtClean="0">
                <a:latin typeface="Times New Roman" panose="02020603050405020304" pitchFamily="18" charset="0"/>
                <a:ea typeface="Calibri" panose="020F0502020204030204" pitchFamily="34" charset="0"/>
                <a:cs typeface="Times New Roman" panose="02020603050405020304" pitchFamily="18" charset="0"/>
              </a:rPr>
              <a:t>point temperature </a:t>
            </a:r>
            <a:r>
              <a:rPr lang="en-US" dirty="0">
                <a:latin typeface="Times New Roman" panose="02020603050405020304" pitchFamily="18" charset="0"/>
                <a:ea typeface="Calibri" panose="020F0502020204030204" pitchFamily="34" charset="0"/>
                <a:cs typeface="Times New Roman" panose="02020603050405020304" pitchFamily="18" charset="0"/>
              </a:rPr>
              <a:t>is </a:t>
            </a:r>
            <a:r>
              <a:rPr lang="en-US" dirty="0" smtClean="0">
                <a:latin typeface="Times New Roman" panose="02020603050405020304" pitchFamily="18" charset="0"/>
                <a:ea typeface="Calibri" panose="020F0502020204030204" pitchFamily="34" charset="0"/>
                <a:cs typeface="Times New Roman" panose="02020603050405020304" pitchFamily="18" charset="0"/>
              </a:rPr>
              <a:t>negative.</a:t>
            </a:r>
            <a:endParaRPr lang="en-US" sz="1600" dirty="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800"/>
              </a:spcAft>
              <a:buFont typeface="Wingdings" panose="05000000000000000000" pitchFamily="2" charset="2"/>
              <a:buChar char="ü"/>
              <a:tabLst>
                <a:tab pos="3552825" algn="l"/>
              </a:tabLst>
            </a:pPr>
            <a:r>
              <a:rPr lang="en-US"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 Dew point temperature in tenths of degrees </a:t>
            </a:r>
            <a:r>
              <a:rPr lang="en-US" dirty="0" smtClean="0">
                <a:latin typeface="Times New Roman" panose="02020603050405020304" pitchFamily="18" charset="0"/>
                <a:ea typeface="Calibri" panose="020F0502020204030204" pitchFamily="34" charset="0"/>
                <a:cs typeface="Times New Roman" panose="02020603050405020304" pitchFamily="18" charset="0"/>
              </a:rPr>
              <a:t>Celsius.</a:t>
            </a:r>
            <a:r>
              <a:rPr lang="en-US" sz="1600" dirty="0" smtClean="0">
                <a:ea typeface="Calibri" panose="020F0502020204030204" pitchFamily="34" charset="0"/>
                <a:cs typeface="Times New Roman" panose="02020603050405020304" pitchFamily="18" charset="0"/>
              </a:rPr>
              <a:t> </a:t>
            </a:r>
          </a:p>
          <a:p>
            <a:pPr marL="285750" marR="0" indent="-285750">
              <a:lnSpc>
                <a:spcPct val="150000"/>
              </a:lnSpc>
              <a:spcBef>
                <a:spcPts val="0"/>
              </a:spcBef>
              <a:spcAft>
                <a:spcPts val="800"/>
              </a:spcAft>
              <a:buFont typeface="Wingdings" panose="05000000000000000000" pitchFamily="2" charset="2"/>
              <a:buChar char="ü"/>
              <a:tabLst>
                <a:tab pos="3552825" algn="l"/>
              </a:tabLst>
            </a:pPr>
            <a:r>
              <a:rPr lang="en-US" dirty="0" smtClean="0">
                <a:latin typeface="Times New Roman" panose="02020603050405020304" pitchFamily="18" charset="0"/>
                <a:ea typeface="Calibri" panose="020F0502020204030204" pitchFamily="34" charset="0"/>
                <a:cs typeface="Times New Roman" panose="02020603050405020304" pitchFamily="18" charset="0"/>
              </a:rPr>
              <a:t>29 in 29UUU = </a:t>
            </a:r>
            <a:r>
              <a:rPr lang="en-US" dirty="0">
                <a:latin typeface="Times New Roman" panose="02020603050405020304" pitchFamily="18" charset="0"/>
                <a:ea typeface="Calibri" panose="020F0502020204030204" pitchFamily="34" charset="0"/>
                <a:cs typeface="Times New Roman" panose="02020603050405020304" pitchFamily="18" charset="0"/>
              </a:rPr>
              <a:t>relative humidity </a:t>
            </a:r>
            <a:r>
              <a:rPr lang="en-US" dirty="0" smtClean="0">
                <a:latin typeface="Times New Roman" panose="02020603050405020304" pitchFamily="18" charset="0"/>
                <a:ea typeface="Calibri" panose="020F0502020204030204" pitchFamily="34" charset="0"/>
                <a:cs typeface="Times New Roman" panose="02020603050405020304" pitchFamily="18" charset="0"/>
              </a:rPr>
              <a:t>group indicator.  </a:t>
            </a:r>
          </a:p>
          <a:p>
            <a:pPr marL="285750" marR="0" indent="-285750">
              <a:lnSpc>
                <a:spcPct val="150000"/>
              </a:lnSpc>
              <a:spcBef>
                <a:spcPts val="0"/>
              </a:spcBef>
              <a:spcAft>
                <a:spcPts val="800"/>
              </a:spcAft>
              <a:buFont typeface="Wingdings" panose="05000000000000000000" pitchFamily="2" charset="2"/>
              <a:buChar char="ü"/>
              <a:tabLst>
                <a:tab pos="3552825" algn="l"/>
              </a:tabLst>
            </a:pPr>
            <a:r>
              <a:rPr lang="en-US" dirty="0" smtClean="0">
                <a:latin typeface="Times New Roman" panose="02020603050405020304" pitchFamily="18" charset="0"/>
                <a:ea typeface="Calibri" panose="020F0502020204030204" pitchFamily="34" charset="0"/>
              </a:rPr>
              <a:t>UUU </a:t>
            </a:r>
            <a:r>
              <a:rPr lang="en-US" dirty="0">
                <a:latin typeface="Times New Roman" panose="02020603050405020304" pitchFamily="18" charset="0"/>
                <a:ea typeface="Calibri" panose="020F0502020204030204" pitchFamily="34" charset="0"/>
              </a:rPr>
              <a:t>- Relative humidity of the air, in per cent, the </a:t>
            </a:r>
            <a:r>
              <a:rPr lang="en-US" b="1" dirty="0">
                <a:latin typeface="Times New Roman" panose="02020603050405020304" pitchFamily="18" charset="0"/>
                <a:ea typeface="Calibri" panose="020F0502020204030204" pitchFamily="34" charset="0"/>
              </a:rPr>
              <a:t>first figure being zero</a:t>
            </a:r>
            <a:r>
              <a:rPr lang="en-US" dirty="0">
                <a:latin typeface="Times New Roman" panose="02020603050405020304" pitchFamily="18" charset="0"/>
                <a:ea typeface="Calibri" panose="020F0502020204030204" pitchFamily="34" charset="0"/>
              </a:rPr>
              <a:t> except for UUU = 100 per cent.  Relative humidity is reported if dew point temperature is unavailable. </a:t>
            </a:r>
            <a:endParaRPr lang="en-US" dirty="0"/>
          </a:p>
        </p:txBody>
      </p:sp>
    </p:spTree>
    <p:extLst>
      <p:ext uri="{BB962C8B-B14F-4D97-AF65-F5344CB8AC3E}">
        <p14:creationId xmlns:p14="http://schemas.microsoft.com/office/powerpoint/2010/main" val="105693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13</a:t>
            </a:fld>
            <a:endParaRPr lang="en-US" altLang="en-US"/>
          </a:p>
        </p:txBody>
      </p:sp>
      <p:sp>
        <p:nvSpPr>
          <p:cNvPr id="7" name="Rectangle 6"/>
          <p:cNvSpPr/>
          <p:nvPr/>
        </p:nvSpPr>
        <p:spPr>
          <a:xfrm>
            <a:off x="152400" y="903842"/>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2314166" y="6439"/>
            <a:ext cx="5311967" cy="646331"/>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3P</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b="1" dirty="0">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b="1" dirty="0">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b="1" dirty="0">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b="1" dirty="0">
                <a:latin typeface="Times New Roman" panose="02020603050405020304" pitchFamily="18" charset="0"/>
                <a:ea typeface="Calibri" panose="020F0502020204030204" pitchFamily="34" charset="0"/>
                <a:cs typeface="Times New Roman" panose="02020603050405020304" pitchFamily="18" charset="0"/>
              </a:rPr>
              <a:t> - Station Pressure Group</a:t>
            </a:r>
            <a:endParaRPr lang="en-US" sz="2400" dirty="0">
              <a:ea typeface="Calibri" panose="020F0502020204030204" pitchFamily="34" charset="0"/>
              <a:cs typeface="Times New Roman" panose="02020603050405020304" pitchFamily="18" charset="0"/>
            </a:endParaRPr>
          </a:p>
        </p:txBody>
      </p:sp>
      <p:sp>
        <p:nvSpPr>
          <p:cNvPr id="9" name="Rectangle 8"/>
          <p:cNvSpPr/>
          <p:nvPr/>
        </p:nvSpPr>
        <p:spPr>
          <a:xfrm>
            <a:off x="304800" y="2964483"/>
            <a:ext cx="11277600" cy="2852448"/>
          </a:xfrm>
          <a:prstGeom prst="rect">
            <a:avLst/>
          </a:prstGeom>
        </p:spPr>
        <p:txBody>
          <a:bodyPr wrap="square">
            <a:spAutoFit/>
          </a:bodyPr>
          <a:lstStyle/>
          <a:p>
            <a:pPr marL="342900" marR="0" indent="-342900" algn="just">
              <a:lnSpc>
                <a:spcPct val="150000"/>
              </a:lnSpc>
              <a:spcBef>
                <a:spcPts val="0"/>
              </a:spcBef>
              <a:spcAft>
                <a:spcPts val="800"/>
              </a:spcAft>
              <a:buFont typeface="Wingdings" panose="05000000000000000000" pitchFamily="2" charset="2"/>
              <a:buChar char="ü"/>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3</a:t>
            </a:r>
            <a:r>
              <a:rPr lang="en-US" sz="2400" dirty="0">
                <a:latin typeface="Times New Roman" panose="02020603050405020304" pitchFamily="18" charset="0"/>
                <a:ea typeface="Calibri" panose="020F0502020204030204" pitchFamily="34" charset="0"/>
                <a:cs typeface="Times New Roman" panose="02020603050405020304" pitchFamily="18" charset="0"/>
              </a:rPr>
              <a:t>  -  Identifier for the station pressure group.</a:t>
            </a:r>
          </a:p>
          <a:p>
            <a:pPr marL="342900" marR="0" indent="-342900" algn="just">
              <a:lnSpc>
                <a:spcPct val="150000"/>
              </a:lnSpc>
              <a:spcBef>
                <a:spcPts val="0"/>
              </a:spcBef>
              <a:spcAft>
                <a:spcPts val="800"/>
              </a:spcAft>
              <a:buFont typeface="Wingdings" panose="05000000000000000000" pitchFamily="2" charset="2"/>
              <a:buChar char="ü"/>
              <a:tabLst>
                <a:tab pos="3552825" algn="l"/>
              </a:tabLst>
            </a:pPr>
            <a:r>
              <a:rPr lang="en-US" sz="2400" b="1" dirty="0" err="1">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o</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o</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o</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P</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 Pressure at station level, in tenths of a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hectopascal</a:t>
            </a:r>
            <a:r>
              <a:rPr lang="en-US" sz="2400" dirty="0">
                <a:latin typeface="Times New Roman" panose="02020603050405020304" pitchFamily="18" charset="0"/>
                <a:ea typeface="Calibri" panose="020F0502020204030204" pitchFamily="34" charset="0"/>
                <a:cs typeface="Times New Roman" panose="02020603050405020304" pitchFamily="18" charset="0"/>
              </a:rPr>
              <a:t>.  If the station pressure is more than 999.9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hectopascal</a:t>
            </a:r>
            <a:r>
              <a:rPr lang="en-US" sz="2400" dirty="0">
                <a:latin typeface="Times New Roman" panose="02020603050405020304" pitchFamily="18" charset="0"/>
                <a:ea typeface="Calibri" panose="020F0502020204030204" pitchFamily="34" charset="0"/>
                <a:cs typeface="Times New Roman" panose="02020603050405020304" pitchFamily="18" charset="0"/>
              </a:rPr>
              <a:t>, drop the thousands digit of the pressure. </a:t>
            </a:r>
          </a:p>
          <a:p>
            <a:pPr marL="914400" marR="0" algn="just">
              <a:lnSpc>
                <a:spcPct val="107000"/>
              </a:lnSpc>
              <a:spcBef>
                <a:spcPts val="0"/>
              </a:spcBef>
              <a:spcAft>
                <a:spcPts val="800"/>
              </a:spcAft>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Example:    station pressure = 1016.7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hPa</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1828800" marR="0" algn="just">
              <a:lnSpc>
                <a:spcPct val="107000"/>
              </a:lnSpc>
              <a:spcBef>
                <a:spcPts val="0"/>
              </a:spcBef>
              <a:spcAft>
                <a:spcPts val="800"/>
              </a:spcAft>
              <a:tabLst>
                <a:tab pos="3552825" algn="l"/>
              </a:tabLst>
            </a:pP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err="1"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err="1"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err="1"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err="1" smtClean="0">
                <a:latin typeface="Times New Roman" panose="02020603050405020304" pitchFamily="18" charset="0"/>
                <a:ea typeface="Calibri" panose="020F0502020204030204" pitchFamily="34" charset="0"/>
                <a:cs typeface="Times New Roman" panose="02020603050405020304" pitchFamily="18" charset="0"/>
              </a:rPr>
              <a:t>o</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0167</a:t>
            </a:r>
          </a:p>
        </p:txBody>
      </p:sp>
    </p:spTree>
    <p:extLst>
      <p:ext uri="{BB962C8B-B14F-4D97-AF65-F5344CB8AC3E}">
        <p14:creationId xmlns:p14="http://schemas.microsoft.com/office/powerpoint/2010/main" val="1586858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14</a:t>
            </a:fld>
            <a:endParaRPr lang="en-US" altLang="en-US"/>
          </a:p>
        </p:txBody>
      </p:sp>
      <p:sp>
        <p:nvSpPr>
          <p:cNvPr id="2" name="Rectangle 1"/>
          <p:cNvSpPr/>
          <p:nvPr/>
        </p:nvSpPr>
        <p:spPr>
          <a:xfrm>
            <a:off x="1600200" y="22538"/>
            <a:ext cx="6139053" cy="738664"/>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800" b="1" dirty="0">
                <a:latin typeface="Times New Roman" panose="02020603050405020304" pitchFamily="18" charset="0"/>
                <a:ea typeface="Calibri" panose="020F0502020204030204" pitchFamily="34" charset="0"/>
                <a:cs typeface="Times New Roman" panose="02020603050405020304" pitchFamily="18" charset="0"/>
              </a:rPr>
              <a:t>4PPPP  -  Sea Level Pressure Group</a:t>
            </a:r>
            <a:endParaRPr lang="en-US" sz="2800" dirty="0">
              <a:ea typeface="Calibri" panose="020F0502020204030204" pitchFamily="34" charset="0"/>
              <a:cs typeface="Times New Roman" panose="02020603050405020304" pitchFamily="18" charset="0"/>
            </a:endParaRPr>
          </a:p>
        </p:txBody>
      </p:sp>
      <p:sp>
        <p:nvSpPr>
          <p:cNvPr id="7" name="Rectangle 6"/>
          <p:cNvSpPr/>
          <p:nvPr/>
        </p:nvSpPr>
        <p:spPr>
          <a:xfrm>
            <a:off x="187817" y="859026"/>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285752" y="3200400"/>
            <a:ext cx="11582400" cy="2410916"/>
          </a:xfrm>
          <a:prstGeom prst="rect">
            <a:avLst/>
          </a:prstGeom>
        </p:spPr>
        <p:txBody>
          <a:bodyPr wrap="square">
            <a:spAutoFit/>
          </a:bodyPr>
          <a:lstStyle/>
          <a:p>
            <a:pPr marL="342900" marR="0" indent="-34290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4  -  Identifier for sea level pressure group.</a:t>
            </a:r>
          </a:p>
          <a:p>
            <a:pPr marL="342900" marR="0" indent="-34290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PPPP   -  Sea level pressure.  This is the station pressure “reduced” to mean sea level in tenths of a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hectopascal</a:t>
            </a:r>
            <a:r>
              <a:rPr lang="en-US" sz="2400" dirty="0">
                <a:latin typeface="Times New Roman" panose="02020603050405020304" pitchFamily="18" charset="0"/>
                <a:ea typeface="Calibri" panose="020F0502020204030204" pitchFamily="34" charset="0"/>
                <a:cs typeface="Times New Roman" panose="02020603050405020304" pitchFamily="18" charset="0"/>
              </a:rPr>
              <a:t>.  If the sea level pressure is more than 999.9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hectopascal</a:t>
            </a:r>
            <a:r>
              <a:rPr lang="en-US" sz="2400" dirty="0">
                <a:latin typeface="Times New Roman" panose="02020603050405020304" pitchFamily="18" charset="0"/>
                <a:ea typeface="Calibri" panose="020F0502020204030204" pitchFamily="34" charset="0"/>
                <a:cs typeface="Times New Roman" panose="02020603050405020304" pitchFamily="18" charset="0"/>
              </a:rPr>
              <a:t>, the thousands digit of the pressure is omitted. </a:t>
            </a:r>
          </a:p>
        </p:txBody>
      </p:sp>
    </p:spTree>
    <p:extLst>
      <p:ext uri="{BB962C8B-B14F-4D97-AF65-F5344CB8AC3E}">
        <p14:creationId xmlns:p14="http://schemas.microsoft.com/office/powerpoint/2010/main" val="2902594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15</a:t>
            </a:fld>
            <a:endParaRPr lang="en-US" altLang="en-US"/>
          </a:p>
        </p:txBody>
      </p:sp>
      <p:sp>
        <p:nvSpPr>
          <p:cNvPr id="2" name="Rectangle 1"/>
          <p:cNvSpPr/>
          <p:nvPr/>
        </p:nvSpPr>
        <p:spPr>
          <a:xfrm>
            <a:off x="2244711" y="228600"/>
            <a:ext cx="6463564" cy="646331"/>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5appp    -  3-Hour Pressure Tendency Group</a:t>
            </a:r>
            <a:endParaRPr lang="en-US" sz="2400" dirty="0">
              <a:ea typeface="Calibri" panose="020F0502020204030204" pitchFamily="34" charset="0"/>
              <a:cs typeface="Times New Roman" panose="02020603050405020304" pitchFamily="18" charset="0"/>
            </a:endParaRPr>
          </a:p>
        </p:txBody>
      </p:sp>
      <p:sp>
        <p:nvSpPr>
          <p:cNvPr id="7" name="Rectangle 6"/>
          <p:cNvSpPr/>
          <p:nvPr/>
        </p:nvSpPr>
        <p:spPr>
          <a:xfrm>
            <a:off x="187817" y="859026"/>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187816" y="2695426"/>
            <a:ext cx="11623183" cy="873572"/>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5  -  Identifier for the group reporting pressure tendency and pressure change for the three hours preceding the time of observation</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a typeface="Calibri" panose="020F0502020204030204" pitchFamily="34" charset="0"/>
              <a:cs typeface="Times New Roman" panose="02020603050405020304" pitchFamily="18" charset="0"/>
            </a:endParaRPr>
          </a:p>
        </p:txBody>
      </p:sp>
      <p:sp>
        <p:nvSpPr>
          <p:cNvPr id="8" name="Rectangle 7"/>
          <p:cNvSpPr/>
          <p:nvPr/>
        </p:nvSpPr>
        <p:spPr>
          <a:xfrm>
            <a:off x="187816" y="4943733"/>
            <a:ext cx="11429999" cy="923330"/>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dirty="0" err="1">
                <a:latin typeface="Times New Roman" panose="02020603050405020304" pitchFamily="18" charset="0"/>
                <a:ea typeface="Calibri" panose="020F0502020204030204" pitchFamily="34" charset="0"/>
                <a:cs typeface="Times New Roman" panose="02020603050405020304" pitchFamily="18" charset="0"/>
              </a:rPr>
              <a:t>ppp</a:t>
            </a:r>
            <a:r>
              <a:rPr lang="en-US" dirty="0">
                <a:latin typeface="Times New Roman" panose="02020603050405020304" pitchFamily="18" charset="0"/>
                <a:ea typeface="Calibri" panose="020F0502020204030204" pitchFamily="34" charset="0"/>
                <a:cs typeface="Times New Roman" panose="02020603050405020304" pitchFamily="18" charset="0"/>
              </a:rPr>
              <a:t>  -  Actual change in the pressure  during the three hours ending at the actual time of the observation, expressed in tenths of </a:t>
            </a:r>
            <a:r>
              <a:rPr lang="en-US" dirty="0" err="1">
                <a:latin typeface="Times New Roman" panose="02020603050405020304" pitchFamily="18" charset="0"/>
                <a:ea typeface="Calibri" panose="020F0502020204030204" pitchFamily="34" charset="0"/>
                <a:cs typeface="Times New Roman" panose="02020603050405020304" pitchFamily="18" charset="0"/>
              </a:rPr>
              <a:t>hectopascal</a:t>
            </a: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a typeface="Calibri" panose="020F0502020204030204" pitchFamily="34" charset="0"/>
              <a:cs typeface="Times New Roman" panose="02020603050405020304" pitchFamily="18" charset="0"/>
            </a:endParaRPr>
          </a:p>
        </p:txBody>
      </p:sp>
      <p:sp>
        <p:nvSpPr>
          <p:cNvPr id="9" name="Rectangle 8"/>
          <p:cNvSpPr/>
          <p:nvPr/>
        </p:nvSpPr>
        <p:spPr>
          <a:xfrm>
            <a:off x="187816" y="3786748"/>
            <a:ext cx="11647487" cy="923330"/>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a  -  Characteristic of the pressure tendency  during the three hours preceding the time of the observation.  Use code table 0200.</a:t>
            </a:r>
            <a:endParaRPr lang="en-US" sz="1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9583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3"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16</a:t>
            </a:fld>
            <a:endParaRPr lang="en-US" altLang="en-US"/>
          </a:p>
        </p:txBody>
      </p:sp>
      <p:pic>
        <p:nvPicPr>
          <p:cNvPr id="12" name="Picture 11"/>
          <p:cNvPicPr>
            <a:picLocks noChangeAspect="1"/>
          </p:cNvPicPr>
          <p:nvPr/>
        </p:nvPicPr>
        <p:blipFill>
          <a:blip r:embed="rId3"/>
          <a:stretch>
            <a:fillRect/>
          </a:stretch>
        </p:blipFill>
        <p:spPr>
          <a:xfrm>
            <a:off x="1447800" y="1295400"/>
            <a:ext cx="8077200" cy="4495800"/>
          </a:xfrm>
          <a:prstGeom prst="rect">
            <a:avLst/>
          </a:prstGeom>
        </p:spPr>
      </p:pic>
      <p:sp>
        <p:nvSpPr>
          <p:cNvPr id="13" name="Rectangle 12"/>
          <p:cNvSpPr/>
          <p:nvPr/>
        </p:nvSpPr>
        <p:spPr>
          <a:xfrm>
            <a:off x="250825" y="133350"/>
            <a:ext cx="11647487" cy="923330"/>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a  -  Characteristic of the pressure tendency  during the three hours preceding the time of the observation.  Use code table 0200.</a:t>
            </a:r>
            <a:endParaRPr lang="en-US" sz="1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494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17</a:t>
            </a:fld>
            <a:endParaRPr lang="en-US" altLang="en-US"/>
          </a:p>
        </p:txBody>
      </p:sp>
      <p:sp>
        <p:nvSpPr>
          <p:cNvPr id="2" name="Rectangle 1"/>
          <p:cNvSpPr/>
          <p:nvPr/>
        </p:nvSpPr>
        <p:spPr>
          <a:xfrm>
            <a:off x="2057400" y="34344"/>
            <a:ext cx="6552499" cy="646331"/>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6RRRtR    -   Amount of Precipitation Group</a:t>
            </a:r>
            <a:endParaRPr lang="en-US" sz="2400" dirty="0">
              <a:ea typeface="Calibri" panose="020F0502020204030204" pitchFamily="34" charset="0"/>
              <a:cs typeface="Times New Roman" panose="02020603050405020304" pitchFamily="18" charset="0"/>
            </a:endParaRPr>
          </a:p>
        </p:txBody>
      </p:sp>
      <p:sp>
        <p:nvSpPr>
          <p:cNvPr id="7" name="Rectangle 6"/>
          <p:cNvSpPr/>
          <p:nvPr/>
        </p:nvSpPr>
        <p:spPr>
          <a:xfrm>
            <a:off x="187817" y="859026"/>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225380" y="2873777"/>
            <a:ext cx="5703806" cy="461665"/>
          </a:xfrm>
          <a:prstGeom prst="rect">
            <a:avLst/>
          </a:prstGeom>
        </p:spPr>
        <p:txBody>
          <a:bodyPr wrap="none">
            <a:spAutoFit/>
          </a:bodyPr>
          <a:lstStyle/>
          <a:p>
            <a:pPr marL="342900" indent="-342900">
              <a:buFont typeface="Wingdings" panose="05000000000000000000" pitchFamily="2" charset="2"/>
              <a:buChar char="ü"/>
            </a:pPr>
            <a:r>
              <a:rPr lang="en-US" sz="2400" dirty="0">
                <a:latin typeface="Times New Roman" panose="02020603050405020304" pitchFamily="18" charset="0"/>
                <a:ea typeface="Calibri" panose="020F0502020204030204" pitchFamily="34" charset="0"/>
              </a:rPr>
              <a:t>6  -  Identifier for the precipitation group. </a:t>
            </a:r>
            <a:endParaRPr lang="en-US" sz="2400" dirty="0"/>
          </a:p>
        </p:txBody>
      </p:sp>
      <p:sp>
        <p:nvSpPr>
          <p:cNvPr id="8" name="Rectangle 7"/>
          <p:cNvSpPr/>
          <p:nvPr/>
        </p:nvSpPr>
        <p:spPr>
          <a:xfrm>
            <a:off x="223234" y="3651882"/>
            <a:ext cx="11125200" cy="830997"/>
          </a:xfrm>
          <a:prstGeom prst="rect">
            <a:avLst/>
          </a:prstGeom>
        </p:spPr>
        <p:txBody>
          <a:bodyPr wrap="square">
            <a:spAutoFit/>
          </a:bodyPr>
          <a:lstStyle/>
          <a:p>
            <a:pPr marL="342900" indent="-342900">
              <a:buFont typeface="Wingdings" panose="05000000000000000000" pitchFamily="2" charset="2"/>
              <a:buChar char="ü"/>
            </a:pPr>
            <a:r>
              <a:rPr lang="en-US" sz="2400" dirty="0">
                <a:latin typeface="Times New Roman" panose="02020603050405020304" pitchFamily="18" charset="0"/>
                <a:ea typeface="Calibri" panose="020F0502020204030204" pitchFamily="34" charset="0"/>
              </a:rPr>
              <a:t>RRR  -  Total amount of precipitation fallen during the period preceding the time of observation, as indicated by </a:t>
            </a:r>
            <a:r>
              <a:rPr lang="en-US" sz="2400" dirty="0" err="1">
                <a:latin typeface="Times New Roman" panose="02020603050405020304" pitchFamily="18" charset="0"/>
                <a:ea typeface="Calibri" panose="020F0502020204030204" pitchFamily="34" charset="0"/>
              </a:rPr>
              <a:t>t</a:t>
            </a:r>
            <a:r>
              <a:rPr lang="en-US" sz="2400" baseline="-25000" dirty="0" err="1">
                <a:latin typeface="Times New Roman" panose="02020603050405020304" pitchFamily="18" charset="0"/>
                <a:ea typeface="Calibri" panose="020F0502020204030204" pitchFamily="34" charset="0"/>
              </a:rPr>
              <a:t>R</a:t>
            </a:r>
            <a:r>
              <a:rPr lang="en-US" sz="2400" dirty="0" err="1">
                <a:latin typeface="Times New Roman" panose="02020603050405020304" pitchFamily="18" charset="0"/>
                <a:ea typeface="Calibri" panose="020F0502020204030204" pitchFamily="34" charset="0"/>
              </a:rPr>
              <a:t>.</a:t>
            </a:r>
            <a:r>
              <a:rPr lang="en-US" sz="2400" dirty="0">
                <a:latin typeface="Times New Roman" panose="02020603050405020304" pitchFamily="18" charset="0"/>
                <a:ea typeface="Calibri" panose="020F0502020204030204" pitchFamily="34" charset="0"/>
              </a:rPr>
              <a:t> </a:t>
            </a:r>
            <a:endParaRPr lang="en-US" sz="2400" dirty="0"/>
          </a:p>
        </p:txBody>
      </p:sp>
    </p:spTree>
    <p:extLst>
      <p:ext uri="{BB962C8B-B14F-4D97-AF65-F5344CB8AC3E}">
        <p14:creationId xmlns:p14="http://schemas.microsoft.com/office/powerpoint/2010/main" val="313010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3"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18</a:t>
            </a:fld>
            <a:endParaRPr lang="en-US" altLang="en-US"/>
          </a:p>
        </p:txBody>
      </p:sp>
      <p:sp>
        <p:nvSpPr>
          <p:cNvPr id="2" name="Rectangle 1"/>
          <p:cNvSpPr/>
          <p:nvPr/>
        </p:nvSpPr>
        <p:spPr>
          <a:xfrm>
            <a:off x="3886200" y="304800"/>
            <a:ext cx="3910045" cy="523220"/>
          </a:xfrm>
          <a:prstGeom prst="rect">
            <a:avLst/>
          </a:prstGeom>
        </p:spPr>
        <p:txBody>
          <a:bodyPr wrap="none">
            <a:spAutoFit/>
          </a:bodyPr>
          <a:lstStyle/>
          <a:p>
            <a:r>
              <a:rPr lang="en-US" sz="2800" dirty="0">
                <a:latin typeface="Times New Roman" panose="02020603050405020304" pitchFamily="18" charset="0"/>
                <a:ea typeface="Calibri" panose="020F0502020204030204" pitchFamily="34" charset="0"/>
              </a:rPr>
              <a:t>Code description of RRR </a:t>
            </a:r>
            <a:endParaRPr lang="en-US" sz="2800" dirty="0"/>
          </a:p>
        </p:txBody>
      </p:sp>
      <p:graphicFrame>
        <p:nvGraphicFramePr>
          <p:cNvPr id="3" name="Table 2"/>
          <p:cNvGraphicFramePr>
            <a:graphicFrameLocks noGrp="1"/>
          </p:cNvGraphicFramePr>
          <p:nvPr>
            <p:extLst>
              <p:ext uri="{D42A27DB-BD31-4B8C-83A1-F6EECF244321}">
                <p14:modId xmlns:p14="http://schemas.microsoft.com/office/powerpoint/2010/main" val="3590130007"/>
              </p:ext>
            </p:extLst>
          </p:nvPr>
        </p:nvGraphicFramePr>
        <p:xfrm>
          <a:off x="685800" y="1371600"/>
          <a:ext cx="10667999" cy="4626864"/>
        </p:xfrm>
        <a:graphic>
          <a:graphicData uri="http://schemas.openxmlformats.org/drawingml/2006/table">
            <a:tbl>
              <a:tblPr firstRow="1" firstCol="1" bandRow="1"/>
              <a:tblGrid>
                <a:gridCol w="2169763">
                  <a:extLst>
                    <a:ext uri="{9D8B030D-6E8A-4147-A177-3AD203B41FA5}">
                      <a16:colId xmlns:a16="http://schemas.microsoft.com/office/drawing/2014/main" val="20000"/>
                    </a:ext>
                  </a:extLst>
                </a:gridCol>
                <a:gridCol w="3073830">
                  <a:extLst>
                    <a:ext uri="{9D8B030D-6E8A-4147-A177-3AD203B41FA5}">
                      <a16:colId xmlns:a16="http://schemas.microsoft.com/office/drawing/2014/main" val="20001"/>
                    </a:ext>
                  </a:extLst>
                </a:gridCol>
                <a:gridCol w="2757406">
                  <a:extLst>
                    <a:ext uri="{9D8B030D-6E8A-4147-A177-3AD203B41FA5}">
                      <a16:colId xmlns:a16="http://schemas.microsoft.com/office/drawing/2014/main" val="20002"/>
                    </a:ext>
                  </a:extLst>
                </a:gridCol>
                <a:gridCol w="2667000">
                  <a:extLst>
                    <a:ext uri="{9D8B030D-6E8A-4147-A177-3AD203B41FA5}">
                      <a16:colId xmlns:a16="http://schemas.microsoft.com/office/drawing/2014/main" val="20003"/>
                    </a:ext>
                  </a:extLst>
                </a:gridCol>
              </a:tblGrid>
              <a:tr h="353291">
                <a:tc>
                  <a:txBody>
                    <a:bodyPr/>
                    <a:lstStyle/>
                    <a:p>
                      <a:pPr marL="0" marR="0">
                        <a:lnSpc>
                          <a:spcPct val="115000"/>
                        </a:lnSpc>
                        <a:spcBef>
                          <a:spcPts val="60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Millimeters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Millimeters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Not used</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Trace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3291">
                <a:tc>
                  <a:txBody>
                    <a:bodyPr/>
                    <a:lstStyle/>
                    <a:p>
                      <a:pPr marL="0" marR="0">
                        <a:lnSpc>
                          <a:spcPct val="115000"/>
                        </a:lnSpc>
                        <a:spcBef>
                          <a:spcPts val="60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001</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002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003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004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etc.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etc.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53291">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989 or more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999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0.9</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7" name="Rectangle 6"/>
          <p:cNvSpPr/>
          <p:nvPr/>
        </p:nvSpPr>
        <p:spPr>
          <a:xfrm>
            <a:off x="933596" y="5939030"/>
            <a:ext cx="4907626" cy="410882"/>
          </a:xfrm>
          <a:prstGeom prst="rect">
            <a:avLst/>
          </a:prstGeom>
        </p:spPr>
        <p:txBody>
          <a:bodyPr wrap="none">
            <a:spAutoFit/>
          </a:bodyPr>
          <a:lstStyle/>
          <a:p>
            <a:pPr marL="0" marR="0">
              <a:lnSpc>
                <a:spcPct val="115000"/>
              </a:lnSpc>
              <a:spcBef>
                <a:spcPts val="600"/>
              </a:spcBef>
              <a:spcAft>
                <a:spcPts val="0"/>
              </a:spcAft>
            </a:pP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b="1" dirty="0">
                <a:latin typeface="Times New Roman" panose="02020603050405020304" pitchFamily="18" charset="0"/>
                <a:ea typeface="Calibri" panose="020F0502020204030204" pitchFamily="34" charset="0"/>
                <a:cs typeface="Times New Roman" panose="02020603050405020304" pitchFamily="18" charset="0"/>
              </a:rPr>
              <a:t>Remark:-</a:t>
            </a:r>
            <a:r>
              <a:rPr lang="en-US" dirty="0">
                <a:latin typeface="Times New Roman" panose="02020603050405020304" pitchFamily="18" charset="0"/>
                <a:ea typeface="Calibri" panose="020F0502020204030204" pitchFamily="34" charset="0"/>
                <a:cs typeface="Times New Roman" panose="02020603050405020304" pitchFamily="18" charset="0"/>
              </a:rPr>
              <a:t> Trace means rain fall amount &gt; 0 &lt; 0.1 </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064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19</a:t>
            </a:fld>
            <a:endParaRPr lang="en-US" altLang="en-US"/>
          </a:p>
        </p:txBody>
      </p:sp>
      <p:sp>
        <p:nvSpPr>
          <p:cNvPr id="2" name="Rectangle 1"/>
          <p:cNvSpPr/>
          <p:nvPr/>
        </p:nvSpPr>
        <p:spPr>
          <a:xfrm>
            <a:off x="126642" y="76200"/>
            <a:ext cx="12039600" cy="534762"/>
          </a:xfrm>
          <a:prstGeom prst="rect">
            <a:avLst/>
          </a:prstGeom>
        </p:spPr>
        <p:txBody>
          <a:bodyPr wrap="square">
            <a:spAutoFit/>
          </a:bodyPr>
          <a:lstStyle/>
          <a:p>
            <a:pPr marL="0" marR="0">
              <a:lnSpc>
                <a:spcPct val="115000"/>
              </a:lnSpc>
              <a:spcBef>
                <a:spcPts val="600"/>
              </a:spcBef>
              <a:spcAft>
                <a:spcPts val="0"/>
              </a:spcAft>
            </a:pPr>
            <a:r>
              <a:rPr lang="en-US" sz="2500" b="1" dirty="0">
                <a:latin typeface="Times New Roman" panose="02020603050405020304" pitchFamily="18" charset="0"/>
                <a:ea typeface="Calibri" panose="020F0502020204030204" pitchFamily="34" charset="0"/>
                <a:cs typeface="Times New Roman" panose="02020603050405020304" pitchFamily="18" charset="0"/>
              </a:rPr>
              <a:t> </a:t>
            </a:r>
            <a:r>
              <a:rPr lang="en-US" sz="2500" b="1" dirty="0" err="1">
                <a:latin typeface="Times New Roman" panose="02020603050405020304" pitchFamily="18" charset="0"/>
                <a:ea typeface="Calibri" panose="020F0502020204030204" pitchFamily="34" charset="0"/>
                <a:cs typeface="Times New Roman" panose="02020603050405020304" pitchFamily="18" charset="0"/>
              </a:rPr>
              <a:t>t</a:t>
            </a:r>
            <a:r>
              <a:rPr lang="en-US" sz="25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500" b="1" baseline="-25000" dirty="0">
                <a:latin typeface="Times New Roman" panose="02020603050405020304" pitchFamily="18" charset="0"/>
                <a:ea typeface="Calibri" panose="020F0502020204030204" pitchFamily="34" charset="0"/>
                <a:cs typeface="Times New Roman" panose="02020603050405020304" pitchFamily="18" charset="0"/>
              </a:rPr>
              <a:t>   </a:t>
            </a:r>
            <a:r>
              <a:rPr lang="en-US" sz="2500" dirty="0">
                <a:latin typeface="Times New Roman" panose="02020603050405020304" pitchFamily="18" charset="0"/>
                <a:ea typeface="Calibri" panose="020F0502020204030204" pitchFamily="34" charset="0"/>
                <a:cs typeface="Times New Roman" panose="02020603050405020304" pitchFamily="18" charset="0"/>
              </a:rPr>
              <a:t>Duration Period of reference for amount of precipitation, ending at the time of the report </a:t>
            </a:r>
            <a:endParaRPr lang="en-US" sz="2500" dirty="0">
              <a:ea typeface="Calibri" panose="020F0502020204030204" pitchFamily="34"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46199310"/>
              </p:ext>
            </p:extLst>
          </p:nvPr>
        </p:nvGraphicFramePr>
        <p:xfrm>
          <a:off x="274640" y="1066800"/>
          <a:ext cx="11604623" cy="4206240"/>
        </p:xfrm>
        <a:graphic>
          <a:graphicData uri="http://schemas.openxmlformats.org/drawingml/2006/table">
            <a:tbl>
              <a:tblPr firstRow="1" firstCol="1" bandRow="1"/>
              <a:tblGrid>
                <a:gridCol w="2827156">
                  <a:extLst>
                    <a:ext uri="{9D8B030D-6E8A-4147-A177-3AD203B41FA5}">
                      <a16:colId xmlns:a16="http://schemas.microsoft.com/office/drawing/2014/main" val="20000"/>
                    </a:ext>
                  </a:extLst>
                </a:gridCol>
                <a:gridCol w="8777467">
                  <a:extLst>
                    <a:ext uri="{9D8B030D-6E8A-4147-A177-3AD203B41FA5}">
                      <a16:colId xmlns:a16="http://schemas.microsoft.com/office/drawing/2014/main" val="20001"/>
                    </a:ext>
                  </a:extLst>
                </a:gridCol>
              </a:tblGrid>
              <a:tr h="0">
                <a:tc>
                  <a:txBody>
                    <a:bodyPr/>
                    <a:lstStyle/>
                    <a:p>
                      <a:pPr marL="0" marR="0">
                        <a:lnSpc>
                          <a:spcPct val="115000"/>
                        </a:lnSpc>
                        <a:spcBef>
                          <a:spcPts val="60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Meaning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6 hours preceding the observation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12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just">
                        <a:lnSpc>
                          <a:spcPct val="115000"/>
                        </a:lnSpc>
                        <a:spcBef>
                          <a:spcPts val="60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3</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18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24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1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2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3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9 hours preceding the observation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marL="0" marR="0" algn="just">
                        <a:lnSpc>
                          <a:spcPct val="115000"/>
                        </a:lnSpc>
                        <a:spcBef>
                          <a:spcPts val="60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60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Total Precipitation during the 15 hours preceding the observation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0836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a:t>
            </a:fld>
            <a:endParaRPr lang="en-US" altLang="en-US"/>
          </a:p>
        </p:txBody>
      </p:sp>
      <p:sp>
        <p:nvSpPr>
          <p:cNvPr id="2" name="Rectangle 1"/>
          <p:cNvSpPr/>
          <p:nvPr/>
        </p:nvSpPr>
        <p:spPr>
          <a:xfrm>
            <a:off x="180978" y="2833300"/>
            <a:ext cx="11791948" cy="461665"/>
          </a:xfrm>
          <a:prstGeom prst="rect">
            <a:avLst/>
          </a:prstGeom>
        </p:spPr>
        <p:txBody>
          <a:bodyPr wrap="square">
            <a:spAutoFit/>
          </a:bodyPr>
          <a:lstStyle/>
          <a:p>
            <a:pPr marL="285750" indent="-285750">
              <a:buFont typeface="Wingdings" panose="05000000000000000000" pitchFamily="2" charset="2"/>
              <a:buChar char="ü"/>
            </a:pPr>
            <a:r>
              <a:rPr lang="en-US" sz="2400" b="1" dirty="0" smtClean="0">
                <a:latin typeface="Times New Roman" panose="02020603050405020304" pitchFamily="18" charset="0"/>
                <a:cs typeface="Times New Roman" panose="02020603050405020304" pitchFamily="18" charset="0"/>
              </a:rPr>
              <a:t>II</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indicat</a:t>
            </a:r>
            <a:r>
              <a:rPr lang="en-US" sz="2400" b="1" dirty="0" smtClean="0">
                <a:latin typeface="Times New Roman" panose="02020603050405020304" pitchFamily="18" charset="0"/>
                <a:cs typeface="Times New Roman" panose="02020603050405020304" pitchFamily="18" charset="0"/>
              </a:rPr>
              <a:t> Region Number</a:t>
            </a:r>
            <a:r>
              <a:rPr lang="en-US" sz="2400" dirty="0" smtClean="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p:txBody>
      </p:sp>
      <p:sp>
        <p:nvSpPr>
          <p:cNvPr id="7" name="Rectangle 6"/>
          <p:cNvSpPr/>
          <p:nvPr/>
        </p:nvSpPr>
        <p:spPr>
          <a:xfrm>
            <a:off x="0" y="613870"/>
            <a:ext cx="12192000" cy="2144177"/>
          </a:xfrm>
          <a:prstGeom prst="rect">
            <a:avLst/>
          </a:prstGeom>
        </p:spPr>
        <p:txBody>
          <a:bodyPr wrap="square">
            <a:spAutoFit/>
          </a:bodyPr>
          <a:lstStyle/>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4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TTT  2s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29UUU</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3P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7wwW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7w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a1</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a2</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2400" dirty="0">
                <a:latin typeface="Times New Roman" panose="02020603050405020304" pitchFamily="18" charset="0"/>
                <a:ea typeface="Calibri" panose="020F0502020204030204" pitchFamily="34" charset="0"/>
                <a:cs typeface="Times New Roman" panose="02020603050405020304" pitchFamily="18" charset="0"/>
              </a:rPr>
              <a:t>8N</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     (9GGgg</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   2s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400" dirty="0">
                <a:latin typeface="Times New Roman" panose="02020603050405020304" pitchFamily="18" charset="0"/>
                <a:ea typeface="Calibri" panose="020F0502020204030204" pitchFamily="34" charset="0"/>
                <a:cs typeface="Times New Roman" panose="02020603050405020304" pitchFamily="18" charset="0"/>
              </a:rPr>
              <a:t> (j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400" dirty="0">
                <a:latin typeface="Times New Roman" panose="02020603050405020304" pitchFamily="18" charset="0"/>
                <a:ea typeface="Calibri" panose="020F0502020204030204" pitchFamily="34" charset="0"/>
                <a:cs typeface="Times New Roman" panose="02020603050405020304" pitchFamily="18" charset="0"/>
              </a:rPr>
              <a:t>) (6RRRtR)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180978" y="3406797"/>
            <a:ext cx="10868022" cy="4154984"/>
          </a:xfrm>
          <a:prstGeom prst="rect">
            <a:avLst/>
          </a:prstGeom>
        </p:spPr>
        <p:txBody>
          <a:bodyPr wrap="square">
            <a:spAutoFit/>
          </a:bodyPr>
          <a:lstStyle/>
          <a:p>
            <a:pPr marL="285750" indent="-285750">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In </a:t>
            </a:r>
            <a:r>
              <a:rPr lang="en-US" sz="2400" b="1" dirty="0" smtClean="0">
                <a:latin typeface="Times New Roman" panose="02020603050405020304" pitchFamily="18" charset="0"/>
                <a:cs typeface="Times New Roman" panose="02020603050405020304" pitchFamily="18" charset="0"/>
              </a:rPr>
              <a:t>iii</a:t>
            </a:r>
            <a:r>
              <a:rPr lang="en-US" sz="2400" b="1" baseline="-25000"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a:t>
            </a:r>
            <a:r>
              <a:rPr lang="en-US" sz="2400" b="1" dirty="0" smtClean="0">
                <a:latin typeface="Times New Roman" panose="02020603050405020304" pitchFamily="18" charset="0"/>
                <a:cs typeface="Times New Roman" panose="02020603050405020304" pitchFamily="18" charset="0"/>
              </a:rPr>
              <a:t>  indicate Station Number</a:t>
            </a:r>
          </a:p>
          <a:p>
            <a:pPr marL="285750" indent="-285750">
              <a:buFont typeface="Wingdings" panose="05000000000000000000" pitchFamily="2" charset="2"/>
              <a:buChar char="ü"/>
            </a:pPr>
            <a:r>
              <a:rPr lang="en-US" sz="2400" b="1" dirty="0" smtClean="0">
                <a:latin typeface="Times New Roman" panose="02020603050405020304" pitchFamily="18" charset="0"/>
                <a:cs typeface="Times New Roman" panose="02020603050405020304" pitchFamily="18" charset="0"/>
              </a:rPr>
              <a:t>For Example </a:t>
            </a: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r>
              <a:rPr lang="en-US" sz="2400" b="1" dirty="0" err="1" smtClean="0">
                <a:latin typeface="Times New Roman" panose="02020603050405020304" pitchFamily="18" charset="0"/>
                <a:cs typeface="Times New Roman" panose="02020603050405020304" pitchFamily="18" charset="0"/>
              </a:rPr>
              <a:t>Arba</a:t>
            </a:r>
            <a:r>
              <a:rPr lang="en-US" sz="2400" b="1" dirty="0" smtClean="0">
                <a:latin typeface="Times New Roman" panose="02020603050405020304" pitchFamily="18" charset="0"/>
                <a:cs typeface="Times New Roman" panose="02020603050405020304" pitchFamily="18" charset="0"/>
              </a:rPr>
              <a:t> Minch Met station         III = 63              iii = 500</a:t>
            </a: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r>
              <a:rPr lang="en-US" sz="2400" b="1" dirty="0" err="1" smtClean="0">
                <a:latin typeface="Times New Roman" panose="02020603050405020304" pitchFamily="18" charset="0"/>
                <a:cs typeface="Times New Roman" panose="02020603050405020304" pitchFamily="18" charset="0"/>
              </a:rPr>
              <a:t>Negele</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Borena</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Met </a:t>
            </a:r>
            <a:r>
              <a:rPr lang="en-US" sz="2400" b="1" dirty="0" smtClean="0">
                <a:latin typeface="Times New Roman" panose="02020603050405020304" pitchFamily="18" charset="0"/>
                <a:cs typeface="Times New Roman" panose="02020603050405020304" pitchFamily="18" charset="0"/>
              </a:rPr>
              <a:t>station      </a:t>
            </a:r>
            <a:r>
              <a:rPr lang="en-US" sz="2400" b="1" dirty="0">
                <a:latin typeface="Times New Roman" panose="02020603050405020304" pitchFamily="18" charset="0"/>
                <a:cs typeface="Times New Roman" panose="02020603050405020304" pitchFamily="18" charset="0"/>
              </a:rPr>
              <a:t>III = 63              iii = </a:t>
            </a:r>
            <a:r>
              <a:rPr lang="en-US" sz="2400" b="1" dirty="0" smtClean="0">
                <a:latin typeface="Times New Roman" panose="02020603050405020304" pitchFamily="18" charset="0"/>
                <a:cs typeface="Times New Roman" panose="02020603050405020304" pitchFamily="18" charset="0"/>
              </a:rPr>
              <a:t>533</a:t>
            </a: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r>
              <a:rPr lang="en-US" sz="2400" b="1" dirty="0" smtClean="0">
                <a:latin typeface="Times New Roman" panose="02020603050405020304" pitchFamily="18" charset="0"/>
                <a:cs typeface="Times New Roman" panose="02020603050405020304" pitchFamily="18" charset="0"/>
              </a:rPr>
              <a:t>Addis </a:t>
            </a:r>
            <a:r>
              <a:rPr lang="en-US" sz="2400" b="1" dirty="0" err="1" smtClean="0">
                <a:latin typeface="Times New Roman" panose="02020603050405020304" pitchFamily="18" charset="0"/>
                <a:cs typeface="Times New Roman" panose="02020603050405020304" pitchFamily="18" charset="0"/>
              </a:rPr>
              <a:t>Abeba</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Met </a:t>
            </a:r>
            <a:r>
              <a:rPr lang="en-US" sz="2400" b="1" dirty="0" smtClean="0">
                <a:latin typeface="Times New Roman" panose="02020603050405020304" pitchFamily="18" charset="0"/>
                <a:cs typeface="Times New Roman" panose="02020603050405020304" pitchFamily="18" charset="0"/>
              </a:rPr>
              <a:t>station        III </a:t>
            </a:r>
            <a:r>
              <a:rPr lang="en-US" sz="2400" b="1" dirty="0">
                <a:latin typeface="Times New Roman" panose="02020603050405020304" pitchFamily="18" charset="0"/>
                <a:cs typeface="Times New Roman" panose="02020603050405020304" pitchFamily="18" charset="0"/>
              </a:rPr>
              <a:t>= 63              iii = </a:t>
            </a:r>
            <a:r>
              <a:rPr lang="en-US" sz="2400" b="1" dirty="0" smtClean="0">
                <a:latin typeface="Times New Roman" panose="02020603050405020304" pitchFamily="18" charset="0"/>
                <a:cs typeface="Times New Roman" panose="02020603050405020304" pitchFamily="18" charset="0"/>
              </a:rPr>
              <a:t>450</a:t>
            </a: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ü"/>
            </a:pPr>
            <a:endParaRPr lang="en-US" sz="24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2177106" y="53024"/>
            <a:ext cx="7749044" cy="523220"/>
          </a:xfrm>
          <a:prstGeom prst="rect">
            <a:avLst/>
          </a:prstGeom>
        </p:spPr>
        <p:txBody>
          <a:bodyPr wrap="non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Coding </a:t>
            </a:r>
            <a:r>
              <a:rPr lang="en-US" sz="2800" b="1" dirty="0">
                <a:latin typeface="Times New Roman" panose="02020603050405020304" pitchFamily="18" charset="0"/>
                <a:ea typeface="Calibri" panose="020F0502020204030204" pitchFamily="34" charset="0"/>
                <a:cs typeface="Times New Roman" panose="02020603050405020304" pitchFamily="18" charset="0"/>
              </a:rPr>
              <a:t>value description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for i</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in group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278886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10"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20</a:t>
            </a:fld>
            <a:endParaRPr lang="en-US" altLang="en-US"/>
          </a:p>
        </p:txBody>
      </p:sp>
      <p:sp>
        <p:nvSpPr>
          <p:cNvPr id="2" name="Rectangle 1"/>
          <p:cNvSpPr/>
          <p:nvPr/>
        </p:nvSpPr>
        <p:spPr>
          <a:xfrm>
            <a:off x="152400" y="152400"/>
            <a:ext cx="12039600" cy="646331"/>
          </a:xfrm>
          <a:prstGeom prst="rect">
            <a:avLst/>
          </a:prstGeom>
        </p:spPr>
        <p:txBody>
          <a:bodyPr wrap="square">
            <a:spAutoFit/>
          </a:bodyPr>
          <a:lstStyle/>
          <a:p>
            <a:pPr marR="0" algn="just">
              <a:lnSpc>
                <a:spcPct val="150000"/>
              </a:lnSpc>
              <a:spcBef>
                <a:spcPts val="0"/>
              </a:spcBef>
              <a:spcAft>
                <a:spcPts val="800"/>
              </a:spcAft>
              <a:tabLst>
                <a:tab pos="3552825" algn="l"/>
              </a:tabLst>
            </a:pPr>
            <a:r>
              <a:rPr lang="en-US" sz="2400" b="1" dirty="0">
                <a:latin typeface="Times New Roman" panose="02020603050405020304" pitchFamily="18" charset="0"/>
                <a:ea typeface="Calibri" panose="020F0502020204030204" pitchFamily="34" charset="0"/>
                <a:cs typeface="Times New Roman" panose="02020603050405020304" pitchFamily="18" charset="0"/>
              </a:rPr>
              <a:t>7wwW</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400" b="1" dirty="0">
                <a:latin typeface="Times New Roman" panose="02020603050405020304" pitchFamily="18" charset="0"/>
                <a:ea typeface="Calibri" panose="020F0502020204030204" pitchFamily="34" charset="0"/>
                <a:cs typeface="Times New Roman" panose="02020603050405020304" pitchFamily="18" charset="0"/>
              </a:rPr>
              <a:t>W</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400" b="1" dirty="0">
                <a:latin typeface="Times New Roman" panose="02020603050405020304" pitchFamily="18" charset="0"/>
                <a:ea typeface="Calibri" panose="020F0502020204030204" pitchFamily="34" charset="0"/>
                <a:cs typeface="Times New Roman" panose="02020603050405020304" pitchFamily="18" charset="0"/>
              </a:rPr>
              <a:t> -  Present and Past Weather Group reported from an manned weather station.</a:t>
            </a:r>
            <a:endParaRPr lang="en-US" sz="2400" dirty="0">
              <a:ea typeface="Calibri" panose="020F0502020204030204" pitchFamily="34" charset="0"/>
              <a:cs typeface="Times New Roman" panose="02020603050405020304" pitchFamily="18" charset="0"/>
            </a:endParaRPr>
          </a:p>
        </p:txBody>
      </p:sp>
      <p:sp>
        <p:nvSpPr>
          <p:cNvPr id="3" name="Rectangle 2"/>
          <p:cNvSpPr/>
          <p:nvPr/>
        </p:nvSpPr>
        <p:spPr>
          <a:xfrm>
            <a:off x="381000" y="1272000"/>
            <a:ext cx="11658600" cy="4924425"/>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800" dirty="0">
                <a:latin typeface="Times New Roman" panose="02020603050405020304" pitchFamily="18" charset="0"/>
                <a:ea typeface="Calibri" panose="020F0502020204030204" pitchFamily="34" charset="0"/>
                <a:cs typeface="Times New Roman" panose="02020603050405020304" pitchFamily="18" charset="0"/>
              </a:rPr>
              <a:t>7  -  Identifier for the present  and  past  weather   group. </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This </a:t>
            </a:r>
            <a:r>
              <a:rPr lang="en-US" sz="2800" dirty="0">
                <a:latin typeface="Times New Roman" panose="02020603050405020304" pitchFamily="18" charset="0"/>
                <a:ea typeface="Calibri" panose="020F0502020204030204" pitchFamily="34" charset="0"/>
                <a:cs typeface="Times New Roman" panose="02020603050405020304" pitchFamily="18" charset="0"/>
              </a:rPr>
              <a:t>group is included only if present or past weather phenomena of significance, or both, were observed.</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800" dirty="0" err="1">
                <a:latin typeface="Times New Roman" panose="02020603050405020304" pitchFamily="18" charset="0"/>
                <a:ea typeface="Calibri" panose="020F0502020204030204" pitchFamily="34" charset="0"/>
                <a:cs typeface="Times New Roman" panose="02020603050405020304" pitchFamily="18" charset="0"/>
              </a:rPr>
              <a:t>ww</a:t>
            </a:r>
            <a:r>
              <a:rPr lang="en-US" sz="2800" dirty="0">
                <a:latin typeface="Times New Roman" panose="02020603050405020304" pitchFamily="18" charset="0"/>
                <a:ea typeface="Calibri" panose="020F0502020204030204" pitchFamily="34" charset="0"/>
                <a:cs typeface="Times New Roman" panose="02020603050405020304" pitchFamily="18" charset="0"/>
              </a:rPr>
              <a:t>  -  Present weather at the time of the observation. Use code table 4677</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Past weather.  The most significant and the second most significant past weather during the period.  In general, W</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 and W</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 together will cover a maximum of three or six hours and will be different code figures.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9826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21</a:t>
            </a:fld>
            <a:endParaRPr lang="en-US" altLang="en-US"/>
          </a:p>
        </p:txBody>
      </p:sp>
      <p:sp>
        <p:nvSpPr>
          <p:cNvPr id="2" name="Rectangle 1"/>
          <p:cNvSpPr/>
          <p:nvPr/>
        </p:nvSpPr>
        <p:spPr>
          <a:xfrm>
            <a:off x="2190754" y="0"/>
            <a:ext cx="5923866" cy="669542"/>
          </a:xfrm>
          <a:prstGeom prst="rect">
            <a:avLst/>
          </a:prstGeom>
        </p:spPr>
        <p:txBody>
          <a:bodyPr wrap="none">
            <a:spAutoFit/>
          </a:bodyPr>
          <a:lstStyle/>
          <a:p>
            <a:pPr marL="457200" marR="0" algn="just">
              <a:lnSpc>
                <a:spcPct val="150000"/>
              </a:lnSpc>
              <a:spcBef>
                <a:spcPts val="0"/>
              </a:spcBef>
              <a:spcAft>
                <a:spcPts val="800"/>
              </a:spcAft>
              <a:tabLst>
                <a:tab pos="3552825" algn="l"/>
              </a:tabLst>
            </a:pPr>
            <a:r>
              <a:rPr lang="en-US" sz="2800" b="1" dirty="0">
                <a:latin typeface="Times New Roman" panose="02020603050405020304" pitchFamily="18" charset="0"/>
                <a:ea typeface="Calibri" panose="020F0502020204030204" pitchFamily="34" charset="0"/>
                <a:cs typeface="Times New Roman" panose="02020603050405020304" pitchFamily="18" charset="0"/>
              </a:rPr>
              <a:t>8N</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800" b="1" dirty="0">
                <a:latin typeface="Times New Roman" panose="02020603050405020304" pitchFamily="18" charset="0"/>
                <a:ea typeface="Calibri" panose="020F0502020204030204" pitchFamily="34" charset="0"/>
                <a:cs typeface="Times New Roman" panose="02020603050405020304" pitchFamily="18" charset="0"/>
              </a:rPr>
              <a:t>C</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800" b="1" dirty="0">
                <a:latin typeface="Times New Roman" panose="02020603050405020304" pitchFamily="18" charset="0"/>
                <a:ea typeface="Calibri" panose="020F0502020204030204" pitchFamily="34" charset="0"/>
                <a:cs typeface="Times New Roman" panose="02020603050405020304" pitchFamily="18" charset="0"/>
              </a:rPr>
              <a:t>C</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800" b="1" dirty="0">
                <a:latin typeface="Times New Roman" panose="02020603050405020304" pitchFamily="18" charset="0"/>
                <a:ea typeface="Calibri" panose="020F0502020204030204" pitchFamily="34" charset="0"/>
                <a:cs typeface="Times New Roman" panose="02020603050405020304" pitchFamily="18" charset="0"/>
              </a:rPr>
              <a:t>C</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800" b="1" dirty="0">
                <a:latin typeface="Times New Roman" panose="02020603050405020304" pitchFamily="18" charset="0"/>
                <a:ea typeface="Calibri" panose="020F0502020204030204" pitchFamily="34" charset="0"/>
                <a:cs typeface="Times New Roman" panose="02020603050405020304" pitchFamily="18" charset="0"/>
              </a:rPr>
              <a:t>  -  Cloud Type Group</a:t>
            </a:r>
            <a:endParaRPr lang="en-US" sz="2800" dirty="0">
              <a:ea typeface="Calibri" panose="020F0502020204030204" pitchFamily="34" charset="0"/>
              <a:cs typeface="Times New Roman" panose="02020603050405020304" pitchFamily="18" charset="0"/>
            </a:endParaRPr>
          </a:p>
        </p:txBody>
      </p:sp>
      <p:sp>
        <p:nvSpPr>
          <p:cNvPr id="3" name="Rectangle 2"/>
          <p:cNvSpPr/>
          <p:nvPr/>
        </p:nvSpPr>
        <p:spPr>
          <a:xfrm>
            <a:off x="209552" y="840838"/>
            <a:ext cx="11734800" cy="5488682"/>
          </a:xfrm>
          <a:prstGeom prst="rect">
            <a:avLst/>
          </a:prstGeom>
        </p:spPr>
        <p:txBody>
          <a:bodyPr wrap="square">
            <a:spAutoFit/>
          </a:bodyPr>
          <a:lstStyle/>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8  -  Identifier of the type of cloud group.  The group is omitted when there are no  clouds,  when  the sky  is  obscured,  or  the  cloud  cover  in indiscernible.</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400" dirty="0" err="1">
                <a:latin typeface="Times New Roman" panose="02020603050405020304" pitchFamily="18" charset="0"/>
                <a:ea typeface="Calibri" panose="020F0502020204030204" pitchFamily="34" charset="0"/>
                <a:cs typeface="Times New Roman" panose="02020603050405020304" pitchFamily="18" charset="0"/>
              </a:rPr>
              <a:t>N</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 -  Amount of low cloud present or, if no low cloud is present, the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amount of </a:t>
            </a:r>
            <a:r>
              <a:rPr lang="en-US" sz="2400" dirty="0">
                <a:latin typeface="Times New Roman" panose="02020603050405020304" pitchFamily="18" charset="0"/>
                <a:ea typeface="Calibri" panose="020F0502020204030204" pitchFamily="34" charset="0"/>
                <a:cs typeface="Times New Roman" panose="02020603050405020304" pitchFamily="18" charset="0"/>
              </a:rPr>
              <a:t>all the 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400" dirty="0">
                <a:latin typeface="Times New Roman" panose="02020603050405020304" pitchFamily="18" charset="0"/>
                <a:ea typeface="Calibri" panose="020F0502020204030204" pitchFamily="34" charset="0"/>
                <a:cs typeface="Times New Roman" panose="02020603050405020304" pitchFamily="18" charset="0"/>
              </a:rPr>
              <a:t> cloud present.  Use code table 2700 with the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400" dirty="0">
                <a:latin typeface="Times New Roman" panose="02020603050405020304" pitchFamily="18" charset="0"/>
                <a:ea typeface="Calibri" panose="020F0502020204030204" pitchFamily="34" charset="0"/>
                <a:cs typeface="Times New Roman" panose="02020603050405020304" pitchFamily="18" charset="0"/>
              </a:rPr>
              <a:t> group.</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400" dirty="0">
                <a:latin typeface="Times New Roman" panose="02020603050405020304" pitchFamily="18" charset="0"/>
                <a:ea typeface="Calibri" panose="020F0502020204030204" pitchFamily="34" charset="0"/>
                <a:cs typeface="Times New Roman" panose="02020603050405020304" pitchFamily="18" charset="0"/>
              </a:rPr>
              <a:t> -  Clouds  of  the  </a:t>
            </a:r>
            <a:r>
              <a:rPr lang="en-US" sz="2400" b="1" dirty="0">
                <a:latin typeface="Times New Roman" panose="02020603050405020304" pitchFamily="18" charset="0"/>
                <a:ea typeface="Calibri" panose="020F0502020204030204" pitchFamily="34" charset="0"/>
                <a:cs typeface="Times New Roman" panose="02020603050405020304" pitchFamily="18" charset="0"/>
              </a:rPr>
              <a:t>genera</a:t>
            </a:r>
            <a:r>
              <a:rPr lang="en-US" sz="2400" dirty="0">
                <a:latin typeface="Times New Roman" panose="02020603050405020304" pitchFamily="18" charset="0"/>
                <a:ea typeface="Calibri" panose="020F0502020204030204" pitchFamily="34" charset="0"/>
                <a:cs typeface="Times New Roman" panose="02020603050405020304" pitchFamily="18" charset="0"/>
              </a:rPr>
              <a:t>  stratocumulus,  stratus,  cumulus,  and cumulonimbus.  Use code table 0513.</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400" dirty="0">
                <a:latin typeface="Times New Roman" panose="02020603050405020304" pitchFamily="18" charset="0"/>
                <a:ea typeface="Calibri" panose="020F0502020204030204" pitchFamily="34" charset="0"/>
                <a:cs typeface="Times New Roman" panose="02020603050405020304" pitchFamily="18" charset="0"/>
              </a:rPr>
              <a:t> -  Clouds of the </a:t>
            </a:r>
            <a:r>
              <a:rPr lang="en-US" sz="2400" b="1" dirty="0">
                <a:latin typeface="Times New Roman" panose="02020603050405020304" pitchFamily="18" charset="0"/>
                <a:ea typeface="Calibri" panose="020F0502020204030204" pitchFamily="34" charset="0"/>
                <a:cs typeface="Times New Roman" panose="02020603050405020304" pitchFamily="18" charset="0"/>
              </a:rPr>
              <a:t>genera</a:t>
            </a:r>
            <a:r>
              <a:rPr lang="en-US" sz="2400" dirty="0">
                <a:latin typeface="Times New Roman" panose="02020603050405020304" pitchFamily="18" charset="0"/>
                <a:ea typeface="Calibri" panose="020F0502020204030204" pitchFamily="34" charset="0"/>
                <a:cs typeface="Times New Roman" panose="02020603050405020304" pitchFamily="18" charset="0"/>
              </a:rPr>
              <a:t> Altocumulus, Altostratus, and Nimbostratus.  Use code table 0515.</a:t>
            </a:r>
          </a:p>
          <a:p>
            <a:pPr marL="285750" marR="0" indent="-285750" algn="just">
              <a:lnSpc>
                <a:spcPct val="150000"/>
              </a:lnSpc>
              <a:spcBef>
                <a:spcPts val="0"/>
              </a:spcBef>
              <a:spcAft>
                <a:spcPts val="800"/>
              </a:spcAft>
              <a:buFont typeface="Wingdings" panose="05000000000000000000" pitchFamily="2" charset="2"/>
              <a:buChar char="ü"/>
              <a:tabLst>
                <a:tab pos="3552825"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 -  Clouds of the </a:t>
            </a:r>
            <a:r>
              <a:rPr lang="en-US" sz="2400" b="1" dirty="0">
                <a:latin typeface="Times New Roman" panose="02020603050405020304" pitchFamily="18" charset="0"/>
                <a:ea typeface="Calibri" panose="020F0502020204030204" pitchFamily="34" charset="0"/>
                <a:cs typeface="Times New Roman" panose="02020603050405020304" pitchFamily="18" charset="0"/>
              </a:rPr>
              <a:t>genera</a:t>
            </a:r>
            <a:r>
              <a:rPr lang="en-US" sz="2400" dirty="0">
                <a:latin typeface="Times New Roman" panose="02020603050405020304" pitchFamily="18" charset="0"/>
                <a:ea typeface="Calibri" panose="020F0502020204030204" pitchFamily="34" charset="0"/>
                <a:cs typeface="Times New Roman" panose="02020603050405020304" pitchFamily="18" charset="0"/>
              </a:rPr>
              <a:t> Cirrus, Cirrocumulus, and Cirrostratus.  Use code table 0509.</a:t>
            </a:r>
          </a:p>
        </p:txBody>
      </p:sp>
    </p:spTree>
    <p:extLst>
      <p:ext uri="{BB962C8B-B14F-4D97-AF65-F5344CB8AC3E}">
        <p14:creationId xmlns:p14="http://schemas.microsoft.com/office/powerpoint/2010/main" val="230718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22</a:t>
            </a:fld>
            <a:endParaRPr lang="en-US" altLang="en-US"/>
          </a:p>
        </p:txBody>
      </p:sp>
      <p:sp>
        <p:nvSpPr>
          <p:cNvPr id="7" name="Rectangle 6"/>
          <p:cNvSpPr/>
          <p:nvPr/>
        </p:nvSpPr>
        <p:spPr>
          <a:xfrm>
            <a:off x="0" y="914400"/>
            <a:ext cx="12039600" cy="5336846"/>
          </a:xfrm>
          <a:prstGeom prst="rect">
            <a:avLst/>
          </a:prstGeom>
        </p:spPr>
        <p:txBody>
          <a:bodyPr wrap="square">
            <a:spAutoFit/>
          </a:bodyPr>
          <a:lstStyle/>
          <a:p>
            <a:pPr marL="0" marR="0" algn="just">
              <a:lnSpc>
                <a:spcPct val="200000"/>
              </a:lnSpc>
              <a:spcBef>
                <a:spcPts val="0"/>
              </a:spcBef>
              <a:spcAft>
                <a:spcPts val="800"/>
              </a:spcAft>
            </a:pP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200000"/>
              </a:lnSpc>
              <a:spcBef>
                <a:spcPts val="0"/>
              </a:spcBef>
              <a:spcAft>
                <a:spcPts val="800"/>
              </a:spcAft>
            </a:pP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TTT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b="1" dirty="0">
                <a:solidFill>
                  <a:srgbClr val="000000"/>
                </a:solidFill>
                <a:latin typeface="Times New Roman" panose="02020603050405020304" pitchFamily="18" charset="0"/>
                <a:cs typeface="Times New Roman" panose="02020603050405020304" pitchFamily="18" charset="0"/>
              </a:rPr>
              <a:t>29UUU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7w</a:t>
            </a:r>
            <a:r>
              <a:rPr lang="en-US" sz="2800" baseline="-25000" dirty="0"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a1</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a2</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(9GGgg)  333    (0………)   1s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p>
          <a:p>
            <a:pPr marL="0" marR="0" algn="just">
              <a:lnSpc>
                <a:spcPct val="200000"/>
              </a:lnSpc>
              <a:spcBef>
                <a:spcPts val="0"/>
              </a:spcBef>
              <a:spcAft>
                <a:spcPts val="800"/>
              </a:spcAf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555 </a:t>
            </a:r>
            <a:r>
              <a:rPr lang="en-US" sz="2800" dirty="0">
                <a:latin typeface="Times New Roman" panose="02020603050405020304" pitchFamily="18" charset="0"/>
                <a:ea typeface="Calibri" panose="020F0502020204030204" pitchFamily="34" charset="0"/>
                <a:cs typeface="Times New Roman" panose="02020603050405020304" pitchFamily="18" charset="0"/>
              </a:rPr>
              <a:t>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1200151" y="162964"/>
            <a:ext cx="8763000" cy="646331"/>
          </a:xfrm>
          <a:prstGeom prst="rect">
            <a:avLst/>
          </a:prstGeom>
        </p:spPr>
        <p:txBody>
          <a:bodyPr wrap="square">
            <a:spAutoFit/>
          </a:bodyPr>
          <a:lstStyle/>
          <a:p>
            <a:r>
              <a:rPr lang="en-US" sz="3600" b="1" dirty="0" smtClean="0">
                <a:latin typeface="Times New Roman" panose="02020603050405020304" pitchFamily="18" charset="0"/>
                <a:cs typeface="Times New Roman" panose="02020603050405020304" pitchFamily="18" charset="0"/>
              </a:rPr>
              <a:t>Code groups description of </a:t>
            </a:r>
            <a:r>
              <a:rPr lang="en-US" sz="3600" b="1" dirty="0">
                <a:latin typeface="Times New Roman" panose="02020603050405020304" pitchFamily="18" charset="0"/>
                <a:cs typeface="Times New Roman" panose="02020603050405020304" pitchFamily="18" charset="0"/>
              </a:rPr>
              <a:t>Section 3 </a:t>
            </a:r>
            <a:r>
              <a:rPr lang="en-US" sz="3600" b="1" dirty="0" smtClean="0">
                <a:latin typeface="Times New Roman" panose="02020603050405020304" pitchFamily="18" charset="0"/>
                <a:cs typeface="Times New Roman" panose="02020603050405020304" pitchFamily="18" charset="0"/>
              </a:rPr>
              <a:t> </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06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23</a:t>
            </a:fld>
            <a:endParaRPr lang="en-US" altLang="en-US"/>
          </a:p>
        </p:txBody>
      </p:sp>
      <p:sp>
        <p:nvSpPr>
          <p:cNvPr id="6" name="Rectangle 5"/>
          <p:cNvSpPr/>
          <p:nvPr/>
        </p:nvSpPr>
        <p:spPr>
          <a:xfrm>
            <a:off x="336460" y="2335755"/>
            <a:ext cx="11665039" cy="1815882"/>
          </a:xfrm>
          <a:prstGeom prst="rect">
            <a:avLst/>
          </a:prstGeom>
        </p:spPr>
        <p:txBody>
          <a:bodyPr wrap="square">
            <a:spAutoFit/>
          </a:bodyPr>
          <a:lstStyle/>
          <a:p>
            <a:r>
              <a:rPr lang="en-US" sz="2800" b="1" dirty="0">
                <a:solidFill>
                  <a:srgbClr val="000000"/>
                </a:solidFill>
                <a:latin typeface="Times New Roman" panose="02020603050405020304" pitchFamily="18" charset="0"/>
                <a:cs typeface="Times New Roman" panose="02020603050405020304" pitchFamily="18" charset="0"/>
              </a:rPr>
              <a:t>Section 3</a:t>
            </a:r>
            <a:br>
              <a:rPr lang="en-US" sz="2800" b="1" dirty="0">
                <a:solidFill>
                  <a:srgbClr val="000000"/>
                </a:solidFill>
                <a:latin typeface="Times New Roman" panose="02020603050405020304" pitchFamily="18" charset="0"/>
                <a:cs typeface="Times New Roman" panose="02020603050405020304" pitchFamily="18" charset="0"/>
              </a:rPr>
            </a:br>
            <a:r>
              <a:rPr lang="en-US" sz="2800" dirty="0">
                <a:solidFill>
                  <a:srgbClr val="000000"/>
                </a:solidFill>
                <a:latin typeface="Times New Roman" panose="02020603050405020304" pitchFamily="18" charset="0"/>
                <a:cs typeface="Times New Roman" panose="02020603050405020304" pitchFamily="18" charset="0"/>
              </a:rPr>
              <a:t>Section 3 contains information that is needed within a particular WMO region, or a </a:t>
            </a:r>
            <a:r>
              <a:rPr lang="en-US" sz="2800" dirty="0" smtClean="0">
                <a:solidFill>
                  <a:srgbClr val="000000"/>
                </a:solidFill>
                <a:latin typeface="Times New Roman" panose="02020603050405020304" pitchFamily="18" charset="0"/>
                <a:cs typeface="Times New Roman" panose="02020603050405020304" pitchFamily="18" charset="0"/>
              </a:rPr>
              <a:t>portion of </a:t>
            </a:r>
            <a:r>
              <a:rPr lang="en-US" sz="2800" dirty="0">
                <a:solidFill>
                  <a:srgbClr val="000000"/>
                </a:solidFill>
                <a:latin typeface="Times New Roman" panose="02020603050405020304" pitchFamily="18" charset="0"/>
                <a:cs typeface="Times New Roman" panose="02020603050405020304" pitchFamily="18" charset="0"/>
              </a:rPr>
              <a:t>a region. Not all of the following groups are used in every region.</a:t>
            </a:r>
            <a:br>
              <a:rPr lang="en-US" sz="2800" dirty="0">
                <a:solidFill>
                  <a:srgbClr val="000000"/>
                </a:solidFill>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333 - Group Identifier for Section </a:t>
            </a:r>
            <a:r>
              <a:rPr lang="en-US" sz="2800" b="1" dirty="0" smtClean="0">
                <a:solidFill>
                  <a:srgbClr val="000000"/>
                </a:solidFill>
                <a:latin typeface="Times New Roman" panose="02020603050405020304" pitchFamily="18" charset="0"/>
                <a:cs typeface="Times New Roman" panose="02020603050405020304" pitchFamily="18" charset="0"/>
              </a:rPr>
              <a:t>3</a:t>
            </a:r>
          </a:p>
        </p:txBody>
      </p:sp>
      <p:sp>
        <p:nvSpPr>
          <p:cNvPr id="2" name="Rectangle 1"/>
          <p:cNvSpPr/>
          <p:nvPr/>
        </p:nvSpPr>
        <p:spPr>
          <a:xfrm>
            <a:off x="342900" y="-8586"/>
            <a:ext cx="11658600" cy="2318583"/>
          </a:xfrm>
          <a:prstGeom prst="rect">
            <a:avLst/>
          </a:prstGeom>
        </p:spPr>
        <p:txBody>
          <a:bodyPr wrap="square">
            <a:spAutoFit/>
          </a:bodyPr>
          <a:lstStyle/>
          <a:p>
            <a:pPr marL="0" marR="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a:t>
            </a:r>
            <a:r>
              <a:rPr lang="en-US" sz="3600" b="1" dirty="0">
                <a:latin typeface="Times New Roman" panose="02020603050405020304" pitchFamily="18" charset="0"/>
                <a:ea typeface="Calibri" panose="020F0502020204030204" pitchFamily="34" charset="0"/>
                <a:cs typeface="Times New Roman" panose="02020603050405020304" pitchFamily="18" charset="0"/>
              </a:rPr>
              <a:t>1s</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800" dirty="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800" dirty="0">
                <a:latin typeface="Times New Roman" panose="02020603050405020304" pitchFamily="18" charset="0"/>
                <a:ea typeface="Calibri" panose="020F0502020204030204" pitchFamily="34" charset="0"/>
                <a:cs typeface="Times New Roman" panose="02020603050405020304" pitchFamily="18" charset="0"/>
              </a:rPr>
              <a:t>) (6RRRtR)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555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457200" y="4343400"/>
            <a:ext cx="11430000" cy="1815882"/>
          </a:xfrm>
          <a:prstGeom prst="rect">
            <a:avLst/>
          </a:prstGeom>
        </p:spPr>
        <p:txBody>
          <a:bodyPr wrap="square">
            <a:spAutoFit/>
          </a:bodyPr>
          <a:lstStyle/>
          <a:p>
            <a:r>
              <a:rPr lang="en-US" sz="2800" b="1" dirty="0">
                <a:latin typeface="Times New Roman" panose="02020603050405020304" pitchFamily="18" charset="0"/>
                <a:ea typeface="Calibri" panose="020F0502020204030204" pitchFamily="34" charset="0"/>
                <a:cs typeface="Times New Roman" panose="02020603050405020304" pitchFamily="18" charset="0"/>
              </a:rPr>
              <a:t>1s</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i="1" dirty="0">
                <a:latin typeface="Times New Roman" panose="02020603050405020304" pitchFamily="18" charset="0"/>
                <a:cs typeface="Times New Roman" panose="02020603050405020304" pitchFamily="18" charset="0"/>
              </a:rPr>
              <a:t> - Maximum Temperature Group. </a:t>
            </a:r>
          </a:p>
          <a:p>
            <a:r>
              <a:rPr lang="en-US" sz="2800" dirty="0">
                <a:latin typeface="Times New Roman" panose="02020603050405020304" pitchFamily="18" charset="0"/>
                <a:cs typeface="Times New Roman" panose="02020603050405020304" pitchFamily="18" charset="0"/>
              </a:rPr>
              <a:t>The period of time covered by the maximum and the minimum temperature and the synoptic hour at which these temperatures are reported is determined by regional decision. </a:t>
            </a:r>
          </a:p>
        </p:txBody>
      </p:sp>
    </p:spTree>
    <p:extLst>
      <p:ext uri="{BB962C8B-B14F-4D97-AF65-F5344CB8AC3E}">
        <p14:creationId xmlns:p14="http://schemas.microsoft.com/office/powerpoint/2010/main" val="3614897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24</a:t>
            </a:fld>
            <a:endParaRPr lang="en-US" altLang="en-US"/>
          </a:p>
        </p:txBody>
      </p:sp>
      <p:sp>
        <p:nvSpPr>
          <p:cNvPr id="6" name="Rectangle 5"/>
          <p:cNvSpPr/>
          <p:nvPr/>
        </p:nvSpPr>
        <p:spPr>
          <a:xfrm>
            <a:off x="342900" y="-8586"/>
            <a:ext cx="11658600" cy="2318583"/>
          </a:xfrm>
          <a:prstGeom prst="rect">
            <a:avLst/>
          </a:prstGeom>
        </p:spPr>
        <p:txBody>
          <a:bodyPr wrap="square">
            <a:spAutoFit/>
          </a:bodyPr>
          <a:lstStyle/>
          <a:p>
            <a:pPr marL="0" marR="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3600" b="1" dirty="0">
                <a:latin typeface="Times New Roman" panose="02020603050405020304" pitchFamily="18" charset="0"/>
                <a:ea typeface="Calibri" panose="020F0502020204030204" pitchFamily="34" charset="0"/>
                <a:cs typeface="Times New Roman" panose="02020603050405020304" pitchFamily="18" charset="0"/>
              </a:rPr>
              <a:t>2s</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3600" b="1" dirty="0">
                <a:latin typeface="Times New Roman" panose="02020603050405020304" pitchFamily="18" charset="0"/>
                <a:ea typeface="Calibri" panose="020F0502020204030204" pitchFamily="34" charset="0"/>
                <a:cs typeface="Times New Roman" panose="02020603050405020304" pitchFamily="18" charset="0"/>
              </a:rPr>
              <a:t>T</a:t>
            </a:r>
            <a:r>
              <a:rPr lang="en-US" sz="36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3200" b="1" dirty="0">
                <a:latin typeface="Times New Roman" panose="02020603050405020304" pitchFamily="18" charset="0"/>
                <a:ea typeface="Calibri" panose="020F0502020204030204" pitchFamily="34" charset="0"/>
                <a:cs typeface="Times New Roman" panose="02020603050405020304" pitchFamily="18" charset="0"/>
              </a:rPr>
              <a:t>3Ejjj</a:t>
            </a:r>
            <a:r>
              <a:rPr lang="en-US" sz="2800" dirty="0">
                <a:latin typeface="Times New Roman" panose="02020603050405020304" pitchFamily="18" charset="0"/>
                <a:ea typeface="Calibri" panose="020F0502020204030204" pitchFamily="34" charset="0"/>
                <a:cs typeface="Times New Roman" panose="02020603050405020304" pitchFamily="18" charset="0"/>
              </a:rPr>
              <a:t>    4E'sss    5j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800" dirty="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800" dirty="0">
                <a:latin typeface="Times New Roman" panose="02020603050405020304" pitchFamily="18" charset="0"/>
                <a:ea typeface="Calibri" panose="020F0502020204030204" pitchFamily="34" charset="0"/>
                <a:cs typeface="Times New Roman" panose="02020603050405020304" pitchFamily="18" charset="0"/>
              </a:rPr>
              <a:t>) (6RRRtR)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555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309095" y="2349870"/>
            <a:ext cx="6096000" cy="461665"/>
          </a:xfrm>
          <a:prstGeom prst="rect">
            <a:avLst/>
          </a:prstGeom>
        </p:spPr>
        <p:txBody>
          <a:bodyPr>
            <a:spAutoFit/>
          </a:bodyPr>
          <a:lstStyle/>
          <a:p>
            <a:r>
              <a:rPr lang="en-US" sz="2400" b="1" dirty="0">
                <a:latin typeface="Times New Roman" panose="02020603050405020304" pitchFamily="18" charset="0"/>
                <a:ea typeface="Calibri" panose="020F0502020204030204" pitchFamily="34" charset="0"/>
                <a:cs typeface="Times New Roman" panose="02020603050405020304" pitchFamily="18" charset="0"/>
              </a:rPr>
              <a:t>2s</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b="1" dirty="0">
                <a:latin typeface="Times New Roman" panose="02020603050405020304" pitchFamily="18" charset="0"/>
                <a:ea typeface="Calibri" panose="020F0502020204030204" pitchFamily="34" charset="0"/>
                <a:cs typeface="Times New Roman" panose="02020603050405020304" pitchFamily="18" charset="0"/>
              </a:rPr>
              <a:t>T</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b="1" dirty="0">
                <a:latin typeface="Times New Roman" panose="02020603050405020304" pitchFamily="18" charset="0"/>
                <a:ea typeface="Calibri" panose="020F0502020204030204" pitchFamily="34" charset="0"/>
                <a:cs typeface="Times New Roman" panose="02020603050405020304" pitchFamily="18" charset="0"/>
              </a:rPr>
              <a:t>T</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b="1" dirty="0">
                <a:latin typeface="Times New Roman" panose="02020603050405020304" pitchFamily="18" charset="0"/>
                <a:ea typeface="Calibri" panose="020F0502020204030204" pitchFamily="34" charset="0"/>
                <a:cs typeface="Times New Roman" panose="02020603050405020304" pitchFamily="18" charset="0"/>
              </a:rPr>
              <a:t>T</a:t>
            </a:r>
            <a:r>
              <a:rPr lang="en-US" sz="24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b="1" dirty="0" smtClean="0">
                <a:solidFill>
                  <a:srgbClr val="000000"/>
                </a:solidFill>
                <a:latin typeface="Times New Roman" panose="02020603050405020304" pitchFamily="18" charset="0"/>
                <a:cs typeface="Times New Roman" panose="02020603050405020304" pitchFamily="18" charset="0"/>
              </a:rPr>
              <a:t> -  Minimum </a:t>
            </a:r>
            <a:r>
              <a:rPr lang="en-US" sz="2400" b="1" dirty="0">
                <a:solidFill>
                  <a:srgbClr val="000000"/>
                </a:solidFill>
                <a:latin typeface="Times New Roman" panose="02020603050405020304" pitchFamily="18" charset="0"/>
                <a:cs typeface="Times New Roman" panose="02020603050405020304" pitchFamily="18" charset="0"/>
              </a:rPr>
              <a:t>Temperature Group</a:t>
            </a:r>
            <a:r>
              <a:rPr lang="en-US" sz="2400" dirty="0">
                <a:latin typeface="Times New Roman" panose="02020603050405020304" pitchFamily="18" charset="0"/>
                <a:cs typeface="Times New Roman" panose="02020603050405020304" pitchFamily="18" charset="0"/>
              </a:rPr>
              <a:t> </a:t>
            </a:r>
          </a:p>
        </p:txBody>
      </p:sp>
      <p:sp>
        <p:nvSpPr>
          <p:cNvPr id="3" name="Rectangle 2"/>
          <p:cNvSpPr/>
          <p:nvPr/>
        </p:nvSpPr>
        <p:spPr>
          <a:xfrm>
            <a:off x="342900" y="2950035"/>
            <a:ext cx="8686800" cy="461665"/>
          </a:xfrm>
          <a:prstGeom prst="rect">
            <a:avLst/>
          </a:prstGeom>
        </p:spPr>
        <p:txBody>
          <a:bodyPr wrap="square">
            <a:spAutoFit/>
          </a:bodyPr>
          <a:lstStyle/>
          <a:p>
            <a:r>
              <a:rPr lang="en-US" sz="2400" b="1" dirty="0">
                <a:solidFill>
                  <a:srgbClr val="000000"/>
                </a:solidFill>
                <a:latin typeface="Times New Roman" panose="02020603050405020304" pitchFamily="18" charset="0"/>
                <a:cs typeface="Times New Roman" panose="02020603050405020304" pitchFamily="18" charset="0"/>
              </a:rPr>
              <a:t>3Ejjj - State of the ground without snow or measurable ice cover.</a:t>
            </a:r>
            <a:r>
              <a:rPr lang="en-US" sz="2400" dirty="0">
                <a:latin typeface="Times New Roman" panose="02020603050405020304" pitchFamily="18" charset="0"/>
                <a:cs typeface="Times New Roman" panose="02020603050405020304" pitchFamily="18" charset="0"/>
              </a:rPr>
              <a:t> </a:t>
            </a:r>
          </a:p>
        </p:txBody>
      </p:sp>
      <p:sp>
        <p:nvSpPr>
          <p:cNvPr id="7" name="Rectangle 6"/>
          <p:cNvSpPr/>
          <p:nvPr/>
        </p:nvSpPr>
        <p:spPr>
          <a:xfrm>
            <a:off x="309095" y="5723292"/>
            <a:ext cx="11535714" cy="830997"/>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jjj</a:t>
            </a:r>
            <a:r>
              <a:rPr lang="en-US" sz="2400" dirty="0">
                <a:solidFill>
                  <a:srgbClr val="000000"/>
                </a:solidFill>
                <a:latin typeface="Times New Roman" panose="02020603050405020304" pitchFamily="18" charset="0"/>
                <a:cs typeface="Times New Roman" panose="02020603050405020304" pitchFamily="18" charset="0"/>
              </a:rPr>
              <a:t> - No regional decision has been made for the use of these letters so </a:t>
            </a:r>
            <a:r>
              <a:rPr lang="en-US" sz="2400" dirty="0" smtClean="0">
                <a:solidFill>
                  <a:srgbClr val="000000"/>
                </a:solidFill>
                <a:latin typeface="Times New Roman" panose="02020603050405020304" pitchFamily="18" charset="0"/>
                <a:cs typeface="Times New Roman" panose="02020603050405020304" pitchFamily="18" charset="0"/>
              </a:rPr>
              <a:t>they will </a:t>
            </a:r>
            <a:r>
              <a:rPr lang="en-US" sz="2400" dirty="0">
                <a:solidFill>
                  <a:srgbClr val="000000"/>
                </a:solidFill>
                <a:latin typeface="Times New Roman" panose="02020603050405020304" pitchFamily="18" charset="0"/>
                <a:cs typeface="Times New Roman" panose="02020603050405020304" pitchFamily="18" charset="0"/>
              </a:rPr>
              <a:t>be encoded as solidi (///).</a:t>
            </a:r>
            <a:r>
              <a:rPr lang="en-US" sz="2400" dirty="0">
                <a:latin typeface="Times New Roman" panose="02020603050405020304" pitchFamily="18" charset="0"/>
                <a:cs typeface="Times New Roman" panose="02020603050405020304" pitchFamily="18" charset="0"/>
              </a:rPr>
              <a:t> </a:t>
            </a:r>
          </a:p>
        </p:txBody>
      </p:sp>
      <p:pic>
        <p:nvPicPr>
          <p:cNvPr id="12" name="Picture 11"/>
          <p:cNvPicPr>
            <a:picLocks noChangeAspect="1"/>
          </p:cNvPicPr>
          <p:nvPr/>
        </p:nvPicPr>
        <p:blipFill rotWithShape="1">
          <a:blip r:embed="rId3"/>
          <a:srcRect b="12300"/>
          <a:stretch/>
        </p:blipFill>
        <p:spPr>
          <a:xfrm>
            <a:off x="1447800" y="3411700"/>
            <a:ext cx="6096000" cy="2311592"/>
          </a:xfrm>
          <a:prstGeom prst="rect">
            <a:avLst/>
          </a:prstGeom>
        </p:spPr>
      </p:pic>
    </p:spTree>
    <p:extLst>
      <p:ext uri="{BB962C8B-B14F-4D97-AF65-F5344CB8AC3E}">
        <p14:creationId xmlns:p14="http://schemas.microsoft.com/office/powerpoint/2010/main" val="255598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25</a:t>
            </a:fld>
            <a:endParaRPr lang="en-US" altLang="en-US"/>
          </a:p>
        </p:txBody>
      </p:sp>
      <p:sp>
        <p:nvSpPr>
          <p:cNvPr id="6" name="Rectangle 5"/>
          <p:cNvSpPr/>
          <p:nvPr/>
        </p:nvSpPr>
        <p:spPr>
          <a:xfrm>
            <a:off x="342900" y="-8586"/>
            <a:ext cx="11658600" cy="1549142"/>
          </a:xfrm>
          <a:prstGeom prst="rect">
            <a:avLst/>
          </a:prstGeom>
        </p:spPr>
        <p:txBody>
          <a:bodyPr wrap="square">
            <a:spAutoFit/>
          </a:bodyPr>
          <a:lstStyle/>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3Ejjj    </a:t>
            </a:r>
            <a:r>
              <a:rPr lang="en-US" sz="3200" b="1" dirty="0">
                <a:latin typeface="Times New Roman" panose="02020603050405020304" pitchFamily="18" charset="0"/>
                <a:ea typeface="Calibri" panose="020F0502020204030204" pitchFamily="34" charset="0"/>
                <a:cs typeface="Times New Roman" panose="02020603050405020304" pitchFamily="18" charset="0"/>
              </a:rPr>
              <a:t>4E'sss</a:t>
            </a:r>
            <a:r>
              <a:rPr lang="en-US" sz="2800" dirty="0">
                <a:latin typeface="Times New Roman" panose="02020603050405020304" pitchFamily="18" charset="0"/>
                <a:ea typeface="Calibri" panose="020F0502020204030204" pitchFamily="34" charset="0"/>
                <a:cs typeface="Times New Roman" panose="02020603050405020304" pitchFamily="18" charset="0"/>
              </a:rPr>
              <a:t>    5j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800" dirty="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800" dirty="0">
                <a:latin typeface="Times New Roman" panose="02020603050405020304" pitchFamily="18" charset="0"/>
                <a:ea typeface="Calibri" panose="020F0502020204030204" pitchFamily="34" charset="0"/>
                <a:cs typeface="Times New Roman" panose="02020603050405020304" pitchFamily="18" charset="0"/>
              </a:rPr>
              <a:t>) (6RRRtR)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555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355600" y="1604711"/>
            <a:ext cx="8382000" cy="523220"/>
          </a:xfrm>
          <a:prstGeom prst="rect">
            <a:avLst/>
          </a:prstGeom>
        </p:spPr>
        <p:txBody>
          <a:bodyPr wrap="square">
            <a:spAutoFit/>
          </a:bodyPr>
          <a:lstStyle/>
          <a:p>
            <a:r>
              <a:rPr lang="en-US" sz="2800" b="1" dirty="0">
                <a:solidFill>
                  <a:srgbClr val="000000"/>
                </a:solidFill>
                <a:latin typeface="Times New Roman" panose="02020603050405020304" pitchFamily="18" charset="0"/>
                <a:cs typeface="Times New Roman" panose="02020603050405020304" pitchFamily="18" charset="0"/>
              </a:rPr>
              <a:t>4E'sss - State of the ground with snow or ice cover.</a:t>
            </a:r>
            <a:r>
              <a:rPr lang="en-US" sz="2800" dirty="0">
                <a:latin typeface="Times New Roman" panose="02020603050405020304" pitchFamily="18" charset="0"/>
                <a:cs typeface="Times New Roman" panose="02020603050405020304" pitchFamily="18" charset="0"/>
              </a:rPr>
              <a:t> </a:t>
            </a:r>
          </a:p>
        </p:txBody>
      </p:sp>
      <p:sp>
        <p:nvSpPr>
          <p:cNvPr id="7" name="Rectangle 6"/>
          <p:cNvSpPr/>
          <p:nvPr/>
        </p:nvSpPr>
        <p:spPr>
          <a:xfrm>
            <a:off x="342900" y="4887553"/>
            <a:ext cx="6164316" cy="461665"/>
          </a:xfrm>
          <a:prstGeom prst="rect">
            <a:avLst/>
          </a:prstGeom>
        </p:spPr>
        <p:txBody>
          <a:bodyPr wrap="none">
            <a:spAutoFit/>
          </a:bodyPr>
          <a:lstStyle/>
          <a:p>
            <a:r>
              <a:rPr lang="en-US"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sss</a:t>
            </a: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Total depth of snow. Use code table 3889.</a:t>
            </a:r>
            <a:endParaRPr lang="en-US" sz="2400" b="1" dirty="0">
              <a:latin typeface="Times New Roman" panose="02020603050405020304" pitchFamily="18" charset="0"/>
              <a:cs typeface="Times New Roman" panose="020206030504050203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784641755"/>
              </p:ext>
            </p:extLst>
          </p:nvPr>
        </p:nvGraphicFramePr>
        <p:xfrm>
          <a:off x="7848600" y="4305935"/>
          <a:ext cx="3810000" cy="2086566"/>
        </p:xfrm>
        <a:graphic>
          <a:graphicData uri="http://schemas.openxmlformats.org/drawingml/2006/table">
            <a:tbl>
              <a:tblPr firstRow="1" firstCol="1" bandRow="1"/>
              <a:tblGrid>
                <a:gridCol w="3810000">
                  <a:extLst>
                    <a:ext uri="{9D8B030D-6E8A-4147-A177-3AD203B41FA5}">
                      <a16:colId xmlns:a16="http://schemas.microsoft.com/office/drawing/2014/main" val="20000"/>
                    </a:ext>
                  </a:extLst>
                </a:gridCol>
              </a:tblGrid>
              <a:tr h="208657">
                <a:tc>
                  <a:txBody>
                    <a:bodyPr/>
                    <a:lstStyle/>
                    <a:p>
                      <a:pPr marL="0" marR="0">
                        <a:lnSpc>
                          <a:spcPct val="107000"/>
                        </a:lnSpc>
                        <a:spcBef>
                          <a:spcPts val="0"/>
                        </a:spcBef>
                        <a:spcAft>
                          <a:spcPts val="0"/>
                        </a:spcAft>
                      </a:pPr>
                      <a:r>
                        <a:rPr lang="en-US" sz="1000" b="1" dirty="0">
                          <a:solidFill>
                            <a:srgbClr val="000000"/>
                          </a:solidFill>
                          <a:effectLst/>
                          <a:latin typeface="Times-Bold"/>
                          <a:ea typeface="Times New Roman" panose="02020603050405020304" pitchFamily="18" charset="0"/>
                          <a:cs typeface="Times New Roman" panose="02020603050405020304" pitchFamily="18" charset="0"/>
                        </a:rPr>
                        <a:t>Code table 3889 </a:t>
                      </a:r>
                      <a:r>
                        <a:rPr lang="en-US" sz="1000" b="1" dirty="0" err="1">
                          <a:solidFill>
                            <a:srgbClr val="000000"/>
                          </a:solidFill>
                          <a:effectLst/>
                          <a:latin typeface="Times-Bold"/>
                          <a:ea typeface="Times New Roman" panose="02020603050405020304" pitchFamily="18" charset="0"/>
                          <a:cs typeface="Times New Roman" panose="02020603050405020304" pitchFamily="18" charset="0"/>
                        </a:rPr>
                        <a:t>sss</a:t>
                      </a:r>
                      <a:r>
                        <a:rPr lang="en-US" sz="1000" b="1" dirty="0">
                          <a:solidFill>
                            <a:srgbClr val="000000"/>
                          </a:solidFill>
                          <a:effectLst/>
                          <a:latin typeface="Times-Bold"/>
                          <a:ea typeface="Times New Roman" panose="02020603050405020304" pitchFamily="18" charset="0"/>
                          <a:cs typeface="Times New Roman" panose="02020603050405020304" pitchFamily="18" charset="0"/>
                        </a:rPr>
                        <a:t> — Total depth of snow</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8657">
                <a:tc>
                  <a:txBody>
                    <a:bodyPr/>
                    <a:lstStyle/>
                    <a:p>
                      <a:pPr marL="0" marR="0">
                        <a:lnSpc>
                          <a:spcPct val="107000"/>
                        </a:lnSpc>
                        <a:spcBef>
                          <a:spcPts val="0"/>
                        </a:spcBef>
                        <a:spcAft>
                          <a:spcPts val="0"/>
                        </a:spcAft>
                      </a:pPr>
                      <a:r>
                        <a:rPr lang="en-US" sz="1000" dirty="0">
                          <a:solidFill>
                            <a:srgbClr val="000000"/>
                          </a:solidFill>
                          <a:effectLst/>
                          <a:latin typeface="Times-Roman"/>
                          <a:ea typeface="Times New Roman" panose="02020603050405020304" pitchFamily="18" charset="0"/>
                          <a:cs typeface="Times New Roman" panose="02020603050405020304" pitchFamily="18" charset="0"/>
                        </a:rPr>
                        <a:t>Code figure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669252">
                <a:tc>
                  <a:txBody>
                    <a:bodyPr/>
                    <a:lstStyle/>
                    <a:p>
                      <a:pPr marL="0" marR="0">
                        <a:lnSpc>
                          <a:spcPct val="107000"/>
                        </a:lnSpc>
                        <a:spcBef>
                          <a:spcPts val="0"/>
                        </a:spcBef>
                        <a:spcAft>
                          <a:spcPts val="0"/>
                        </a:spcAft>
                      </a:pPr>
                      <a:r>
                        <a:rPr lang="en-US" sz="1000" dirty="0">
                          <a:solidFill>
                            <a:srgbClr val="000000"/>
                          </a:solidFill>
                          <a:effectLst/>
                          <a:latin typeface="Times-Roman"/>
                          <a:ea typeface="Times New Roman" panose="02020603050405020304" pitchFamily="18" charset="0"/>
                          <a:cs typeface="Times New Roman" panose="02020603050405020304" pitchFamily="18" charset="0"/>
                        </a:rPr>
                        <a:t>000                  Not used</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001                  1 cm</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002                  2 cm</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err="1">
                          <a:solidFill>
                            <a:srgbClr val="000000"/>
                          </a:solidFill>
                          <a:effectLst/>
                          <a:latin typeface="Times-Roman"/>
                          <a:ea typeface="Times New Roman" panose="02020603050405020304" pitchFamily="18" charset="0"/>
                          <a:cs typeface="Times New Roman" panose="02020603050405020304" pitchFamily="18" charset="0"/>
                        </a:rPr>
                        <a:t>etc</a:t>
                      </a:r>
                      <a:r>
                        <a:rPr lang="en-US" sz="1000" dirty="0">
                          <a:solidFill>
                            <a:srgbClr val="000000"/>
                          </a:solidFill>
                          <a:effectLst/>
                          <a:latin typeface="Times-Roman"/>
                          <a:ea typeface="Times New Roman" panose="02020603050405020304" pitchFamily="18" charset="0"/>
                          <a:cs typeface="Times New Roman" panose="02020603050405020304" pitchFamily="18" charset="0"/>
                        </a:rPr>
                        <a:t>                    etc.</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996                  996 cm</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997                  Less than 0.5 cm</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998                 Snow cover, not continuous</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999                 Measurement impossible or inaccurate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303008826"/>
              </p:ext>
            </p:extLst>
          </p:nvPr>
        </p:nvGraphicFramePr>
        <p:xfrm>
          <a:off x="322330" y="2192086"/>
          <a:ext cx="7143750" cy="2119884"/>
        </p:xfrm>
        <a:graphic>
          <a:graphicData uri="http://schemas.openxmlformats.org/drawingml/2006/table">
            <a:tbl>
              <a:tblPr firstRow="1" firstCol="1" bandRow="1"/>
              <a:tblGrid>
                <a:gridCol w="7143750">
                  <a:extLst>
                    <a:ext uri="{9D8B030D-6E8A-4147-A177-3AD203B41FA5}">
                      <a16:colId xmlns:a16="http://schemas.microsoft.com/office/drawing/2014/main" val="20000"/>
                    </a:ext>
                  </a:extLst>
                </a:gridCol>
              </a:tblGrid>
              <a:tr h="0">
                <a:tc>
                  <a:txBody>
                    <a:bodyPr/>
                    <a:lstStyle/>
                    <a:p>
                      <a:pPr marL="0" marR="0">
                        <a:lnSpc>
                          <a:spcPct val="107000"/>
                        </a:lnSpc>
                        <a:spcBef>
                          <a:spcPts val="0"/>
                        </a:spcBef>
                        <a:spcAft>
                          <a:spcPts val="0"/>
                        </a:spcAft>
                      </a:pPr>
                      <a:r>
                        <a:rPr lang="en-US" sz="1000" b="1" dirty="0">
                          <a:solidFill>
                            <a:srgbClr val="000000"/>
                          </a:solidFill>
                          <a:effectLst/>
                          <a:latin typeface="Times-Bold"/>
                          <a:ea typeface="Times New Roman" panose="02020603050405020304" pitchFamily="18" charset="0"/>
                          <a:cs typeface="Times New Roman" panose="02020603050405020304" pitchFamily="18" charset="0"/>
                        </a:rPr>
                        <a:t>Code table 0975 E' — State of the ground with snow or measurable ice cover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nSpc>
                          <a:spcPct val="107000"/>
                        </a:lnSpc>
                        <a:spcBef>
                          <a:spcPts val="0"/>
                        </a:spcBef>
                        <a:spcAft>
                          <a:spcPts val="0"/>
                        </a:spcAft>
                      </a:pPr>
                      <a:r>
                        <a:rPr lang="en-US" sz="1000">
                          <a:solidFill>
                            <a:srgbClr val="000000"/>
                          </a:solidFill>
                          <a:effectLst/>
                          <a:latin typeface="Times-Roman"/>
                          <a:ea typeface="Times New Roman" panose="02020603050405020304" pitchFamily="18" charset="0"/>
                          <a:cs typeface="Times New Roman" panose="02020603050405020304" pitchFamily="18" charset="0"/>
                        </a:rPr>
                        <a:t>Code figure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nSpc>
                          <a:spcPct val="107000"/>
                        </a:lnSpc>
                        <a:spcBef>
                          <a:spcPts val="0"/>
                        </a:spcBef>
                        <a:spcAft>
                          <a:spcPts val="0"/>
                        </a:spcAft>
                      </a:pPr>
                      <a:r>
                        <a:rPr lang="en-US" sz="1000" dirty="0">
                          <a:solidFill>
                            <a:srgbClr val="000000"/>
                          </a:solidFill>
                          <a:effectLst/>
                          <a:latin typeface="Times-Roman"/>
                          <a:ea typeface="Times New Roman" panose="02020603050405020304" pitchFamily="18" charset="0"/>
                          <a:cs typeface="Times New Roman" panose="02020603050405020304" pitchFamily="18" charset="0"/>
                        </a:rPr>
                        <a:t>0                     Ground predominantly covered by ice</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1                     Compact or wet snow (with or without ice) covering less than one-half of the ground</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2                     Compact or wet snow (with or without ice) covering at least one-half of the ground but ground not  completely covered</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3                     Even layer of compact or wet snow covering ground completely</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4                     Uneven layer of compact or wet snow covering ground completely</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5                     Loose dry snow covering less than one-half of the ground</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6                     Loose dry snow covering at least one-half of the ground (but not completely)</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7                     Even layer of loose dry snow covering ground completely</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8                     Uneven layer of loose dry snow covering ground completely</a:t>
                      </a:r>
                      <a:br>
                        <a:rPr lang="en-US" sz="1000" dirty="0">
                          <a:solidFill>
                            <a:srgbClr val="000000"/>
                          </a:solidFill>
                          <a:effectLst/>
                          <a:latin typeface="Times-Roman"/>
                          <a:ea typeface="Times New Roman" panose="02020603050405020304" pitchFamily="18" charset="0"/>
                          <a:cs typeface="Times New Roman" panose="02020603050405020304" pitchFamily="18" charset="0"/>
                        </a:rPr>
                      </a:br>
                      <a:r>
                        <a:rPr lang="en-US" sz="1000" dirty="0">
                          <a:solidFill>
                            <a:srgbClr val="000000"/>
                          </a:solidFill>
                          <a:effectLst/>
                          <a:latin typeface="Times-Roman"/>
                          <a:ea typeface="Times New Roman" panose="02020603050405020304" pitchFamily="18" charset="0"/>
                          <a:cs typeface="Times New Roman" panose="02020603050405020304" pitchFamily="18" charset="0"/>
                        </a:rPr>
                        <a:t>9                     Snow covering ground completely; deep drifts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850401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26</a:t>
            </a:fld>
            <a:endParaRPr lang="en-US" altLang="en-US"/>
          </a:p>
        </p:txBody>
      </p:sp>
      <p:sp>
        <p:nvSpPr>
          <p:cNvPr id="6" name="Rectangle 5"/>
          <p:cNvSpPr/>
          <p:nvPr/>
        </p:nvSpPr>
        <p:spPr>
          <a:xfrm>
            <a:off x="342900" y="-8586"/>
            <a:ext cx="11658600" cy="1549142"/>
          </a:xfrm>
          <a:prstGeom prst="rect">
            <a:avLst/>
          </a:prstGeom>
        </p:spPr>
        <p:txBody>
          <a:bodyPr wrap="square">
            <a:spAutoFit/>
          </a:bodyPr>
          <a:lstStyle/>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3Ejjj    4E'sss    </a:t>
            </a:r>
            <a:r>
              <a:rPr lang="en-US" sz="3200" b="1" dirty="0">
                <a:latin typeface="Times New Roman" panose="02020603050405020304" pitchFamily="18" charset="0"/>
                <a:ea typeface="Calibri" panose="020F0502020204030204" pitchFamily="34" charset="0"/>
                <a:cs typeface="Times New Roman" panose="02020603050405020304" pitchFamily="18" charset="0"/>
              </a:rPr>
              <a:t>5j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3200" b="1" dirty="0">
                <a:latin typeface="Times New Roman" panose="02020603050405020304" pitchFamily="18" charset="0"/>
                <a:ea typeface="Calibri" panose="020F0502020204030204" pitchFamily="34" charset="0"/>
                <a:cs typeface="Times New Roman" panose="02020603050405020304" pitchFamily="18" charset="0"/>
              </a:rPr>
              <a:t> (j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3200" b="1" dirty="0">
                <a:latin typeface="Times New Roman" panose="02020603050405020304" pitchFamily="18" charset="0"/>
                <a:ea typeface="Calibri" panose="020F0502020204030204" pitchFamily="34" charset="0"/>
                <a:cs typeface="Times New Roman" panose="02020603050405020304" pitchFamily="18" charset="0"/>
              </a:rPr>
              <a:t>j</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32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(6RRRtR)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555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305337" y="1540556"/>
            <a:ext cx="11391900" cy="523220"/>
          </a:xfrm>
          <a:prstGeom prst="rect">
            <a:avLst/>
          </a:prstGeom>
        </p:spPr>
        <p:txBody>
          <a:bodyPr wrap="square">
            <a:spAutoFit/>
          </a:bodyPr>
          <a:lstStyle/>
          <a:p>
            <a:r>
              <a:rPr lang="en-US" sz="2800" b="1" dirty="0">
                <a:solidFill>
                  <a:srgbClr val="000000"/>
                </a:solidFill>
                <a:latin typeface="Times New Roman" panose="02020603050405020304" pitchFamily="18" charset="0"/>
                <a:cs typeface="Times New Roman" panose="02020603050405020304" pitchFamily="18" charset="0"/>
              </a:rPr>
              <a:t>5j1j2j3j4 (j5j6j7j8j9)  - Regional Supplementary Information group</a:t>
            </a:r>
            <a:r>
              <a:rPr lang="en-US" sz="2800" dirty="0">
                <a:latin typeface="Times New Roman" panose="02020603050405020304" pitchFamily="18" charset="0"/>
                <a:cs typeface="Times New Roman" panose="02020603050405020304" pitchFamily="18" charset="0"/>
              </a:rPr>
              <a:t> </a:t>
            </a:r>
          </a:p>
        </p:txBody>
      </p:sp>
      <p:sp>
        <p:nvSpPr>
          <p:cNvPr id="3" name="Rectangle 2"/>
          <p:cNvSpPr/>
          <p:nvPr/>
        </p:nvSpPr>
        <p:spPr>
          <a:xfrm>
            <a:off x="343436" y="2070215"/>
            <a:ext cx="11658063" cy="2246769"/>
          </a:xfrm>
          <a:prstGeom prst="rect">
            <a:avLst/>
          </a:prstGeom>
        </p:spPr>
        <p:txBody>
          <a:bodyPr wrap="square">
            <a:spAutoFit/>
          </a:bodyPr>
          <a:lstStyle/>
          <a:p>
            <a:r>
              <a:rPr lang="en-US" sz="2800" dirty="0">
                <a:solidFill>
                  <a:srgbClr val="000000"/>
                </a:solidFill>
                <a:latin typeface="Times New Roman" panose="02020603050405020304" pitchFamily="18" charset="0"/>
                <a:cs typeface="Times New Roman" panose="02020603050405020304" pitchFamily="18" charset="0"/>
              </a:rPr>
              <a:t>When the group 5j</a:t>
            </a:r>
            <a:r>
              <a:rPr lang="en-US" sz="2800" baseline="-25000" dirty="0">
                <a:solidFill>
                  <a:srgbClr val="000000"/>
                </a:solidFill>
                <a:latin typeface="Times New Roman" panose="02020603050405020304" pitchFamily="18" charset="0"/>
                <a:cs typeface="Times New Roman" panose="02020603050405020304" pitchFamily="18" charset="0"/>
              </a:rPr>
              <a:t>1</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2</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3</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4</a:t>
            </a:r>
            <a:r>
              <a:rPr lang="en-US" sz="2800" dirty="0">
                <a:solidFill>
                  <a:srgbClr val="000000"/>
                </a:solidFill>
                <a:latin typeface="Times New Roman" panose="02020603050405020304" pitchFamily="18" charset="0"/>
                <a:cs typeface="Times New Roman" panose="02020603050405020304" pitchFamily="18" charset="0"/>
              </a:rPr>
              <a:t> is used in the form 55j</a:t>
            </a:r>
            <a:r>
              <a:rPr lang="en-US" sz="2800" baseline="-25000" dirty="0">
                <a:solidFill>
                  <a:srgbClr val="000000"/>
                </a:solidFill>
                <a:latin typeface="Times New Roman" panose="02020603050405020304" pitchFamily="18" charset="0"/>
                <a:cs typeface="Times New Roman" panose="02020603050405020304" pitchFamily="18" charset="0"/>
              </a:rPr>
              <a:t>2</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3</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4</a:t>
            </a:r>
            <a:r>
              <a:rPr lang="en-US" sz="2800" dirty="0">
                <a:solidFill>
                  <a:srgbClr val="000000"/>
                </a:solidFill>
                <a:latin typeface="Times New Roman" panose="02020603050405020304" pitchFamily="18" charset="0"/>
                <a:cs typeface="Times New Roman" panose="02020603050405020304" pitchFamily="18" charset="0"/>
              </a:rPr>
              <a:t>, 553j</a:t>
            </a:r>
            <a:r>
              <a:rPr lang="en-US" sz="2800" baseline="-25000" dirty="0">
                <a:solidFill>
                  <a:srgbClr val="000000"/>
                </a:solidFill>
                <a:latin typeface="Times New Roman" panose="02020603050405020304" pitchFamily="18" charset="0"/>
                <a:cs typeface="Times New Roman" panose="02020603050405020304" pitchFamily="18" charset="0"/>
              </a:rPr>
              <a:t>3</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4</a:t>
            </a:r>
            <a:r>
              <a:rPr lang="en-US" sz="2800" dirty="0">
                <a:solidFill>
                  <a:srgbClr val="000000"/>
                </a:solidFill>
                <a:latin typeface="Times New Roman" panose="02020603050405020304" pitchFamily="18" charset="0"/>
                <a:cs typeface="Times New Roman" panose="02020603050405020304" pitchFamily="18" charset="0"/>
              </a:rPr>
              <a:t>, 554j</a:t>
            </a:r>
            <a:r>
              <a:rPr lang="en-US" sz="2800" baseline="-25000" dirty="0">
                <a:solidFill>
                  <a:srgbClr val="000000"/>
                </a:solidFill>
                <a:latin typeface="Times New Roman" panose="02020603050405020304" pitchFamily="18" charset="0"/>
                <a:cs typeface="Times New Roman" panose="02020603050405020304" pitchFamily="18" charset="0"/>
              </a:rPr>
              <a:t>3</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4</a:t>
            </a:r>
            <a:r>
              <a:rPr lang="en-US" sz="2800" dirty="0">
                <a:solidFill>
                  <a:srgbClr val="000000"/>
                </a:solidFill>
                <a:latin typeface="Times New Roman" panose="02020603050405020304" pitchFamily="18" charset="0"/>
                <a:cs typeface="Times New Roman" panose="02020603050405020304" pitchFamily="18" charset="0"/>
              </a:rPr>
              <a:t> or 555j</a:t>
            </a:r>
            <a:r>
              <a:rPr lang="en-US" sz="2800" baseline="-25000" dirty="0">
                <a:solidFill>
                  <a:srgbClr val="000000"/>
                </a:solidFill>
                <a:latin typeface="Times New Roman" panose="02020603050405020304" pitchFamily="18" charset="0"/>
                <a:cs typeface="Times New Roman" panose="02020603050405020304" pitchFamily="18" charset="0"/>
              </a:rPr>
              <a:t>3</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4</a:t>
            </a:r>
            <a:r>
              <a:rPr lang="en-US" sz="2800" dirty="0">
                <a:solidFill>
                  <a:srgbClr val="000000"/>
                </a:solidFill>
                <a:latin typeface="Times New Roman" panose="02020603050405020304" pitchFamily="18" charset="0"/>
                <a:cs typeface="Times New Roman" panose="02020603050405020304" pitchFamily="18" charset="0"/>
              </a:rPr>
              <a:t>, the supplementary group j</a:t>
            </a:r>
            <a:r>
              <a:rPr lang="en-US" sz="2800" baseline="-25000" dirty="0">
                <a:solidFill>
                  <a:srgbClr val="000000"/>
                </a:solidFill>
                <a:latin typeface="Times New Roman" panose="02020603050405020304" pitchFamily="18" charset="0"/>
                <a:cs typeface="Times New Roman" panose="02020603050405020304" pitchFamily="18" charset="0"/>
              </a:rPr>
              <a:t>5</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6</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7</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8</a:t>
            </a:r>
            <a:r>
              <a:rPr lang="en-US" sz="2800" dirty="0">
                <a:solidFill>
                  <a:srgbClr val="000000"/>
                </a:solidFill>
                <a:latin typeface="Times New Roman" panose="02020603050405020304" pitchFamily="18" charset="0"/>
                <a:cs typeface="Times New Roman" panose="02020603050405020304" pitchFamily="18" charset="0"/>
              </a:rPr>
              <a:t>j</a:t>
            </a:r>
            <a:r>
              <a:rPr lang="en-US" sz="2800" baseline="-25000" dirty="0">
                <a:solidFill>
                  <a:srgbClr val="000000"/>
                </a:solidFill>
                <a:latin typeface="Times New Roman" panose="02020603050405020304" pitchFamily="18" charset="0"/>
                <a:cs typeface="Times New Roman" panose="02020603050405020304" pitchFamily="18" charset="0"/>
              </a:rPr>
              <a:t>9</a:t>
            </a:r>
            <a:r>
              <a:rPr lang="en-US" sz="2800" dirty="0">
                <a:solidFill>
                  <a:srgbClr val="000000"/>
                </a:solidFill>
                <a:latin typeface="Times New Roman" panose="02020603050405020304" pitchFamily="18" charset="0"/>
                <a:cs typeface="Times New Roman" panose="02020603050405020304" pitchFamily="18" charset="0"/>
              </a:rPr>
              <a:t> shall be added to report </a:t>
            </a:r>
            <a:r>
              <a:rPr lang="en-US" sz="2800" b="1" dirty="0">
                <a:solidFill>
                  <a:srgbClr val="000000"/>
                </a:solidFill>
                <a:latin typeface="Times New Roman" panose="02020603050405020304" pitchFamily="18" charset="0"/>
                <a:cs typeface="Times New Roman" panose="02020603050405020304" pitchFamily="18" charset="0"/>
              </a:rPr>
              <a:t>net radiation, global solar </a:t>
            </a:r>
            <a:r>
              <a:rPr lang="en-US" sz="2800" b="1" dirty="0" smtClean="0">
                <a:solidFill>
                  <a:srgbClr val="000000"/>
                </a:solidFill>
                <a:latin typeface="Times New Roman" panose="02020603050405020304" pitchFamily="18" charset="0"/>
                <a:cs typeface="Times New Roman" panose="02020603050405020304" pitchFamily="18" charset="0"/>
              </a:rPr>
              <a:t>radiation, diffused </a:t>
            </a:r>
            <a:r>
              <a:rPr lang="en-US" sz="2800" b="1" dirty="0">
                <a:solidFill>
                  <a:srgbClr val="000000"/>
                </a:solidFill>
                <a:latin typeface="Times New Roman" panose="02020603050405020304" pitchFamily="18" charset="0"/>
                <a:cs typeface="Times New Roman" panose="02020603050405020304" pitchFamily="18" charset="0"/>
              </a:rPr>
              <a:t>solar radiation, long-wave radiation, short-wave radiation, net </a:t>
            </a:r>
            <a:r>
              <a:rPr lang="en-US" sz="2800" b="1" dirty="0" smtClean="0">
                <a:solidFill>
                  <a:srgbClr val="000000"/>
                </a:solidFill>
                <a:latin typeface="Times New Roman" panose="02020603050405020304" pitchFamily="18" charset="0"/>
                <a:cs typeface="Times New Roman" panose="02020603050405020304" pitchFamily="18" charset="0"/>
              </a:rPr>
              <a:t>short-wave radiation </a:t>
            </a:r>
            <a:r>
              <a:rPr lang="en-US" sz="2800" b="1" dirty="0">
                <a:solidFill>
                  <a:srgbClr val="000000"/>
                </a:solidFill>
                <a:latin typeface="Times New Roman" panose="02020603050405020304" pitchFamily="18" charset="0"/>
                <a:cs typeface="Times New Roman" panose="02020603050405020304" pitchFamily="18" charset="0"/>
              </a:rPr>
              <a:t>or direct solar radiation </a:t>
            </a:r>
            <a:r>
              <a:rPr lang="en-US" sz="2800" dirty="0">
                <a:solidFill>
                  <a:srgbClr val="000000"/>
                </a:solidFill>
                <a:latin typeface="Times New Roman" panose="02020603050405020304" pitchFamily="18" charset="0"/>
                <a:cs typeface="Times New Roman" panose="02020603050405020304" pitchFamily="18" charset="0"/>
              </a:rPr>
              <a:t>if data are available. The group shall be repeated </a:t>
            </a:r>
            <a:r>
              <a:rPr lang="en-US" sz="2800" dirty="0" smtClean="0">
                <a:solidFill>
                  <a:srgbClr val="000000"/>
                </a:solidFill>
                <a:latin typeface="Times New Roman" panose="02020603050405020304" pitchFamily="18" charset="0"/>
                <a:cs typeface="Times New Roman" panose="02020603050405020304" pitchFamily="18" charset="0"/>
              </a:rPr>
              <a:t>as frequently </a:t>
            </a:r>
            <a:r>
              <a:rPr lang="en-US" sz="2800" dirty="0">
                <a:solidFill>
                  <a:srgbClr val="000000"/>
                </a:solidFill>
                <a:latin typeface="Times New Roman" panose="02020603050405020304" pitchFamily="18" charset="0"/>
                <a:cs typeface="Times New Roman" panose="02020603050405020304" pitchFamily="18" charset="0"/>
              </a:rPr>
              <a:t>as </a:t>
            </a:r>
            <a:r>
              <a:rPr lang="en-US" sz="2800" dirty="0" smtClean="0">
                <a:solidFill>
                  <a:srgbClr val="000000"/>
                </a:solidFill>
                <a:latin typeface="Times New Roman" panose="02020603050405020304" pitchFamily="18" charset="0"/>
                <a:cs typeface="Times New Roman" panose="02020603050405020304" pitchFamily="18" charset="0"/>
              </a:rPr>
              <a:t>necessary</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9" name="Rectangle 8"/>
          <p:cNvSpPr/>
          <p:nvPr/>
        </p:nvSpPr>
        <p:spPr>
          <a:xfrm>
            <a:off x="305337" y="4351857"/>
            <a:ext cx="11825490" cy="2031325"/>
          </a:xfrm>
          <a:prstGeom prst="rect">
            <a:avLst/>
          </a:prstGeom>
        </p:spPr>
        <p:txBody>
          <a:bodyPr wrap="square">
            <a:spAutoFit/>
          </a:bodyPr>
          <a:lstStyle/>
          <a:p>
            <a:pPr>
              <a:lnSpc>
                <a:spcPct val="150000"/>
              </a:lnSpc>
            </a:pPr>
            <a:r>
              <a:rPr lang="en-US" sz="2800" dirty="0" smtClean="0">
                <a:latin typeface="Times New Roman" panose="02020603050405020304" pitchFamily="18" charset="0"/>
                <a:cs typeface="Times New Roman" panose="02020603050405020304" pitchFamily="18" charset="0"/>
              </a:rPr>
              <a:t>There are around 12 report type in this group but it depends on regional interests. </a:t>
            </a:r>
          </a:p>
          <a:p>
            <a:pPr>
              <a:lnSpc>
                <a:spcPct val="150000"/>
              </a:lnSpc>
            </a:pPr>
            <a:r>
              <a:rPr lang="en-US" sz="2800" dirty="0" smtClean="0">
                <a:latin typeface="Times New Roman" panose="02020603050405020304" pitchFamily="18" charset="0"/>
                <a:cs typeface="Times New Roman" panose="02020603050405020304" pitchFamily="18" charset="0"/>
              </a:rPr>
              <a:t>5EEEi</a:t>
            </a:r>
            <a:r>
              <a:rPr lang="en-US" sz="2800" baseline="-25000" dirty="0" smtClean="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 to </a:t>
            </a:r>
            <a:r>
              <a:rPr lang="en-US" sz="2800" dirty="0">
                <a:latin typeface="Times New Roman" panose="02020603050405020304" pitchFamily="18" charset="0"/>
                <a:cs typeface="Times New Roman" panose="02020603050405020304" pitchFamily="18" charset="0"/>
              </a:rPr>
              <a:t>report the daily amount of either evaporation or </a:t>
            </a:r>
            <a:r>
              <a:rPr lang="en-US" sz="2800" dirty="0" smtClean="0">
                <a:latin typeface="Times New Roman" panose="02020603050405020304" pitchFamily="18" charset="0"/>
                <a:cs typeface="Times New Roman" panose="02020603050405020304" pitchFamily="18" charset="0"/>
              </a:rPr>
              <a:t>evapotranspiration</a:t>
            </a:r>
            <a:r>
              <a:rPr lang="en-US" sz="2800" dirty="0">
                <a:latin typeface="Times New Roman" panose="02020603050405020304" pitchFamily="18" charset="0"/>
                <a:cs typeface="Times New Roman" panose="02020603050405020304" pitchFamily="18" charset="0"/>
              </a:rPr>
              <a:t>.</a:t>
            </a:r>
          </a:p>
          <a:p>
            <a:pPr>
              <a:lnSpc>
                <a:spcPct val="150000"/>
              </a:lnSpc>
            </a:pPr>
            <a:r>
              <a:rPr lang="en-US" sz="2800" dirty="0" smtClean="0">
                <a:latin typeface="Times New Roman" panose="02020603050405020304" pitchFamily="18" charset="0"/>
                <a:cs typeface="Times New Roman" panose="02020603050405020304" pitchFamily="18" charset="0"/>
              </a:rPr>
              <a:t>55SSS - to </a:t>
            </a:r>
            <a:r>
              <a:rPr lang="en-US" sz="2800" dirty="0">
                <a:latin typeface="Times New Roman" panose="02020603050405020304" pitchFamily="18" charset="0"/>
                <a:cs typeface="Times New Roman" panose="02020603050405020304" pitchFamily="18" charset="0"/>
              </a:rPr>
              <a:t>report the daily hours of </a:t>
            </a:r>
            <a:r>
              <a:rPr lang="en-US" sz="2800" dirty="0" smtClean="0">
                <a:latin typeface="Times New Roman" panose="02020603050405020304" pitchFamily="18" charset="0"/>
                <a:cs typeface="Times New Roman" panose="02020603050405020304" pitchFamily="18" charset="0"/>
              </a:rPr>
              <a:t>sunshine.</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8795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27</a:t>
            </a:fld>
            <a:endParaRPr lang="en-US" altLang="en-US"/>
          </a:p>
        </p:txBody>
      </p:sp>
      <p:sp>
        <p:nvSpPr>
          <p:cNvPr id="6" name="Rectangle 5"/>
          <p:cNvSpPr/>
          <p:nvPr/>
        </p:nvSpPr>
        <p:spPr>
          <a:xfrm>
            <a:off x="342900" y="-8586"/>
            <a:ext cx="11658600" cy="1549142"/>
          </a:xfrm>
          <a:prstGeom prst="rect">
            <a:avLst/>
          </a:prstGeom>
        </p:spPr>
        <p:txBody>
          <a:bodyPr wrap="square">
            <a:spAutoFit/>
          </a:bodyPr>
          <a:lstStyle/>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800" dirty="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800" dirty="0">
                <a:latin typeface="Times New Roman" panose="02020603050405020304" pitchFamily="18" charset="0"/>
                <a:ea typeface="Calibri" panose="020F0502020204030204" pitchFamily="34" charset="0"/>
                <a:cs typeface="Times New Roman" panose="02020603050405020304" pitchFamily="18" charset="0"/>
              </a:rPr>
              <a:t>) (6RRRt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R</a:t>
            </a:r>
            <a:r>
              <a:rPr lang="en-US" sz="2800" dirty="0">
                <a:latin typeface="Times New Roman" panose="02020603050405020304" pitchFamily="18" charset="0"/>
                <a:ea typeface="Calibri" panose="020F0502020204030204" pitchFamily="34" charset="0"/>
                <a:cs typeface="Times New Roman" panose="02020603050405020304" pitchFamily="18" charset="0"/>
              </a:rPr>
              <a:t>)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3200" b="1" dirty="0">
                <a:latin typeface="Times New Roman" panose="02020603050405020304" pitchFamily="18" charset="0"/>
                <a:ea typeface="Calibri" panose="020F0502020204030204" pitchFamily="34" charset="0"/>
                <a:cs typeface="Times New Roman" panose="02020603050405020304" pitchFamily="18" charset="0"/>
              </a:rPr>
              <a:t>8N</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3200" b="1" dirty="0">
                <a:latin typeface="Times New Roman" panose="02020603050405020304" pitchFamily="18" charset="0"/>
                <a:ea typeface="Calibri" panose="020F0502020204030204" pitchFamily="34" charset="0"/>
                <a:cs typeface="Times New Roman" panose="02020603050405020304" pitchFamily="18" charset="0"/>
              </a:rPr>
              <a:t>Ch</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3200" b="1" dirty="0">
                <a:latin typeface="Times New Roman" panose="02020603050405020304" pitchFamily="18" charset="0"/>
                <a:ea typeface="Calibri" panose="020F0502020204030204" pitchFamily="34" charset="0"/>
                <a:cs typeface="Times New Roman" panose="02020603050405020304" pitchFamily="18" charset="0"/>
              </a:rPr>
              <a:t>h</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555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p:cNvSpPr/>
          <p:nvPr/>
        </p:nvSpPr>
        <p:spPr>
          <a:xfrm>
            <a:off x="357124" y="1676400"/>
            <a:ext cx="7391400" cy="523220"/>
          </a:xfrm>
          <a:prstGeom prst="rect">
            <a:avLst/>
          </a:prstGeom>
        </p:spPr>
        <p:txBody>
          <a:bodyPr wrap="square">
            <a:spAutoFit/>
          </a:bodyPr>
          <a:lstStyle/>
          <a:p>
            <a:r>
              <a:rPr lang="en-US" sz="2800" b="1" dirty="0" smtClean="0">
                <a:solidFill>
                  <a:srgbClr val="000000"/>
                </a:solidFill>
                <a:latin typeface="Times New Roman" panose="02020603050405020304" pitchFamily="18" charset="0"/>
                <a:cs typeface="Times New Roman" panose="02020603050405020304" pitchFamily="18" charset="0"/>
              </a:rPr>
              <a:t>8N</a:t>
            </a:r>
            <a:r>
              <a:rPr lang="en-US" sz="2800" b="1" baseline="-25000" dirty="0" smtClean="0">
                <a:solidFill>
                  <a:srgbClr val="000000"/>
                </a:solidFill>
                <a:latin typeface="Times New Roman" panose="02020603050405020304" pitchFamily="18" charset="0"/>
                <a:cs typeface="Times New Roman" panose="02020603050405020304" pitchFamily="18" charset="0"/>
              </a:rPr>
              <a:t>s</a:t>
            </a:r>
            <a:r>
              <a:rPr lang="en-US" sz="2800" b="1" dirty="0" smtClean="0">
                <a:solidFill>
                  <a:srgbClr val="000000"/>
                </a:solidFill>
                <a:latin typeface="Times New Roman" panose="02020603050405020304" pitchFamily="18" charset="0"/>
                <a:cs typeface="Times New Roman" panose="02020603050405020304" pitchFamily="18" charset="0"/>
              </a:rPr>
              <a:t>Ch</a:t>
            </a:r>
            <a:r>
              <a:rPr lang="en-US" sz="2800" b="1" baseline="-25000" dirty="0" smtClean="0">
                <a:solidFill>
                  <a:srgbClr val="000000"/>
                </a:solidFill>
                <a:latin typeface="Times New Roman" panose="02020603050405020304" pitchFamily="18" charset="0"/>
                <a:cs typeface="Times New Roman" panose="02020603050405020304" pitchFamily="18" charset="0"/>
              </a:rPr>
              <a:t>s</a:t>
            </a:r>
            <a:r>
              <a:rPr lang="en-US" sz="2800" b="1" dirty="0" smtClean="0">
                <a:solidFill>
                  <a:srgbClr val="000000"/>
                </a:solidFill>
                <a:latin typeface="Times New Roman" panose="02020603050405020304" pitchFamily="18" charset="0"/>
                <a:cs typeface="Times New Roman" panose="02020603050405020304" pitchFamily="18" charset="0"/>
              </a:rPr>
              <a:t>h</a:t>
            </a:r>
            <a:r>
              <a:rPr lang="en-US" sz="2800" b="1" baseline="-25000" dirty="0" smtClean="0">
                <a:solidFill>
                  <a:srgbClr val="000000"/>
                </a:solidFill>
                <a:latin typeface="Times New Roman" panose="02020603050405020304" pitchFamily="18" charset="0"/>
                <a:cs typeface="Times New Roman" panose="02020603050405020304" pitchFamily="18" charset="0"/>
              </a:rPr>
              <a:t>s</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a:solidFill>
                  <a:srgbClr val="000000"/>
                </a:solidFill>
                <a:latin typeface="Times New Roman" panose="02020603050405020304" pitchFamily="18" charset="0"/>
                <a:cs typeface="Times New Roman" panose="02020603050405020304" pitchFamily="18" charset="0"/>
              </a:rPr>
              <a:t>- Individual Cloud Layer Group</a:t>
            </a:r>
            <a:r>
              <a:rPr lang="en-US" sz="2800" dirty="0">
                <a:latin typeface="Times New Roman" panose="02020603050405020304" pitchFamily="18" charset="0"/>
                <a:cs typeface="Times New Roman" panose="02020603050405020304" pitchFamily="18" charset="0"/>
              </a:rPr>
              <a:t> </a:t>
            </a:r>
          </a:p>
        </p:txBody>
      </p:sp>
      <p:sp>
        <p:nvSpPr>
          <p:cNvPr id="8" name="Rectangle 7"/>
          <p:cNvSpPr/>
          <p:nvPr/>
        </p:nvSpPr>
        <p:spPr>
          <a:xfrm>
            <a:off x="247650" y="2314383"/>
            <a:ext cx="11849100" cy="3970318"/>
          </a:xfrm>
          <a:prstGeom prst="rect">
            <a:avLst/>
          </a:prstGeom>
        </p:spPr>
        <p:txBody>
          <a:bodyPr wrap="square">
            <a:spAutoFit/>
          </a:bodyPr>
          <a:lstStyle/>
          <a:p>
            <a:pPr>
              <a:lnSpc>
                <a:spcPct val="150000"/>
              </a:lnSpc>
            </a:pPr>
            <a:r>
              <a:rPr lang="en-US" sz="2800" b="1" dirty="0">
                <a:solidFill>
                  <a:srgbClr val="000000"/>
                </a:solidFill>
                <a:latin typeface="Times New Roman" panose="02020603050405020304" pitchFamily="18" charset="0"/>
                <a:cs typeface="Times New Roman" panose="02020603050405020304" pitchFamily="18" charset="0"/>
              </a:rPr>
              <a:t>8</a:t>
            </a:r>
            <a:r>
              <a:rPr lang="en-US" sz="2800" dirty="0">
                <a:solidFill>
                  <a:srgbClr val="000000"/>
                </a:solidFill>
                <a:latin typeface="Times New Roman" panose="02020603050405020304" pitchFamily="18" charset="0"/>
                <a:cs typeface="Times New Roman" panose="02020603050405020304" pitchFamily="18" charset="0"/>
              </a:rPr>
              <a:t> - </a:t>
            </a:r>
            <a:r>
              <a:rPr lang="en-US" sz="2800" i="1" dirty="0">
                <a:solidFill>
                  <a:srgbClr val="000000"/>
                </a:solidFill>
                <a:latin typeface="Times New Roman" panose="02020603050405020304" pitchFamily="18" charset="0"/>
                <a:cs typeface="Times New Roman" panose="02020603050405020304" pitchFamily="18" charset="0"/>
              </a:rPr>
              <a:t>Identifier for the individual cloud layer group</a:t>
            </a:r>
            <a:r>
              <a:rPr lang="en-US" sz="2800" dirty="0">
                <a:solidFill>
                  <a:srgbClr val="00000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br>
              <a:rPr lang="en-US" sz="2800" dirty="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N</a:t>
            </a:r>
            <a:r>
              <a:rPr lang="en-US" sz="2800" b="1" baseline="-25000"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The amount of the individual cloud layer </a:t>
            </a:r>
            <a:r>
              <a:rPr lang="en-US" sz="2800" dirty="0">
                <a:latin typeface="Times New Roman" panose="02020603050405020304" pitchFamily="18" charset="0"/>
                <a:cs typeface="Times New Roman" panose="02020603050405020304" pitchFamily="18" charset="0"/>
              </a:rPr>
              <a:t>reported. Use code </a:t>
            </a:r>
            <a:r>
              <a:rPr lang="en-US" sz="2800" dirty="0" smtClean="0">
                <a:latin typeface="Times New Roman" panose="02020603050405020304" pitchFamily="18" charset="0"/>
                <a:cs typeface="Times New Roman" panose="02020603050405020304" pitchFamily="18" charset="0"/>
              </a:rPr>
              <a:t>table 2700</a:t>
            </a:r>
            <a:r>
              <a:rPr lang="en-US" sz="2800" dirty="0">
                <a:latin typeface="Times New Roman" panose="02020603050405020304" pitchFamily="18" charset="0"/>
                <a:cs typeface="Times New Roman" panose="02020603050405020304" pitchFamily="18" charset="0"/>
              </a:rPr>
              <a:t>. See the table </a:t>
            </a:r>
            <a:r>
              <a:rPr lang="en-US" sz="2800" dirty="0" smtClean="0">
                <a:latin typeface="Times New Roman" panose="02020603050405020304" pitchFamily="18" charset="0"/>
                <a:cs typeface="Times New Roman" panose="02020603050405020304" pitchFamily="18" charset="0"/>
              </a:rPr>
              <a:t>about N with </a:t>
            </a:r>
            <a:r>
              <a:rPr lang="en-US" sz="2800" dirty="0">
                <a:latin typeface="Times New Roman" panose="02020603050405020304" pitchFamily="18" charset="0"/>
                <a:cs typeface="Times New Roman" panose="02020603050405020304" pitchFamily="18" charset="0"/>
              </a:rPr>
              <a:t>the </a:t>
            </a:r>
            <a:r>
              <a:rPr lang="en-US" sz="2800" dirty="0" err="1">
                <a:latin typeface="Times New Roman" panose="02020603050405020304" pitchFamily="18" charset="0"/>
                <a:cs typeface="Times New Roman" panose="02020603050405020304" pitchFamily="18" charset="0"/>
              </a:rPr>
              <a:t>Nddff</a:t>
            </a:r>
            <a:r>
              <a:rPr lang="en-US" sz="2800" dirty="0">
                <a:latin typeface="Times New Roman" panose="02020603050405020304" pitchFamily="18" charset="0"/>
                <a:cs typeface="Times New Roman" panose="02020603050405020304" pitchFamily="18" charset="0"/>
              </a:rPr>
              <a:t> group.</a:t>
            </a:r>
            <a:br>
              <a:rPr lang="en-US" sz="2800"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 - </a:t>
            </a:r>
            <a:r>
              <a:rPr lang="en-US" sz="2800" i="1" dirty="0">
                <a:latin typeface="Times New Roman" panose="02020603050405020304" pitchFamily="18" charset="0"/>
                <a:cs typeface="Times New Roman" panose="02020603050405020304" pitchFamily="18" charset="0"/>
              </a:rPr>
              <a:t>Cloud type </a:t>
            </a:r>
            <a:r>
              <a:rPr lang="en-US" sz="2800" dirty="0">
                <a:latin typeface="Times New Roman" panose="02020603050405020304" pitchFamily="18" charset="0"/>
                <a:cs typeface="Times New Roman" panose="02020603050405020304" pitchFamily="18" charset="0"/>
              </a:rPr>
              <a:t>for the layer. Use code table 0500.</a:t>
            </a:r>
            <a:br>
              <a:rPr lang="en-US" sz="2800" dirty="0">
                <a:latin typeface="Times New Roman" panose="02020603050405020304" pitchFamily="18" charset="0"/>
                <a:cs typeface="Times New Roman" panose="02020603050405020304" pitchFamily="18" charset="0"/>
              </a:rPr>
            </a:br>
            <a:r>
              <a:rPr lang="en-US" sz="2800" b="1" dirty="0" err="1" smtClean="0">
                <a:latin typeface="Times New Roman" panose="02020603050405020304" pitchFamily="18" charset="0"/>
                <a:cs typeface="Times New Roman" panose="02020603050405020304" pitchFamily="18" charset="0"/>
              </a:rPr>
              <a:t>h</a:t>
            </a:r>
            <a:r>
              <a:rPr lang="en-US" sz="2800" b="1" baseline="-25000" dirty="0" err="1" smtClean="0">
                <a:latin typeface="Times New Roman" panose="02020603050405020304" pitchFamily="18" charset="0"/>
                <a:cs typeface="Times New Roman" panose="02020603050405020304" pitchFamily="18" charset="0"/>
              </a:rPr>
              <a:t>s</a:t>
            </a:r>
            <a:r>
              <a:rPr lang="en-US" sz="2800" b="1" dirty="0" err="1" smtClean="0">
                <a:latin typeface="Times New Roman" panose="02020603050405020304" pitchFamily="18" charset="0"/>
                <a:cs typeface="Times New Roman" panose="02020603050405020304" pitchFamily="18" charset="0"/>
              </a:rPr>
              <a:t>h</a:t>
            </a:r>
            <a:r>
              <a:rPr lang="en-US" sz="2800" b="1" baseline="-25000" dirty="0" err="1"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Height above the ground </a:t>
            </a:r>
            <a:r>
              <a:rPr lang="en-US" sz="2800" dirty="0">
                <a:latin typeface="Times New Roman" panose="02020603050405020304" pitchFamily="18" charset="0"/>
                <a:cs typeface="Times New Roman" panose="02020603050405020304" pitchFamily="18" charset="0"/>
              </a:rPr>
              <a:t>of the base of the cloud layer. Use code </a:t>
            </a:r>
            <a:r>
              <a:rPr lang="en-US" sz="2800" dirty="0" smtClean="0">
                <a:latin typeface="Times New Roman" panose="02020603050405020304" pitchFamily="18" charset="0"/>
                <a:cs typeface="Times New Roman" panose="02020603050405020304" pitchFamily="18" charset="0"/>
              </a:rPr>
              <a:t>table 1677</a:t>
            </a:r>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40496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33600" y="6492875"/>
            <a:ext cx="5257800" cy="365125"/>
          </a:xfrm>
        </p:spPr>
        <p:txBody>
          <a:bodyPr/>
          <a:lstStyle/>
          <a:p>
            <a:pPr algn="l">
              <a:defRPr/>
            </a:pPr>
            <a:r>
              <a:rPr lang="en-US" dirty="0"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28</a:t>
            </a:fld>
            <a:endParaRPr lang="en-US" altLang="en-US"/>
          </a:p>
        </p:txBody>
      </p:sp>
      <p:graphicFrame>
        <p:nvGraphicFramePr>
          <p:cNvPr id="2" name="Table 1"/>
          <p:cNvGraphicFramePr>
            <a:graphicFrameLocks noGrp="1"/>
          </p:cNvGraphicFramePr>
          <p:nvPr>
            <p:extLst>
              <p:ext uri="{D42A27DB-BD31-4B8C-83A1-F6EECF244321}">
                <p14:modId xmlns:p14="http://schemas.microsoft.com/office/powerpoint/2010/main" val="1190782725"/>
              </p:ext>
            </p:extLst>
          </p:nvPr>
        </p:nvGraphicFramePr>
        <p:xfrm>
          <a:off x="914400" y="457200"/>
          <a:ext cx="10210800" cy="5181600"/>
        </p:xfrm>
        <a:graphic>
          <a:graphicData uri="http://schemas.openxmlformats.org/drawingml/2006/table">
            <a:tbl>
              <a:tblPr firstRow="1" firstCol="1" bandRow="1">
                <a:tableStyleId>{3C2FFA5D-87B4-456A-9821-1D502468CF0F}</a:tableStyleId>
              </a:tblPr>
              <a:tblGrid>
                <a:gridCol w="10210800">
                  <a:extLst>
                    <a:ext uri="{9D8B030D-6E8A-4147-A177-3AD203B41FA5}">
                      <a16:colId xmlns:a16="http://schemas.microsoft.com/office/drawing/2014/main" val="20000"/>
                    </a:ext>
                  </a:extLst>
                </a:gridCol>
              </a:tblGrid>
              <a:tr h="518160">
                <a:tc>
                  <a:txBody>
                    <a:bodyPr/>
                    <a:lstStyle/>
                    <a:p>
                      <a:pPr marL="0" marR="0">
                        <a:lnSpc>
                          <a:spcPct val="107000"/>
                        </a:lnSpc>
                        <a:spcBef>
                          <a:spcPts val="0"/>
                        </a:spcBef>
                        <a:spcAft>
                          <a:spcPts val="0"/>
                        </a:spcAft>
                      </a:pPr>
                      <a:r>
                        <a:rPr lang="en-US" sz="2400" dirty="0">
                          <a:effectLst/>
                        </a:rPr>
                        <a:t>Code table 0500 </a:t>
                      </a:r>
                      <a:r>
                        <a:rPr lang="en-US" sz="2400" dirty="0" smtClean="0">
                          <a:effectLst/>
                        </a:rPr>
                        <a:t> C </a:t>
                      </a:r>
                      <a:r>
                        <a:rPr lang="en-US" sz="2400" dirty="0">
                          <a:effectLst/>
                        </a:rPr>
                        <a:t>— Genus of cloud</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1036320">
                <a:tc>
                  <a:txBody>
                    <a:bodyPr/>
                    <a:lstStyle/>
                    <a:p>
                      <a:pPr marL="0" marR="0">
                        <a:lnSpc>
                          <a:spcPct val="107000"/>
                        </a:lnSpc>
                        <a:spcBef>
                          <a:spcPts val="0"/>
                        </a:spcBef>
                        <a:spcAft>
                          <a:spcPts val="0"/>
                        </a:spcAft>
                      </a:pPr>
                      <a:r>
                        <a:rPr lang="en-US" sz="2400" dirty="0">
                          <a:effectLst/>
                        </a:rPr>
                        <a:t>Code                                          </a:t>
                      </a:r>
                      <a:r>
                        <a:rPr lang="en-US" sz="2400" dirty="0" smtClean="0">
                          <a:effectLst/>
                        </a:rPr>
                        <a:t>                     </a:t>
                      </a:r>
                      <a:r>
                        <a:rPr lang="en-US" sz="2400" dirty="0" err="1" smtClean="0">
                          <a:effectLst/>
                        </a:rPr>
                        <a:t>Code</a:t>
                      </a:r>
                      <a:r>
                        <a:rPr lang="en-US" sz="2400" dirty="0">
                          <a:effectLst/>
                        </a:rPr>
                        <a:t/>
                      </a:r>
                      <a:br>
                        <a:rPr lang="en-US" sz="2400" dirty="0">
                          <a:effectLst/>
                        </a:rPr>
                      </a:br>
                      <a:r>
                        <a:rPr lang="en-US" sz="2400" dirty="0">
                          <a:effectLst/>
                        </a:rPr>
                        <a:t>figure   </a:t>
                      </a:r>
                      <a:r>
                        <a:rPr lang="en-US" sz="2400" dirty="0" smtClean="0">
                          <a:effectLst/>
                        </a:rPr>
                        <a:t>           Cloud </a:t>
                      </a:r>
                      <a:r>
                        <a:rPr lang="en-US" sz="2400" dirty="0">
                          <a:effectLst/>
                        </a:rPr>
                        <a:t>genus             </a:t>
                      </a:r>
                      <a:r>
                        <a:rPr lang="en-US" sz="2400" dirty="0" smtClean="0">
                          <a:effectLst/>
                        </a:rPr>
                        <a:t>            figure                  Cloud </a:t>
                      </a:r>
                      <a:r>
                        <a:rPr lang="en-US" sz="2400" dirty="0">
                          <a:effectLst/>
                        </a:rPr>
                        <a:t>genus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627120">
                <a:tc>
                  <a:txBody>
                    <a:bodyPr/>
                    <a:lstStyle/>
                    <a:p>
                      <a:pPr marL="0" marR="0">
                        <a:lnSpc>
                          <a:spcPct val="107000"/>
                        </a:lnSpc>
                        <a:spcBef>
                          <a:spcPts val="0"/>
                        </a:spcBef>
                        <a:spcAft>
                          <a:spcPts val="0"/>
                        </a:spcAft>
                      </a:pPr>
                      <a:r>
                        <a:rPr lang="en-US" sz="2400" dirty="0">
                          <a:effectLst/>
                        </a:rPr>
                        <a:t>0      </a:t>
                      </a:r>
                      <a:r>
                        <a:rPr lang="en-US" sz="2400" dirty="0" smtClean="0">
                          <a:effectLst/>
                        </a:rPr>
                        <a:t>                Cirrus </a:t>
                      </a:r>
                      <a:r>
                        <a:rPr lang="en-US" sz="2400" dirty="0">
                          <a:effectLst/>
                        </a:rPr>
                        <a:t>(Ci)                          </a:t>
                      </a:r>
                      <a:r>
                        <a:rPr lang="en-US" sz="2400" dirty="0" smtClean="0">
                          <a:effectLst/>
                        </a:rPr>
                        <a:t>           5                    Nimbostratus </a:t>
                      </a:r>
                      <a:r>
                        <a:rPr lang="en-US" sz="2400" dirty="0">
                          <a:effectLst/>
                        </a:rPr>
                        <a:t>(Ns) </a:t>
                      </a:r>
                      <a:br>
                        <a:rPr lang="en-US" sz="2400" dirty="0">
                          <a:effectLst/>
                        </a:rPr>
                      </a:br>
                      <a:r>
                        <a:rPr lang="en-US" sz="2400" dirty="0">
                          <a:effectLst/>
                        </a:rPr>
                        <a:t>1      </a:t>
                      </a:r>
                      <a:r>
                        <a:rPr lang="en-US" sz="2400" dirty="0" smtClean="0">
                          <a:effectLst/>
                        </a:rPr>
                        <a:t>                Cirrocumulus </a:t>
                      </a:r>
                      <a:r>
                        <a:rPr lang="en-US" sz="2400" dirty="0">
                          <a:effectLst/>
                        </a:rPr>
                        <a:t>(Cc)              </a:t>
                      </a:r>
                      <a:r>
                        <a:rPr lang="en-US" sz="2400" dirty="0" smtClean="0">
                          <a:effectLst/>
                        </a:rPr>
                        <a:t>       </a:t>
                      </a:r>
                      <a:r>
                        <a:rPr lang="en-US" sz="2400" baseline="0" dirty="0" smtClean="0">
                          <a:effectLst/>
                        </a:rPr>
                        <a:t> </a:t>
                      </a:r>
                      <a:r>
                        <a:rPr lang="en-US" sz="2400" dirty="0" smtClean="0">
                          <a:effectLst/>
                        </a:rPr>
                        <a:t> 6                    Stratocumulus </a:t>
                      </a:r>
                      <a:r>
                        <a:rPr lang="en-US" sz="2400" dirty="0">
                          <a:effectLst/>
                        </a:rPr>
                        <a:t>(</a:t>
                      </a:r>
                      <a:r>
                        <a:rPr lang="en-US" sz="2400" dirty="0" err="1">
                          <a:effectLst/>
                        </a:rPr>
                        <a:t>Sc</a:t>
                      </a:r>
                      <a:r>
                        <a:rPr lang="en-US" sz="2400" dirty="0">
                          <a:effectLst/>
                        </a:rPr>
                        <a:t>)</a:t>
                      </a:r>
                      <a:br>
                        <a:rPr lang="en-US" sz="2400" dirty="0">
                          <a:effectLst/>
                        </a:rPr>
                      </a:br>
                      <a:r>
                        <a:rPr lang="en-US" sz="2400" dirty="0">
                          <a:effectLst/>
                        </a:rPr>
                        <a:t>2       </a:t>
                      </a:r>
                      <a:r>
                        <a:rPr lang="en-US" sz="2400" dirty="0" smtClean="0">
                          <a:effectLst/>
                        </a:rPr>
                        <a:t>               Cirrostratus </a:t>
                      </a:r>
                      <a:r>
                        <a:rPr lang="en-US" sz="2400" dirty="0">
                          <a:effectLst/>
                        </a:rPr>
                        <a:t>(Cs)                 </a:t>
                      </a:r>
                      <a:r>
                        <a:rPr lang="en-US" sz="2400" dirty="0" smtClean="0">
                          <a:effectLst/>
                        </a:rPr>
                        <a:t>         7                    Stratus </a:t>
                      </a:r>
                      <a:r>
                        <a:rPr lang="en-US" sz="2400" dirty="0">
                          <a:effectLst/>
                        </a:rPr>
                        <a:t>(St) </a:t>
                      </a:r>
                      <a:br>
                        <a:rPr lang="en-US" sz="2400" dirty="0">
                          <a:effectLst/>
                        </a:rPr>
                      </a:br>
                      <a:r>
                        <a:rPr lang="en-US" sz="2400" dirty="0">
                          <a:effectLst/>
                        </a:rPr>
                        <a:t>3      </a:t>
                      </a:r>
                      <a:r>
                        <a:rPr lang="en-US" sz="2400" dirty="0" smtClean="0">
                          <a:effectLst/>
                        </a:rPr>
                        <a:t>                Altocumulus </a:t>
                      </a:r>
                      <a:r>
                        <a:rPr lang="en-US" sz="2400" dirty="0">
                          <a:effectLst/>
                        </a:rPr>
                        <a:t>(Ac)                </a:t>
                      </a:r>
                      <a:r>
                        <a:rPr lang="en-US" sz="2400" dirty="0" smtClean="0">
                          <a:effectLst/>
                        </a:rPr>
                        <a:t>        </a:t>
                      </a:r>
                      <a:r>
                        <a:rPr lang="en-US" sz="2400" dirty="0">
                          <a:effectLst/>
                        </a:rPr>
                        <a:t>8           </a:t>
                      </a:r>
                      <a:r>
                        <a:rPr lang="en-US" sz="2400" dirty="0" smtClean="0">
                          <a:effectLst/>
                        </a:rPr>
                        <a:t>         Cumulus </a:t>
                      </a:r>
                      <a:r>
                        <a:rPr lang="en-US" sz="2400" dirty="0">
                          <a:effectLst/>
                        </a:rPr>
                        <a:t>(Cu) </a:t>
                      </a:r>
                      <a:br>
                        <a:rPr lang="en-US" sz="2400" dirty="0">
                          <a:effectLst/>
                        </a:rPr>
                      </a:br>
                      <a:r>
                        <a:rPr lang="en-US" sz="2400" dirty="0">
                          <a:effectLst/>
                        </a:rPr>
                        <a:t>4      </a:t>
                      </a:r>
                      <a:r>
                        <a:rPr lang="en-US" sz="2400" dirty="0" smtClean="0">
                          <a:effectLst/>
                        </a:rPr>
                        <a:t>                Altostratus </a:t>
                      </a:r>
                      <a:r>
                        <a:rPr lang="en-US" sz="2400" dirty="0">
                          <a:effectLst/>
                        </a:rPr>
                        <a:t>(As)                   </a:t>
                      </a:r>
                      <a:r>
                        <a:rPr lang="en-US" sz="2400" dirty="0" smtClean="0">
                          <a:effectLst/>
                        </a:rPr>
                        <a:t>        9                    Cumulonimbus </a:t>
                      </a:r>
                      <a:r>
                        <a:rPr lang="en-US" sz="2400" dirty="0">
                          <a:effectLst/>
                        </a:rPr>
                        <a:t>(</a:t>
                      </a:r>
                      <a:r>
                        <a:rPr lang="en-US" sz="2400" dirty="0" err="1">
                          <a:effectLst/>
                        </a:rPr>
                        <a:t>Cb</a:t>
                      </a:r>
                      <a:r>
                        <a:rPr lang="en-US" sz="2400" dirty="0">
                          <a:effectLst/>
                        </a:rPr>
                        <a:t>)</a:t>
                      </a:r>
                      <a:br>
                        <a:rPr lang="en-US" sz="2400" dirty="0">
                          <a:effectLst/>
                        </a:rPr>
                      </a:br>
                      <a:r>
                        <a:rPr lang="en-US" sz="2400" dirty="0">
                          <a:effectLst/>
                        </a:rPr>
                        <a:t>/       </a:t>
                      </a:r>
                      <a:r>
                        <a:rPr lang="en-US" sz="2400" dirty="0" smtClean="0">
                          <a:effectLst/>
                        </a:rPr>
                        <a:t>               Cloud </a:t>
                      </a:r>
                      <a:r>
                        <a:rPr lang="en-US" sz="2400" dirty="0">
                          <a:effectLst/>
                        </a:rPr>
                        <a:t>not visible owing to darkness, fog, </a:t>
                      </a:r>
                      <a:r>
                        <a:rPr lang="en-US" sz="2400" dirty="0" smtClean="0">
                          <a:effectLst/>
                        </a:rPr>
                        <a:t>dust storm </a:t>
                      </a:r>
                    </a:p>
                    <a:p>
                      <a:pPr marL="0" marR="0">
                        <a:lnSpc>
                          <a:spcPct val="107000"/>
                        </a:lnSpc>
                        <a:spcBef>
                          <a:spcPts val="0"/>
                        </a:spcBef>
                        <a:spcAft>
                          <a:spcPts val="0"/>
                        </a:spcAft>
                      </a:pPr>
                      <a:r>
                        <a:rPr lang="en-US" sz="2400" dirty="0" smtClean="0">
                          <a:effectLst/>
                        </a:rPr>
                        <a:t>                        sandstorm,  or other analogous phenomena.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7923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33600" y="6492875"/>
            <a:ext cx="5257800" cy="365125"/>
          </a:xfrm>
        </p:spPr>
        <p:txBody>
          <a:bodyPr/>
          <a:lstStyle/>
          <a:p>
            <a:pPr algn="l">
              <a:defRPr/>
            </a:pPr>
            <a:r>
              <a:rPr lang="en-US" dirty="0"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29</a:t>
            </a:fld>
            <a:endParaRPr lang="en-US" altLang="en-US"/>
          </a:p>
        </p:txBody>
      </p:sp>
      <p:graphicFrame>
        <p:nvGraphicFramePr>
          <p:cNvPr id="9" name="Table 8"/>
          <p:cNvGraphicFramePr>
            <a:graphicFrameLocks noGrp="1"/>
          </p:cNvGraphicFramePr>
          <p:nvPr>
            <p:extLst>
              <p:ext uri="{D42A27DB-BD31-4B8C-83A1-F6EECF244321}">
                <p14:modId xmlns:p14="http://schemas.microsoft.com/office/powerpoint/2010/main" val="888367286"/>
              </p:ext>
            </p:extLst>
          </p:nvPr>
        </p:nvGraphicFramePr>
        <p:xfrm>
          <a:off x="1905000" y="26831"/>
          <a:ext cx="8153400" cy="6831167"/>
        </p:xfrm>
        <a:graphic>
          <a:graphicData uri="http://schemas.openxmlformats.org/drawingml/2006/table">
            <a:tbl>
              <a:tblPr firstRow="1" firstCol="1" bandRow="1">
                <a:tableStyleId>{3C2FFA5D-87B4-456A-9821-1D502468CF0F}</a:tableStyleId>
              </a:tblPr>
              <a:tblGrid>
                <a:gridCol w="1358900">
                  <a:extLst>
                    <a:ext uri="{9D8B030D-6E8A-4147-A177-3AD203B41FA5}">
                      <a16:colId xmlns:a16="http://schemas.microsoft.com/office/drawing/2014/main" val="20000"/>
                    </a:ext>
                  </a:extLst>
                </a:gridCol>
                <a:gridCol w="1358900">
                  <a:extLst>
                    <a:ext uri="{9D8B030D-6E8A-4147-A177-3AD203B41FA5}">
                      <a16:colId xmlns:a16="http://schemas.microsoft.com/office/drawing/2014/main" val="20001"/>
                    </a:ext>
                  </a:extLst>
                </a:gridCol>
                <a:gridCol w="1358900">
                  <a:extLst>
                    <a:ext uri="{9D8B030D-6E8A-4147-A177-3AD203B41FA5}">
                      <a16:colId xmlns:a16="http://schemas.microsoft.com/office/drawing/2014/main" val="20002"/>
                    </a:ext>
                  </a:extLst>
                </a:gridCol>
                <a:gridCol w="1358900">
                  <a:extLst>
                    <a:ext uri="{9D8B030D-6E8A-4147-A177-3AD203B41FA5}">
                      <a16:colId xmlns:a16="http://schemas.microsoft.com/office/drawing/2014/main" val="20003"/>
                    </a:ext>
                  </a:extLst>
                </a:gridCol>
                <a:gridCol w="1358900">
                  <a:extLst>
                    <a:ext uri="{9D8B030D-6E8A-4147-A177-3AD203B41FA5}">
                      <a16:colId xmlns:a16="http://schemas.microsoft.com/office/drawing/2014/main" val="20004"/>
                    </a:ext>
                  </a:extLst>
                </a:gridCol>
                <a:gridCol w="1358900">
                  <a:extLst>
                    <a:ext uri="{9D8B030D-6E8A-4147-A177-3AD203B41FA5}">
                      <a16:colId xmlns:a16="http://schemas.microsoft.com/office/drawing/2014/main" val="20005"/>
                    </a:ext>
                  </a:extLst>
                </a:gridCol>
              </a:tblGrid>
              <a:tr h="364499">
                <a:tc gridSpan="6">
                  <a:txBody>
                    <a:bodyPr/>
                    <a:lstStyle/>
                    <a:p>
                      <a:pPr marL="0" marR="0" algn="ctr">
                        <a:lnSpc>
                          <a:spcPct val="107000"/>
                        </a:lnSpc>
                        <a:spcBef>
                          <a:spcPts val="0"/>
                        </a:spcBef>
                        <a:spcAft>
                          <a:spcPts val="0"/>
                        </a:spcAft>
                      </a:pPr>
                      <a:r>
                        <a:rPr lang="en-US" sz="1100" dirty="0">
                          <a:effectLst/>
                        </a:rPr>
                        <a:t>Code table 1677 </a:t>
                      </a:r>
                      <a:r>
                        <a:rPr lang="en-US" sz="1100" dirty="0" err="1">
                          <a:effectLst/>
                        </a:rPr>
                        <a:t>h</a:t>
                      </a:r>
                      <a:r>
                        <a:rPr lang="en-US" sz="1100" baseline="-25000" dirty="0" err="1">
                          <a:effectLst/>
                        </a:rPr>
                        <a:t>s</a:t>
                      </a:r>
                      <a:r>
                        <a:rPr lang="en-US" sz="1100" dirty="0" err="1">
                          <a:effectLst/>
                        </a:rPr>
                        <a:t>h</a:t>
                      </a:r>
                      <a:r>
                        <a:rPr lang="en-US" sz="1100" baseline="-25000" dirty="0" err="1">
                          <a:effectLst/>
                        </a:rPr>
                        <a:t>s</a:t>
                      </a:r>
                      <a:r>
                        <a:rPr lang="en-US" sz="1100" dirty="0">
                          <a:effectLst/>
                        </a:rPr>
                        <a:t> — Height of cloud above ground</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4077">
                <a:tc>
                  <a:txBody>
                    <a:bodyPr/>
                    <a:lstStyle/>
                    <a:p>
                      <a:pPr marL="0" marR="0" algn="ctr">
                        <a:lnSpc>
                          <a:spcPct val="107000"/>
                        </a:lnSpc>
                        <a:spcBef>
                          <a:spcPts val="0"/>
                        </a:spcBef>
                        <a:spcAft>
                          <a:spcPts val="0"/>
                        </a:spcAft>
                      </a:pPr>
                      <a:r>
                        <a:rPr lang="en-US" sz="1100" dirty="0">
                          <a:effectLst/>
                        </a:rPr>
                        <a:t>Code </a:t>
                      </a:r>
                      <a:r>
                        <a:rPr lang="en-US" sz="1100" baseline="0" dirty="0" smtClean="0">
                          <a:effectLst/>
                        </a:rPr>
                        <a:t> </a:t>
                      </a:r>
                      <a:r>
                        <a:rPr lang="en-US" sz="1100" dirty="0" smtClean="0">
                          <a:effectLst/>
                        </a:rPr>
                        <a:t>figure </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meters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dirty="0">
                          <a:effectLst/>
                        </a:rPr>
                        <a:t>Code </a:t>
                      </a:r>
                      <a:r>
                        <a:rPr lang="en-US" sz="1100" baseline="0" dirty="0" smtClean="0">
                          <a:effectLst/>
                        </a:rPr>
                        <a:t> </a:t>
                      </a:r>
                      <a:r>
                        <a:rPr lang="en-US" sz="1100" dirty="0" smtClean="0">
                          <a:effectLst/>
                        </a:rPr>
                        <a:t>figure </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meters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dirty="0">
                          <a:effectLst/>
                        </a:rPr>
                        <a:t>Code </a:t>
                      </a:r>
                      <a:r>
                        <a:rPr lang="en-US" sz="1100" baseline="0" dirty="0" smtClean="0">
                          <a:effectLst/>
                        </a:rPr>
                        <a:t> </a:t>
                      </a:r>
                      <a:r>
                        <a:rPr lang="en-US" sz="1100" dirty="0" smtClean="0">
                          <a:effectLst/>
                        </a:rPr>
                        <a:t>figure </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Meters</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1"/>
                  </a:ext>
                </a:extLst>
              </a:tr>
              <a:tr h="181841">
                <a:tc>
                  <a:txBody>
                    <a:bodyPr/>
                    <a:lstStyle/>
                    <a:p>
                      <a:pPr marL="0" marR="0" algn="ctr">
                        <a:lnSpc>
                          <a:spcPct val="107000"/>
                        </a:lnSpc>
                        <a:spcBef>
                          <a:spcPts val="0"/>
                        </a:spcBef>
                        <a:spcAft>
                          <a:spcPts val="0"/>
                        </a:spcAft>
                      </a:pPr>
                      <a:r>
                        <a:rPr lang="en-US" sz="1100">
                          <a:effectLst/>
                        </a:rPr>
                        <a:t>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&lt;30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b"/>
                </a:tc>
                <a:tc>
                  <a:txBody>
                    <a:bodyPr/>
                    <a:lstStyle/>
                    <a:p>
                      <a:pPr marL="0" marR="0" algn="ctr">
                        <a:lnSpc>
                          <a:spcPct val="107000"/>
                        </a:lnSpc>
                        <a:spcBef>
                          <a:spcPts val="0"/>
                        </a:spcBef>
                        <a:spcAft>
                          <a:spcPts val="0"/>
                        </a:spcAft>
                      </a:pPr>
                      <a:r>
                        <a:rPr lang="en-US" sz="1100">
                          <a:effectLst/>
                        </a:rPr>
                        <a:t>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b"/>
                </a:tc>
                <a:tc>
                  <a:txBody>
                    <a:bodyPr/>
                    <a:lstStyle/>
                    <a:p>
                      <a:pPr marL="0" marR="0" algn="ctr">
                        <a:lnSpc>
                          <a:spcPct val="107000"/>
                        </a:lnSpc>
                        <a:spcBef>
                          <a:spcPts val="0"/>
                        </a:spcBef>
                        <a:spcAft>
                          <a:spcPts val="0"/>
                        </a:spcAft>
                      </a:pPr>
                      <a:r>
                        <a:rPr lang="en-US" sz="1100">
                          <a:effectLst/>
                        </a:rPr>
                        <a:t>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b"/>
                </a:tc>
                <a:tc>
                  <a:txBody>
                    <a:bodyPr/>
                    <a:lstStyle/>
                    <a:p>
                      <a:pPr marL="0" marR="0" algn="ctr">
                        <a:lnSpc>
                          <a:spcPct val="107000"/>
                        </a:lnSpc>
                        <a:spcBef>
                          <a:spcPts val="0"/>
                        </a:spcBef>
                        <a:spcAft>
                          <a:spcPts val="0"/>
                        </a:spcAft>
                      </a:pPr>
                      <a:r>
                        <a:rPr lang="en-US" sz="1100">
                          <a:effectLst/>
                        </a:rPr>
                        <a:t>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b"/>
                </a:tc>
                <a:extLst>
                  <a:ext uri="{0D108BD9-81ED-4DB2-BD59-A6C34878D82A}">
                    <a16:rowId xmlns:a16="http://schemas.microsoft.com/office/drawing/2014/main" val="10002"/>
                  </a:ext>
                </a:extLst>
              </a:tr>
              <a:tr h="181841">
                <a:tc>
                  <a:txBody>
                    <a:bodyPr/>
                    <a:lstStyle/>
                    <a:p>
                      <a:pPr marL="0" marR="0" algn="ctr">
                        <a:lnSpc>
                          <a:spcPct val="107000"/>
                        </a:lnSpc>
                        <a:spcBef>
                          <a:spcPts val="0"/>
                        </a:spcBef>
                        <a:spcAft>
                          <a:spcPts val="0"/>
                        </a:spcAft>
                      </a:pPr>
                      <a:r>
                        <a:rPr lang="en-US" sz="1100">
                          <a:effectLst/>
                        </a:rPr>
                        <a:t>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1020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5,100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3"/>
                  </a:ext>
                </a:extLst>
              </a:tr>
              <a:tr h="181841">
                <a:tc>
                  <a:txBody>
                    <a:bodyPr/>
                    <a:lstStyle/>
                    <a:p>
                      <a:pPr marL="0" marR="0" algn="ctr">
                        <a:lnSpc>
                          <a:spcPct val="107000"/>
                        </a:lnSpc>
                        <a:spcBef>
                          <a:spcPts val="0"/>
                        </a:spcBef>
                        <a:spcAft>
                          <a:spcPts val="0"/>
                        </a:spcAft>
                      </a:pPr>
                      <a:r>
                        <a:rPr lang="en-US" sz="1100">
                          <a:effectLst/>
                        </a:rPr>
                        <a:t>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5,400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4"/>
                  </a:ext>
                </a:extLst>
              </a:tr>
              <a:tr h="181841">
                <a:tc>
                  <a:txBody>
                    <a:bodyPr/>
                    <a:lstStyle/>
                    <a:p>
                      <a:pPr marL="0" marR="0" algn="ctr">
                        <a:lnSpc>
                          <a:spcPct val="107000"/>
                        </a:lnSpc>
                        <a:spcBef>
                          <a:spcPts val="0"/>
                        </a:spcBef>
                        <a:spcAft>
                          <a:spcPts val="0"/>
                        </a:spcAft>
                      </a:pPr>
                      <a:r>
                        <a:rPr lang="en-US" sz="1100">
                          <a:effectLst/>
                        </a:rPr>
                        <a:t>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5,700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5"/>
                  </a:ext>
                </a:extLst>
              </a:tr>
              <a:tr h="181841">
                <a:tc>
                  <a:txBody>
                    <a:bodyPr/>
                    <a:lstStyle/>
                    <a:p>
                      <a:pPr marL="0" marR="0" algn="ctr">
                        <a:lnSpc>
                          <a:spcPct val="107000"/>
                        </a:lnSpc>
                        <a:spcBef>
                          <a:spcPts val="0"/>
                        </a:spcBef>
                        <a:spcAft>
                          <a:spcPts val="0"/>
                        </a:spcAft>
                      </a:pPr>
                      <a:r>
                        <a:rPr lang="en-US" sz="1100">
                          <a:effectLst/>
                        </a:rPr>
                        <a:t>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1110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6"/>
                  </a:ext>
                </a:extLst>
              </a:tr>
              <a:tr h="181841">
                <a:tc>
                  <a:txBody>
                    <a:bodyPr/>
                    <a:lstStyle/>
                    <a:p>
                      <a:pPr marL="0" marR="0" algn="ctr">
                        <a:lnSpc>
                          <a:spcPct val="107000"/>
                        </a:lnSpc>
                        <a:spcBef>
                          <a:spcPts val="0"/>
                        </a:spcBef>
                        <a:spcAft>
                          <a:spcPts val="0"/>
                        </a:spcAft>
                      </a:pPr>
                      <a:r>
                        <a:rPr lang="en-US" sz="1100">
                          <a:effectLst/>
                        </a:rPr>
                        <a:t>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1,140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6,300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7"/>
                  </a:ext>
                </a:extLst>
              </a:tr>
              <a:tr h="181841">
                <a:tc>
                  <a:txBody>
                    <a:bodyPr/>
                    <a:lstStyle/>
                    <a:p>
                      <a:pPr marL="0" marR="0" algn="ctr">
                        <a:lnSpc>
                          <a:spcPct val="107000"/>
                        </a:lnSpc>
                        <a:spcBef>
                          <a:spcPts val="0"/>
                        </a:spcBef>
                        <a:spcAft>
                          <a:spcPts val="0"/>
                        </a:spcAft>
                      </a:pPr>
                      <a:r>
                        <a:rPr lang="en-US" sz="1100">
                          <a:effectLst/>
                        </a:rPr>
                        <a:t>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1,170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6,600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8"/>
                  </a:ext>
                </a:extLst>
              </a:tr>
              <a:tr h="181841">
                <a:tc>
                  <a:txBody>
                    <a:bodyPr/>
                    <a:lstStyle/>
                    <a:p>
                      <a:pPr marL="0" marR="0" algn="ctr">
                        <a:lnSpc>
                          <a:spcPct val="107000"/>
                        </a:lnSpc>
                        <a:spcBef>
                          <a:spcPts val="0"/>
                        </a:spcBef>
                        <a:spcAft>
                          <a:spcPts val="0"/>
                        </a:spcAft>
                      </a:pPr>
                      <a:r>
                        <a:rPr lang="en-US" sz="1100">
                          <a:effectLst/>
                        </a:rPr>
                        <a:t>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6,900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09"/>
                  </a:ext>
                </a:extLst>
              </a:tr>
              <a:tr h="181841">
                <a:tc>
                  <a:txBody>
                    <a:bodyPr/>
                    <a:lstStyle/>
                    <a:p>
                      <a:pPr marL="0" marR="0" algn="ctr">
                        <a:lnSpc>
                          <a:spcPct val="107000"/>
                        </a:lnSpc>
                        <a:spcBef>
                          <a:spcPts val="0"/>
                        </a:spcBef>
                        <a:spcAft>
                          <a:spcPts val="0"/>
                        </a:spcAft>
                      </a:pPr>
                      <a:r>
                        <a:rPr lang="en-US" sz="1100">
                          <a:effectLst/>
                        </a:rPr>
                        <a:t>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240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7,200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0"/>
                  </a:ext>
                </a:extLst>
              </a:tr>
              <a:tr h="181841">
                <a:tc>
                  <a:txBody>
                    <a:bodyPr/>
                    <a:lstStyle/>
                    <a:p>
                      <a:pPr marL="0" marR="0" algn="ctr">
                        <a:lnSpc>
                          <a:spcPct val="107000"/>
                        </a:lnSpc>
                        <a:spcBef>
                          <a:spcPts val="0"/>
                        </a:spcBef>
                        <a:spcAft>
                          <a:spcPts val="0"/>
                        </a:spcAft>
                      </a:pPr>
                      <a:r>
                        <a:rPr lang="en-US" sz="1100">
                          <a:effectLst/>
                        </a:rPr>
                        <a:t>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dirty="0">
                          <a:effectLst/>
                        </a:rPr>
                        <a:t>270</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1,260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7,500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1"/>
                  </a:ext>
                </a:extLst>
              </a:tr>
              <a:tr h="181841">
                <a:tc>
                  <a:txBody>
                    <a:bodyPr/>
                    <a:lstStyle/>
                    <a:p>
                      <a:pPr marL="0" marR="0" algn="ctr">
                        <a:lnSpc>
                          <a:spcPct val="107000"/>
                        </a:lnSpc>
                        <a:spcBef>
                          <a:spcPts val="0"/>
                        </a:spcBef>
                        <a:spcAft>
                          <a:spcPts val="0"/>
                        </a:spcAft>
                      </a:pPr>
                      <a:r>
                        <a:rPr lang="en-US" sz="1100">
                          <a:effectLst/>
                        </a:rPr>
                        <a:t>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1,290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7,800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2"/>
                  </a:ext>
                </a:extLst>
              </a:tr>
              <a:tr h="181841">
                <a:tc>
                  <a:txBody>
                    <a:bodyPr/>
                    <a:lstStyle/>
                    <a:p>
                      <a:pPr marL="0" marR="0" algn="ctr">
                        <a:lnSpc>
                          <a:spcPct val="107000"/>
                        </a:lnSpc>
                        <a:spcBef>
                          <a:spcPts val="0"/>
                        </a:spcBef>
                        <a:spcAft>
                          <a:spcPts val="0"/>
                        </a:spcAft>
                      </a:pPr>
                      <a:r>
                        <a:rPr lang="en-US" sz="1100" dirty="0">
                          <a:effectLst/>
                        </a:rPr>
                        <a:t>11</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1,320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8,100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3"/>
                  </a:ext>
                </a:extLst>
              </a:tr>
              <a:tr h="181841">
                <a:tc>
                  <a:txBody>
                    <a:bodyPr/>
                    <a:lstStyle/>
                    <a:p>
                      <a:pPr marL="0" marR="0" algn="ctr">
                        <a:lnSpc>
                          <a:spcPct val="107000"/>
                        </a:lnSpc>
                        <a:spcBef>
                          <a:spcPts val="0"/>
                        </a:spcBef>
                        <a:spcAft>
                          <a:spcPts val="0"/>
                        </a:spcAft>
                      </a:pPr>
                      <a:r>
                        <a:rPr lang="en-US" sz="1100">
                          <a:effectLst/>
                        </a:rPr>
                        <a:t>12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360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1,350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8,400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4"/>
                  </a:ext>
                </a:extLst>
              </a:tr>
              <a:tr h="181841">
                <a:tc>
                  <a:txBody>
                    <a:bodyPr/>
                    <a:lstStyle/>
                    <a:p>
                      <a:pPr marL="0" marR="0" algn="ctr">
                        <a:lnSpc>
                          <a:spcPct val="107000"/>
                        </a:lnSpc>
                        <a:spcBef>
                          <a:spcPts val="0"/>
                        </a:spcBef>
                        <a:spcAft>
                          <a:spcPts val="0"/>
                        </a:spcAft>
                      </a:pPr>
                      <a:r>
                        <a:rPr lang="en-US" sz="1100">
                          <a:effectLst/>
                        </a:rPr>
                        <a:t>13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390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1,380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8,700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5"/>
                  </a:ext>
                </a:extLst>
              </a:tr>
              <a:tr h="181841">
                <a:tc>
                  <a:txBody>
                    <a:bodyPr/>
                    <a:lstStyle/>
                    <a:p>
                      <a:pPr marL="0" marR="0" algn="ctr">
                        <a:lnSpc>
                          <a:spcPct val="107000"/>
                        </a:lnSpc>
                        <a:spcBef>
                          <a:spcPts val="0"/>
                        </a:spcBef>
                        <a:spcAft>
                          <a:spcPts val="0"/>
                        </a:spcAft>
                      </a:pPr>
                      <a:r>
                        <a:rPr lang="en-US" sz="1100">
                          <a:effectLst/>
                        </a:rPr>
                        <a:t>14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420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1,410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6"/>
                  </a:ext>
                </a:extLst>
              </a:tr>
              <a:tr h="181841">
                <a:tc>
                  <a:txBody>
                    <a:bodyPr/>
                    <a:lstStyle/>
                    <a:p>
                      <a:pPr marL="0" marR="0" algn="ctr">
                        <a:lnSpc>
                          <a:spcPct val="107000"/>
                        </a:lnSpc>
                        <a:spcBef>
                          <a:spcPts val="0"/>
                        </a:spcBef>
                        <a:spcAft>
                          <a:spcPts val="0"/>
                        </a:spcAft>
                      </a:pPr>
                      <a:r>
                        <a:rPr lang="en-US" sz="1100">
                          <a:effectLst/>
                        </a:rPr>
                        <a:t>15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1,440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10,500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7"/>
                  </a:ext>
                </a:extLst>
              </a:tr>
              <a:tr h="181841">
                <a:tc>
                  <a:txBody>
                    <a:bodyPr/>
                    <a:lstStyle/>
                    <a:p>
                      <a:pPr marL="0" marR="0" algn="ctr">
                        <a:lnSpc>
                          <a:spcPct val="107000"/>
                        </a:lnSpc>
                        <a:spcBef>
                          <a:spcPts val="0"/>
                        </a:spcBef>
                        <a:spcAft>
                          <a:spcPts val="0"/>
                        </a:spcAft>
                      </a:pPr>
                      <a:r>
                        <a:rPr lang="en-US" sz="1100">
                          <a:effectLst/>
                        </a:rPr>
                        <a:t>16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1,470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12,000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8"/>
                  </a:ext>
                </a:extLst>
              </a:tr>
              <a:tr h="181841">
                <a:tc>
                  <a:txBody>
                    <a:bodyPr/>
                    <a:lstStyle/>
                    <a:p>
                      <a:pPr marL="0" marR="0" algn="ctr">
                        <a:lnSpc>
                          <a:spcPct val="107000"/>
                        </a:lnSpc>
                        <a:spcBef>
                          <a:spcPts val="0"/>
                        </a:spcBef>
                        <a:spcAft>
                          <a:spcPts val="0"/>
                        </a:spcAft>
                      </a:pPr>
                      <a:r>
                        <a:rPr lang="en-US" sz="1100">
                          <a:effectLst/>
                        </a:rPr>
                        <a:t>17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1,500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13,500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19"/>
                  </a:ext>
                </a:extLst>
              </a:tr>
              <a:tr h="909203">
                <a:tc>
                  <a:txBody>
                    <a:bodyPr/>
                    <a:lstStyle/>
                    <a:p>
                      <a:pPr marL="0" marR="0" algn="ctr">
                        <a:lnSpc>
                          <a:spcPct val="107000"/>
                        </a:lnSpc>
                        <a:spcBef>
                          <a:spcPts val="0"/>
                        </a:spcBef>
                        <a:spcAft>
                          <a:spcPts val="0"/>
                        </a:spcAft>
                      </a:pPr>
                      <a:r>
                        <a:rPr lang="en-US" sz="1100" dirty="0">
                          <a:effectLst/>
                        </a:rPr>
                        <a:t>18</a:t>
                      </a:r>
                      <a:br>
                        <a:rPr lang="en-US" sz="1100" dirty="0">
                          <a:effectLst/>
                        </a:rPr>
                      </a:br>
                      <a:r>
                        <a:rPr lang="en-US" sz="1100" dirty="0">
                          <a:effectLst/>
                        </a:rPr>
                        <a:t>19</a:t>
                      </a:r>
                      <a:br>
                        <a:rPr lang="en-US" sz="1100" dirty="0">
                          <a:effectLst/>
                        </a:rPr>
                      </a:br>
                      <a:r>
                        <a:rPr lang="en-US" sz="1100" dirty="0">
                          <a:effectLst/>
                        </a:rPr>
                        <a:t>20</a:t>
                      </a:r>
                      <a:br>
                        <a:rPr lang="en-US" sz="1100" dirty="0">
                          <a:effectLst/>
                        </a:rPr>
                      </a:br>
                      <a:r>
                        <a:rPr lang="en-US" sz="1100" dirty="0">
                          <a:effectLst/>
                        </a:rPr>
                        <a:t>21</a:t>
                      </a:r>
                      <a:br>
                        <a:rPr lang="en-US" sz="1100" dirty="0">
                          <a:effectLst/>
                        </a:rPr>
                      </a:br>
                      <a:r>
                        <a:rPr lang="en-US" sz="1100" dirty="0">
                          <a:effectLst/>
                        </a:rPr>
                        <a:t>22</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540</a:t>
                      </a:r>
                      <a:br>
                        <a:rPr lang="en-US" sz="1100">
                          <a:effectLst/>
                        </a:rPr>
                      </a:br>
                      <a:r>
                        <a:rPr lang="en-US" sz="1100">
                          <a:effectLst/>
                        </a:rPr>
                        <a:t>570</a:t>
                      </a:r>
                      <a:br>
                        <a:rPr lang="en-US" sz="1100">
                          <a:effectLst/>
                        </a:rPr>
                      </a:br>
                      <a:r>
                        <a:rPr lang="en-US" sz="1100">
                          <a:effectLst/>
                        </a:rPr>
                        <a:t>600</a:t>
                      </a:r>
                      <a:br>
                        <a:rPr lang="en-US" sz="1100">
                          <a:effectLst/>
                        </a:rPr>
                      </a:br>
                      <a:r>
                        <a:rPr lang="en-US" sz="1100">
                          <a:effectLst/>
                        </a:rPr>
                        <a:t>630</a:t>
                      </a:r>
                      <a:br>
                        <a:rPr lang="en-US" sz="1100">
                          <a:effectLst/>
                        </a:rPr>
                      </a:br>
                      <a:r>
                        <a:rPr lang="en-US" sz="1100">
                          <a:effectLst/>
                        </a:rPr>
                        <a:t>660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51</a:t>
                      </a:r>
                      <a:br>
                        <a:rPr lang="en-US" sz="1100">
                          <a:effectLst/>
                        </a:rPr>
                      </a:br>
                      <a:r>
                        <a:rPr lang="en-US" sz="1100">
                          <a:effectLst/>
                        </a:rPr>
                        <a:t>52</a:t>
                      </a:r>
                      <a:br>
                        <a:rPr lang="en-US" sz="1100">
                          <a:effectLst/>
                        </a:rPr>
                      </a:br>
                      <a:r>
                        <a:rPr lang="en-US" sz="1100">
                          <a:effectLst/>
                        </a:rPr>
                        <a:t>53</a:t>
                      </a:r>
                      <a:br>
                        <a:rPr lang="en-US" sz="1100">
                          <a:effectLst/>
                        </a:rPr>
                      </a:br>
                      <a:r>
                        <a:rPr lang="en-US" sz="1100">
                          <a:effectLst/>
                        </a:rPr>
                        <a:t>54</a:t>
                      </a:r>
                      <a:br>
                        <a:rPr lang="en-US" sz="1100">
                          <a:effectLst/>
                        </a:rPr>
                      </a:br>
                      <a:r>
                        <a:rPr lang="en-US" sz="1100">
                          <a:effectLst/>
                        </a:rPr>
                        <a:t>55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Not used</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84</a:t>
                      </a:r>
                      <a:br>
                        <a:rPr lang="en-US" sz="1100">
                          <a:effectLst/>
                        </a:rPr>
                      </a:br>
                      <a:r>
                        <a:rPr lang="en-US" sz="1100">
                          <a:effectLst/>
                        </a:rPr>
                        <a:t>85</a:t>
                      </a:r>
                      <a:br>
                        <a:rPr lang="en-US" sz="1100">
                          <a:effectLst/>
                        </a:rPr>
                      </a:br>
                      <a:r>
                        <a:rPr lang="en-US" sz="1100">
                          <a:effectLst/>
                        </a:rPr>
                        <a:t>86</a:t>
                      </a:r>
                      <a:br>
                        <a:rPr lang="en-US" sz="1100">
                          <a:effectLst/>
                        </a:rPr>
                      </a:br>
                      <a:r>
                        <a:rPr lang="en-US" sz="1100">
                          <a:effectLst/>
                        </a:rPr>
                        <a:t>87</a:t>
                      </a:r>
                      <a:br>
                        <a:rPr lang="en-US" sz="1100">
                          <a:effectLst/>
                        </a:rPr>
                      </a:br>
                      <a:r>
                        <a:rPr lang="en-US" sz="1100">
                          <a:effectLst/>
                        </a:rPr>
                        <a:t>88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dirty="0">
                          <a:effectLst/>
                        </a:rPr>
                        <a:t>15,000</a:t>
                      </a:r>
                      <a:br>
                        <a:rPr lang="en-US" sz="1100" dirty="0">
                          <a:effectLst/>
                        </a:rPr>
                      </a:br>
                      <a:r>
                        <a:rPr lang="en-US" sz="1100" dirty="0">
                          <a:effectLst/>
                        </a:rPr>
                        <a:t>16,500</a:t>
                      </a:r>
                      <a:br>
                        <a:rPr lang="en-US" sz="1100" dirty="0">
                          <a:effectLst/>
                        </a:rPr>
                      </a:br>
                      <a:r>
                        <a:rPr lang="en-US" sz="1100" dirty="0">
                          <a:effectLst/>
                        </a:rPr>
                        <a:t>18,000</a:t>
                      </a:r>
                      <a:br>
                        <a:rPr lang="en-US" sz="1100" dirty="0">
                          <a:effectLst/>
                        </a:rPr>
                      </a:br>
                      <a:r>
                        <a:rPr lang="en-US" sz="1100" dirty="0">
                          <a:effectLst/>
                        </a:rPr>
                        <a:t>19,500</a:t>
                      </a:r>
                      <a:br>
                        <a:rPr lang="en-US" sz="1100" dirty="0">
                          <a:effectLst/>
                        </a:rPr>
                      </a:br>
                      <a:r>
                        <a:rPr lang="en-US" sz="1100" dirty="0">
                          <a:effectLst/>
                        </a:rPr>
                        <a:t>21,000</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0"/>
                  </a:ext>
                </a:extLst>
              </a:tr>
              <a:tr h="181841">
                <a:tc>
                  <a:txBody>
                    <a:bodyPr/>
                    <a:lstStyle/>
                    <a:p>
                      <a:pPr marL="0" marR="0" algn="ctr">
                        <a:lnSpc>
                          <a:spcPct val="107000"/>
                        </a:lnSpc>
                        <a:spcBef>
                          <a:spcPts val="0"/>
                        </a:spcBef>
                        <a:spcAft>
                          <a:spcPts val="0"/>
                        </a:spcAft>
                      </a:pPr>
                      <a:r>
                        <a:rPr lang="en-US" sz="1100">
                          <a:effectLst/>
                        </a:rPr>
                        <a:t>23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690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1,800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&lt;21,000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1"/>
                  </a:ext>
                </a:extLst>
              </a:tr>
              <a:tr h="181841">
                <a:tc>
                  <a:txBody>
                    <a:bodyPr/>
                    <a:lstStyle/>
                    <a:p>
                      <a:pPr marL="0" marR="0" algn="ctr">
                        <a:lnSpc>
                          <a:spcPct val="107000"/>
                        </a:lnSpc>
                        <a:spcBef>
                          <a:spcPts val="0"/>
                        </a:spcBef>
                        <a:spcAft>
                          <a:spcPts val="0"/>
                        </a:spcAft>
                      </a:pPr>
                      <a:r>
                        <a:rPr lang="en-US" sz="1100">
                          <a:effectLst/>
                        </a:rPr>
                        <a:t>24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720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2,100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&lt;50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2"/>
                  </a:ext>
                </a:extLst>
              </a:tr>
              <a:tr h="181841">
                <a:tc>
                  <a:txBody>
                    <a:bodyPr/>
                    <a:lstStyle/>
                    <a:p>
                      <a:pPr marL="0" marR="0" algn="ctr">
                        <a:lnSpc>
                          <a:spcPct val="107000"/>
                        </a:lnSpc>
                        <a:spcBef>
                          <a:spcPts val="0"/>
                        </a:spcBef>
                        <a:spcAft>
                          <a:spcPts val="0"/>
                        </a:spcAft>
                      </a:pPr>
                      <a:r>
                        <a:rPr lang="en-US" sz="1100">
                          <a:effectLst/>
                        </a:rPr>
                        <a:t>25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750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2,400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50-100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3"/>
                  </a:ext>
                </a:extLst>
              </a:tr>
              <a:tr h="181841">
                <a:tc>
                  <a:txBody>
                    <a:bodyPr/>
                    <a:lstStyle/>
                    <a:p>
                      <a:pPr marL="0" marR="0" algn="ctr">
                        <a:lnSpc>
                          <a:spcPct val="107000"/>
                        </a:lnSpc>
                        <a:spcBef>
                          <a:spcPts val="0"/>
                        </a:spcBef>
                        <a:spcAft>
                          <a:spcPts val="0"/>
                        </a:spcAft>
                      </a:pPr>
                      <a:r>
                        <a:rPr lang="en-US" sz="1100">
                          <a:effectLst/>
                        </a:rPr>
                        <a:t>26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780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59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2,700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100-200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4"/>
                  </a:ext>
                </a:extLst>
              </a:tr>
              <a:tr h="181841">
                <a:tc>
                  <a:txBody>
                    <a:bodyPr/>
                    <a:lstStyle/>
                    <a:p>
                      <a:pPr marL="0" marR="0" algn="ctr">
                        <a:lnSpc>
                          <a:spcPct val="107000"/>
                        </a:lnSpc>
                        <a:spcBef>
                          <a:spcPts val="0"/>
                        </a:spcBef>
                        <a:spcAft>
                          <a:spcPts val="0"/>
                        </a:spcAft>
                      </a:pPr>
                      <a:r>
                        <a:rPr lang="en-US" sz="1100">
                          <a:effectLst/>
                        </a:rPr>
                        <a:t>27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810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200-300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5"/>
                  </a:ext>
                </a:extLst>
              </a:tr>
              <a:tr h="181841">
                <a:tc>
                  <a:txBody>
                    <a:bodyPr/>
                    <a:lstStyle/>
                    <a:p>
                      <a:pPr marL="0" marR="0" algn="ctr">
                        <a:lnSpc>
                          <a:spcPct val="107000"/>
                        </a:lnSpc>
                        <a:spcBef>
                          <a:spcPts val="0"/>
                        </a:spcBef>
                        <a:spcAft>
                          <a:spcPts val="0"/>
                        </a:spcAft>
                      </a:pPr>
                      <a:r>
                        <a:rPr lang="en-US" sz="1100">
                          <a:effectLst/>
                        </a:rPr>
                        <a:t>28</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840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3,300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300-600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6"/>
                  </a:ext>
                </a:extLst>
              </a:tr>
              <a:tr h="181841">
                <a:tc>
                  <a:txBody>
                    <a:bodyPr/>
                    <a:lstStyle/>
                    <a:p>
                      <a:pPr marL="0" marR="0" algn="ctr">
                        <a:lnSpc>
                          <a:spcPct val="107000"/>
                        </a:lnSpc>
                        <a:spcBef>
                          <a:spcPts val="0"/>
                        </a:spcBef>
                        <a:spcAft>
                          <a:spcPts val="0"/>
                        </a:spcAft>
                      </a:pPr>
                      <a:r>
                        <a:rPr lang="en-US" sz="1100">
                          <a:effectLst/>
                        </a:rPr>
                        <a:t>29</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870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62</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3,600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95</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600-1000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7"/>
                  </a:ext>
                </a:extLst>
              </a:tr>
              <a:tr h="181841">
                <a:tc>
                  <a:txBody>
                    <a:bodyPr/>
                    <a:lstStyle/>
                    <a:p>
                      <a:pPr marL="0" marR="0" algn="ctr">
                        <a:lnSpc>
                          <a:spcPct val="107000"/>
                        </a:lnSpc>
                        <a:spcBef>
                          <a:spcPts val="0"/>
                        </a:spcBef>
                        <a:spcAft>
                          <a:spcPts val="0"/>
                        </a:spcAft>
                      </a:pPr>
                      <a:r>
                        <a:rPr lang="en-US" sz="1100">
                          <a:effectLst/>
                        </a:rPr>
                        <a:t>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63</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3,900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96</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1000-1500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8"/>
                  </a:ext>
                </a:extLst>
              </a:tr>
              <a:tr h="181841">
                <a:tc>
                  <a:txBody>
                    <a:bodyPr/>
                    <a:lstStyle/>
                    <a:p>
                      <a:pPr marL="0" marR="0" algn="ctr">
                        <a:lnSpc>
                          <a:spcPct val="107000"/>
                        </a:lnSpc>
                        <a:spcBef>
                          <a:spcPts val="0"/>
                        </a:spcBef>
                        <a:spcAft>
                          <a:spcPts val="0"/>
                        </a:spcAft>
                      </a:pPr>
                      <a:r>
                        <a:rPr lang="en-US" sz="1100">
                          <a:effectLst/>
                        </a:rPr>
                        <a:t>31</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930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64</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4,200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97</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1500-2000</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29"/>
                  </a:ext>
                </a:extLst>
              </a:tr>
              <a:tr h="363681">
                <a:tc>
                  <a:txBody>
                    <a:bodyPr/>
                    <a:lstStyle/>
                    <a:p>
                      <a:pPr marL="0" marR="0" algn="ctr">
                        <a:lnSpc>
                          <a:spcPct val="107000"/>
                        </a:lnSpc>
                        <a:spcBef>
                          <a:spcPts val="0"/>
                        </a:spcBef>
                        <a:spcAft>
                          <a:spcPts val="0"/>
                        </a:spcAft>
                      </a:pPr>
                      <a:r>
                        <a:rPr lang="en-US" sz="1100">
                          <a:effectLst/>
                        </a:rPr>
                        <a:t>32 </a:t>
                      </a:r>
                      <a:br>
                        <a:rPr lang="en-US" sz="1100">
                          <a:effectLst/>
                        </a:rPr>
                      </a:br>
                      <a:r>
                        <a:rPr lang="en-US" sz="1100">
                          <a:effectLst/>
                        </a:rPr>
                        <a:t>33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960 </a:t>
                      </a:r>
                      <a:br>
                        <a:rPr lang="en-US" sz="1100">
                          <a:effectLst/>
                        </a:rPr>
                      </a:br>
                      <a:r>
                        <a:rPr lang="en-US" sz="1100">
                          <a:effectLst/>
                        </a:rPr>
                        <a:t>990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65 </a:t>
                      </a:r>
                      <a:br>
                        <a:rPr lang="en-US" sz="1100">
                          <a:effectLst/>
                        </a:rPr>
                      </a:br>
                      <a:r>
                        <a:rPr lang="en-US" sz="1100">
                          <a:effectLst/>
                        </a:rPr>
                        <a:t>66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4,500 </a:t>
                      </a:r>
                      <a:br>
                        <a:rPr lang="en-US" sz="1100">
                          <a:effectLst/>
                        </a:rPr>
                      </a:br>
                      <a:r>
                        <a:rPr lang="en-US" sz="1100">
                          <a:effectLst/>
                        </a:rPr>
                        <a:t>4,900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a:effectLst/>
                        </a:rPr>
                        <a:t>98 </a:t>
                      </a:r>
                      <a:br>
                        <a:rPr lang="en-US" sz="1100">
                          <a:effectLst/>
                        </a:rPr>
                      </a:br>
                      <a:r>
                        <a:rPr lang="en-US" sz="1100">
                          <a:effectLst/>
                        </a:rPr>
                        <a:t>99 </a:t>
                      </a:r>
                      <a:endParaRPr lang="en-US"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tc>
                  <a:txBody>
                    <a:bodyPr/>
                    <a:lstStyle/>
                    <a:p>
                      <a:pPr marL="0" marR="0" algn="ctr">
                        <a:lnSpc>
                          <a:spcPct val="107000"/>
                        </a:lnSpc>
                        <a:spcBef>
                          <a:spcPts val="0"/>
                        </a:spcBef>
                        <a:spcAft>
                          <a:spcPts val="0"/>
                        </a:spcAft>
                      </a:pPr>
                      <a:r>
                        <a:rPr lang="en-US" sz="1100" dirty="0">
                          <a:effectLst/>
                        </a:rPr>
                        <a:t>2000-2500</a:t>
                      </a:r>
                      <a:br>
                        <a:rPr lang="en-US" sz="1100" dirty="0">
                          <a:effectLst/>
                        </a:rPr>
                      </a:br>
                      <a:r>
                        <a:rPr lang="en-US" sz="1100" dirty="0">
                          <a:effectLst/>
                        </a:rPr>
                        <a:t>&gt;2,500</a:t>
                      </a:r>
                      <a:endParaRPr lang="en-US"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048" marR="44048" marT="0" marB="0" anchor="ctr"/>
                </a:tc>
                <a:extLst>
                  <a:ext uri="{0D108BD9-81ED-4DB2-BD59-A6C34878D82A}">
                    <a16:rowId xmlns:a16="http://schemas.microsoft.com/office/drawing/2014/main" val="10030"/>
                  </a:ext>
                </a:extLst>
              </a:tr>
            </a:tbl>
          </a:graphicData>
        </a:graphic>
      </p:graphicFrame>
    </p:spTree>
    <p:extLst>
      <p:ext uri="{BB962C8B-B14F-4D97-AF65-F5344CB8AC3E}">
        <p14:creationId xmlns:p14="http://schemas.microsoft.com/office/powerpoint/2010/main" val="406972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a:t>
            </a:fld>
            <a:endParaRPr lang="en-US" altLang="en-US"/>
          </a:p>
        </p:txBody>
      </p:sp>
      <p:sp>
        <p:nvSpPr>
          <p:cNvPr id="2" name="Rectangle 1"/>
          <p:cNvSpPr/>
          <p:nvPr/>
        </p:nvSpPr>
        <p:spPr>
          <a:xfrm>
            <a:off x="180978" y="2833300"/>
            <a:ext cx="11791948" cy="461665"/>
          </a:xfrm>
          <a:prstGeom prst="rect">
            <a:avLst/>
          </a:prstGeom>
        </p:spPr>
        <p:txBody>
          <a:bodyPr wrap="square">
            <a:spAutoFit/>
          </a:bodyPr>
          <a:lstStyle/>
          <a:p>
            <a:pPr marL="285750" indent="-285750">
              <a:buFont typeface="Wingdings" panose="05000000000000000000" pitchFamily="2" charset="2"/>
              <a:buChar char="ü"/>
            </a:pPr>
            <a:r>
              <a:rPr lang="en-US" sz="2400" b="1" dirty="0" smtClean="0">
                <a:latin typeface="Times New Roman" panose="02020603050405020304" pitchFamily="18" charset="0"/>
                <a:cs typeface="Times New Roman" panose="02020603050405020304" pitchFamily="18" charset="0"/>
              </a:rPr>
              <a:t>I</a:t>
            </a:r>
            <a:r>
              <a:rPr lang="en-US" sz="2400" b="1" baseline="-25000" dirty="0">
                <a:latin typeface="Times New Roman" panose="02020603050405020304" pitchFamily="18" charset="0"/>
                <a:cs typeface="Times New Roman" panose="02020603050405020304" pitchFamily="18" charset="0"/>
              </a:rPr>
              <a:t>R</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indicator</a:t>
            </a:r>
            <a:r>
              <a:rPr lang="en-US" sz="2400" b="1"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for</a:t>
            </a:r>
            <a:r>
              <a:rPr lang="en-US" sz="2400" b="1" dirty="0">
                <a:latin typeface="Times New Roman" panose="02020603050405020304" pitchFamily="18" charset="0"/>
                <a:cs typeface="Times New Roman" panose="02020603050405020304" pitchFamily="18" charset="0"/>
              </a:rPr>
              <a:t> inclusion or omission </a:t>
            </a:r>
            <a:r>
              <a:rPr lang="en-US" sz="2400" dirty="0">
                <a:latin typeface="Times New Roman" panose="02020603050405020304" pitchFamily="18" charset="0"/>
                <a:cs typeface="Times New Roman" panose="02020603050405020304" pitchFamily="18" charset="0"/>
              </a:rPr>
              <a:t>of</a:t>
            </a:r>
            <a:r>
              <a:rPr lang="en-US" sz="2400" b="1"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rainfall data </a:t>
            </a:r>
          </a:p>
        </p:txBody>
      </p:sp>
      <p:sp>
        <p:nvSpPr>
          <p:cNvPr id="7" name="Rectangle 6"/>
          <p:cNvSpPr/>
          <p:nvPr/>
        </p:nvSpPr>
        <p:spPr>
          <a:xfrm>
            <a:off x="0" y="613870"/>
            <a:ext cx="12192000" cy="2144177"/>
          </a:xfrm>
          <a:prstGeom prst="rect">
            <a:avLst/>
          </a:prstGeom>
        </p:spPr>
        <p:txBody>
          <a:bodyPr wrap="square">
            <a:spAutoFit/>
          </a:bodyPr>
          <a:lstStyle/>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4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TTT  2s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29UUU</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3P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o</a:t>
            </a:r>
            <a:r>
              <a:rPr lang="en-US" sz="2400" dirty="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7wwW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7w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a1</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a2</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2400" dirty="0">
                <a:latin typeface="Times New Roman" panose="02020603050405020304" pitchFamily="18" charset="0"/>
                <a:ea typeface="Calibri" panose="020F0502020204030204" pitchFamily="34" charset="0"/>
                <a:cs typeface="Times New Roman" panose="02020603050405020304" pitchFamily="18" charset="0"/>
              </a:rPr>
              <a:t>8N</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     (9GGgg</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   2s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400" dirty="0">
                <a:latin typeface="Times New Roman" panose="02020603050405020304" pitchFamily="18" charset="0"/>
                <a:ea typeface="Calibri" panose="020F0502020204030204" pitchFamily="34" charset="0"/>
                <a:cs typeface="Times New Roman" panose="02020603050405020304" pitchFamily="18" charset="0"/>
              </a:rPr>
              <a:t> (j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400" dirty="0">
                <a:latin typeface="Times New Roman" panose="02020603050405020304" pitchFamily="18" charset="0"/>
                <a:ea typeface="Calibri" panose="020F0502020204030204" pitchFamily="34" charset="0"/>
                <a:cs typeface="Times New Roman" panose="02020603050405020304" pitchFamily="18" charset="0"/>
              </a:rPr>
              <a:t>) (6RRRtR)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4060393871"/>
              </p:ext>
            </p:extLst>
          </p:nvPr>
        </p:nvGraphicFramePr>
        <p:xfrm>
          <a:off x="180978" y="4012671"/>
          <a:ext cx="12011023" cy="2313432"/>
        </p:xfrm>
        <a:graphic>
          <a:graphicData uri="http://schemas.openxmlformats.org/drawingml/2006/table">
            <a:tbl>
              <a:tblPr firstRow="1" firstCol="1" bandRow="1">
                <a:tableStyleId>{2D5ABB26-0587-4C30-8999-92F81FD0307C}</a:tableStyleId>
              </a:tblPr>
              <a:tblGrid>
                <a:gridCol w="1777632">
                  <a:extLst>
                    <a:ext uri="{9D8B030D-6E8A-4147-A177-3AD203B41FA5}">
                      <a16:colId xmlns:a16="http://schemas.microsoft.com/office/drawing/2014/main" val="20000"/>
                    </a:ext>
                  </a:extLst>
                </a:gridCol>
                <a:gridCol w="4528153">
                  <a:extLst>
                    <a:ext uri="{9D8B030D-6E8A-4147-A177-3AD203B41FA5}">
                      <a16:colId xmlns:a16="http://schemas.microsoft.com/office/drawing/2014/main" val="20001"/>
                    </a:ext>
                  </a:extLst>
                </a:gridCol>
                <a:gridCol w="5705238">
                  <a:extLst>
                    <a:ext uri="{9D8B030D-6E8A-4147-A177-3AD203B41FA5}">
                      <a16:colId xmlns:a16="http://schemas.microsoft.com/office/drawing/2014/main" val="20002"/>
                    </a:ext>
                  </a:extLst>
                </a:gridCol>
              </a:tblGrid>
              <a:tr h="269875">
                <a:tc>
                  <a:txBody>
                    <a:bodyPr/>
                    <a:lstStyle/>
                    <a:p>
                      <a:pPr marL="0" marR="0">
                        <a:lnSpc>
                          <a:spcPct val="115000"/>
                        </a:lnSpc>
                        <a:spcBef>
                          <a:spcPts val="600"/>
                        </a:spcBef>
                        <a:spcAft>
                          <a:spcPts val="0"/>
                        </a:spcAft>
                      </a:pPr>
                      <a:r>
                        <a:rPr lang="en-US" sz="2200" u="sng" dirty="0">
                          <a:effectLst/>
                          <a:latin typeface="Times New Roman" panose="02020603050405020304" pitchFamily="18" charset="0"/>
                          <a:cs typeface="Times New Roman" panose="02020603050405020304" pitchFamily="18" charset="0"/>
                        </a:rPr>
                        <a:t>Code figure</a:t>
                      </a:r>
                      <a:endParaRPr lang="en-US" sz="2200" u="sng"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u="sng" dirty="0">
                          <a:effectLst/>
                          <a:latin typeface="Times New Roman" panose="02020603050405020304" pitchFamily="18" charset="0"/>
                          <a:cs typeface="Times New Roman" panose="02020603050405020304" pitchFamily="18" charset="0"/>
                        </a:rPr>
                        <a:t>Precipitation data are reported </a:t>
                      </a:r>
                      <a:endParaRPr lang="en-US" sz="2200" u="sng"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u="sng" dirty="0">
                          <a:effectLst/>
                          <a:latin typeface="Times New Roman" panose="02020603050405020304" pitchFamily="18" charset="0"/>
                          <a:cs typeface="Times New Roman" panose="02020603050405020304" pitchFamily="18" charset="0"/>
                        </a:rPr>
                        <a:t>Group 6RRRt</a:t>
                      </a:r>
                      <a:r>
                        <a:rPr lang="en-US" sz="2200" u="sng" baseline="-25000" dirty="0">
                          <a:effectLst/>
                          <a:latin typeface="Times New Roman" panose="02020603050405020304" pitchFamily="18" charset="0"/>
                          <a:cs typeface="Times New Roman" panose="02020603050405020304" pitchFamily="18" charset="0"/>
                        </a:rPr>
                        <a:t>R</a:t>
                      </a:r>
                      <a:endParaRPr lang="en-US" sz="2200" u="sng"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78765">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0</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dirty="0">
                          <a:effectLst/>
                          <a:latin typeface="Times New Roman" panose="02020603050405020304" pitchFamily="18" charset="0"/>
                          <a:cs typeface="Times New Roman" panose="02020603050405020304" pitchFamily="18" charset="0"/>
                        </a:rPr>
                        <a:t>In sections 1and 3</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Included in both section</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78765">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1</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dirty="0">
                          <a:effectLst/>
                          <a:latin typeface="Times New Roman" panose="02020603050405020304" pitchFamily="18" charset="0"/>
                          <a:cs typeface="Times New Roman" panose="02020603050405020304" pitchFamily="18" charset="0"/>
                        </a:rPr>
                        <a:t>In section 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Included</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69875">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2</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 section 3</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Included</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69875">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3</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 none of the two sections 1and 3</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Omitted(precipitation amount=0)</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278765">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4</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a:effectLst/>
                          <a:latin typeface="Times New Roman" panose="02020603050405020304" pitchFamily="18" charset="0"/>
                          <a:cs typeface="Times New Roman" panose="02020603050405020304" pitchFamily="18" charset="0"/>
                        </a:rPr>
                        <a:t>In none of the two sections 1and 3</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600"/>
                        </a:spcBef>
                        <a:spcAft>
                          <a:spcPts val="0"/>
                        </a:spcAft>
                      </a:pPr>
                      <a:r>
                        <a:rPr lang="en-US" sz="2200" dirty="0">
                          <a:effectLst/>
                          <a:latin typeface="Times New Roman" panose="02020603050405020304" pitchFamily="18" charset="0"/>
                          <a:cs typeface="Times New Roman" panose="02020603050405020304" pitchFamily="18" charset="0"/>
                        </a:rPr>
                        <a:t>Omitted(precipitation amount not available)</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
        <p:nvSpPr>
          <p:cNvPr id="10" name="Rectangle 9"/>
          <p:cNvSpPr/>
          <p:nvPr/>
        </p:nvSpPr>
        <p:spPr>
          <a:xfrm>
            <a:off x="180978" y="3406797"/>
            <a:ext cx="6344237" cy="461665"/>
          </a:xfrm>
          <a:prstGeom prst="rect">
            <a:avLst/>
          </a:prstGeom>
        </p:spPr>
        <p:txBody>
          <a:bodyPr wrap="none">
            <a:spAutoFit/>
          </a:bodyPr>
          <a:lstStyle/>
          <a:p>
            <a:pPr marL="285750" indent="-285750">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In </a:t>
            </a:r>
            <a:r>
              <a:rPr lang="en-US" sz="2400" b="1" dirty="0" err="1">
                <a:latin typeface="Times New Roman" panose="02020603050405020304" pitchFamily="18" charset="0"/>
                <a:cs typeface="Times New Roman" panose="02020603050405020304" pitchFamily="18" charset="0"/>
              </a:rPr>
              <a:t>i</a:t>
            </a:r>
            <a:r>
              <a:rPr lang="en-US" sz="2400" b="1" baseline="-25000" dirty="0" err="1">
                <a:latin typeface="Times New Roman" panose="02020603050405020304" pitchFamily="18" charset="0"/>
                <a:cs typeface="Times New Roman" panose="02020603050405020304" pitchFamily="18" charset="0"/>
              </a:rPr>
              <a:t>R</a:t>
            </a:r>
            <a:r>
              <a:rPr lang="en-US" sz="2400" b="1" dirty="0" err="1">
                <a:latin typeface="Times New Roman" panose="02020603050405020304" pitchFamily="18" charset="0"/>
                <a:cs typeface="Times New Roman" panose="02020603050405020304" pitchFamily="18" charset="0"/>
              </a:rPr>
              <a:t>i</a:t>
            </a:r>
            <a:r>
              <a:rPr lang="en-US" sz="2400" b="1" baseline="-25000" dirty="0" err="1">
                <a:latin typeface="Times New Roman" panose="02020603050405020304" pitchFamily="18" charset="0"/>
                <a:cs typeface="Times New Roman" panose="02020603050405020304" pitchFamily="18" charset="0"/>
              </a:rPr>
              <a:t>x</a:t>
            </a:r>
            <a:r>
              <a:rPr lang="en-US" sz="2400" b="1" dirty="0" err="1">
                <a:latin typeface="Times New Roman" panose="02020603050405020304" pitchFamily="18" charset="0"/>
                <a:cs typeface="Times New Roman" panose="02020603050405020304" pitchFamily="18" charset="0"/>
              </a:rPr>
              <a:t>hVV</a:t>
            </a:r>
            <a:r>
              <a:rPr lang="en-US" sz="2400" b="1" baseline="-250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i</a:t>
            </a:r>
            <a:r>
              <a:rPr lang="en-US" sz="2400" b="1" baseline="-25000" dirty="0" smtClean="0">
                <a:latin typeface="Times New Roman" panose="02020603050405020304" pitchFamily="18" charset="0"/>
                <a:cs typeface="Times New Roman" panose="02020603050405020304" pitchFamily="18" charset="0"/>
              </a:rPr>
              <a:t>R</a:t>
            </a: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value will be coded like this:-</a:t>
            </a:r>
          </a:p>
        </p:txBody>
      </p:sp>
      <p:sp>
        <p:nvSpPr>
          <p:cNvPr id="11" name="Rectangle 10"/>
          <p:cNvSpPr/>
          <p:nvPr/>
        </p:nvSpPr>
        <p:spPr>
          <a:xfrm>
            <a:off x="2177106" y="53024"/>
            <a:ext cx="7749044" cy="523220"/>
          </a:xfrm>
          <a:prstGeom prst="rect">
            <a:avLst/>
          </a:prstGeom>
        </p:spPr>
        <p:txBody>
          <a:bodyPr wrap="non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Coding </a:t>
            </a:r>
            <a:r>
              <a:rPr lang="en-US" sz="2800" b="1" dirty="0">
                <a:latin typeface="Times New Roman" panose="02020603050405020304" pitchFamily="18" charset="0"/>
                <a:ea typeface="Calibri" panose="020F0502020204030204" pitchFamily="34" charset="0"/>
                <a:cs typeface="Times New Roman" panose="02020603050405020304" pitchFamily="18" charset="0"/>
              </a:rPr>
              <a:t>value description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for i</a:t>
            </a:r>
            <a:r>
              <a:rPr lang="en-US" sz="2800" b="1" baseline="-25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in group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3254729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10"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30</a:t>
            </a:fld>
            <a:endParaRPr lang="en-US" altLang="en-US"/>
          </a:p>
        </p:txBody>
      </p:sp>
      <p:sp>
        <p:nvSpPr>
          <p:cNvPr id="6" name="Rectangle 5"/>
          <p:cNvSpPr/>
          <p:nvPr/>
        </p:nvSpPr>
        <p:spPr>
          <a:xfrm>
            <a:off x="342900" y="-8586"/>
            <a:ext cx="11658600" cy="1549142"/>
          </a:xfrm>
          <a:prstGeom prst="rect">
            <a:avLst/>
          </a:prstGeom>
        </p:spPr>
        <p:txBody>
          <a:bodyPr wrap="square">
            <a:spAutoFit/>
          </a:bodyPr>
          <a:lstStyle/>
          <a:p>
            <a:pPr marL="0" marR="0" algn="just">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800" dirty="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800" dirty="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800" dirty="0">
                <a:latin typeface="Times New Roman" panose="02020603050405020304" pitchFamily="18" charset="0"/>
                <a:ea typeface="Calibri" panose="020F0502020204030204" pitchFamily="34" charset="0"/>
                <a:cs typeface="Times New Roman" panose="02020603050405020304" pitchFamily="18" charset="0"/>
              </a:rPr>
              <a:t>) (6RRRt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R</a:t>
            </a:r>
            <a:r>
              <a:rPr lang="en-US" sz="2800" dirty="0">
                <a:latin typeface="Times New Roman" panose="02020603050405020304" pitchFamily="18" charset="0"/>
                <a:ea typeface="Calibri" panose="020F0502020204030204" pitchFamily="34" charset="0"/>
                <a:cs typeface="Times New Roman" panose="02020603050405020304" pitchFamily="18" charset="0"/>
              </a:rPr>
              <a:t>)   7R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24</a:t>
            </a:r>
            <a:r>
              <a:rPr lang="en-US" sz="2800" dirty="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s</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3200" b="1" dirty="0">
                <a:latin typeface="Times New Roman" panose="02020603050405020304" pitchFamily="18" charset="0"/>
                <a:ea typeface="Calibri" panose="020F0502020204030204" pitchFamily="34" charset="0"/>
                <a:cs typeface="Times New Roman" panose="02020603050405020304" pitchFamily="18" charset="0"/>
              </a:rPr>
              <a:t>9S</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3200" b="1" dirty="0">
                <a:latin typeface="Times New Roman" panose="02020603050405020304" pitchFamily="18" charset="0"/>
                <a:ea typeface="Calibri" panose="020F0502020204030204" pitchFamily="34" charset="0"/>
                <a:cs typeface="Times New Roman" panose="02020603050405020304" pitchFamily="18" charset="0"/>
              </a:rPr>
              <a:t>S</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3200" b="1" dirty="0">
                <a:latin typeface="Times New Roman" panose="02020603050405020304" pitchFamily="18" charset="0"/>
                <a:ea typeface="Calibri" panose="020F0502020204030204" pitchFamily="34" charset="0"/>
                <a:cs typeface="Times New Roman" panose="02020603050405020304" pitchFamily="18" charset="0"/>
              </a:rPr>
              <a:t>s</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p</a:t>
            </a:r>
            <a:r>
              <a:rPr lang="en-US" sz="3200" b="1" dirty="0">
                <a:latin typeface="Times New Roman" panose="02020603050405020304" pitchFamily="18" charset="0"/>
                <a:ea typeface="Calibri" panose="020F0502020204030204" pitchFamily="34" charset="0"/>
                <a:cs typeface="Times New Roman" panose="02020603050405020304" pitchFamily="18" charset="0"/>
              </a:rPr>
              <a:t>s</a:t>
            </a:r>
            <a:r>
              <a:rPr lang="en-US" sz="3200" b="1" baseline="-25000" dirty="0">
                <a:latin typeface="Times New Roman" panose="02020603050405020304" pitchFamily="18" charset="0"/>
                <a:ea typeface="Calibri" panose="020F0502020204030204" pitchFamily="34" charset="0"/>
                <a:cs typeface="Times New Roman" panose="02020603050405020304" pitchFamily="18" charset="0"/>
              </a:rPr>
              <a:t>p</a:t>
            </a:r>
          </a:p>
          <a:p>
            <a:pPr marL="0" marR="0" algn="just">
              <a:spcBef>
                <a:spcPts val="0"/>
              </a:spcBef>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555</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a:latin typeface="Times New Roman" panose="02020603050405020304" pitchFamily="18" charset="0"/>
                <a:ea typeface="Calibri" panose="020F0502020204030204" pitchFamily="34" charset="0"/>
                <a:cs typeface="Times New Roman" panose="02020603050405020304" pitchFamily="18" charset="0"/>
              </a:rPr>
              <a:t>1s</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342900" y="1676400"/>
            <a:ext cx="11658600" cy="1953868"/>
          </a:xfrm>
          <a:prstGeom prst="rect">
            <a:avLst/>
          </a:prstGeom>
        </p:spPr>
        <p:txBody>
          <a:bodyPr wrap="square">
            <a:spAutoFit/>
          </a:bodyPr>
          <a:lstStyle/>
          <a:p>
            <a:pPr>
              <a:lnSpc>
                <a:spcPct val="150000"/>
              </a:lnSpc>
            </a:pPr>
            <a:r>
              <a:rPr lang="en-US" sz="2800" b="1" dirty="0" smtClean="0">
                <a:solidFill>
                  <a:srgbClr val="000000"/>
                </a:solidFill>
                <a:latin typeface="Times New Roman" panose="02020603050405020304" pitchFamily="18" charset="0"/>
                <a:cs typeface="Times New Roman" panose="02020603050405020304" pitchFamily="18" charset="0"/>
              </a:rPr>
              <a:t>9S</a:t>
            </a:r>
            <a:r>
              <a:rPr lang="en-US" sz="2800" b="1" baseline="-25000" dirty="0" smtClean="0">
                <a:solidFill>
                  <a:srgbClr val="000000"/>
                </a:solidFill>
                <a:latin typeface="Times New Roman" panose="02020603050405020304" pitchFamily="18" charset="0"/>
                <a:cs typeface="Times New Roman" panose="02020603050405020304" pitchFamily="18" charset="0"/>
              </a:rPr>
              <a:t>p</a:t>
            </a:r>
            <a:r>
              <a:rPr lang="en-US" sz="2800" b="1" dirty="0" smtClean="0">
                <a:solidFill>
                  <a:srgbClr val="000000"/>
                </a:solidFill>
                <a:latin typeface="Times New Roman" panose="02020603050405020304" pitchFamily="18" charset="0"/>
                <a:cs typeface="Times New Roman" panose="02020603050405020304" pitchFamily="18" charset="0"/>
              </a:rPr>
              <a:t>S</a:t>
            </a:r>
            <a:r>
              <a:rPr lang="en-US" sz="2800" b="1" baseline="-25000" dirty="0" smtClean="0">
                <a:solidFill>
                  <a:srgbClr val="000000"/>
                </a:solidFill>
                <a:latin typeface="Times New Roman" panose="02020603050405020304" pitchFamily="18" charset="0"/>
                <a:cs typeface="Times New Roman" panose="02020603050405020304" pitchFamily="18" charset="0"/>
              </a:rPr>
              <a:t>p</a:t>
            </a:r>
            <a:r>
              <a:rPr lang="en-US" sz="2800" b="1" dirty="0" smtClean="0">
                <a:solidFill>
                  <a:srgbClr val="000000"/>
                </a:solidFill>
                <a:latin typeface="Times New Roman" panose="02020603050405020304" pitchFamily="18" charset="0"/>
                <a:cs typeface="Times New Roman" panose="02020603050405020304" pitchFamily="18" charset="0"/>
              </a:rPr>
              <a:t>s</a:t>
            </a:r>
            <a:r>
              <a:rPr lang="en-US" sz="2800" b="1" baseline="-25000" dirty="0" smtClean="0">
                <a:solidFill>
                  <a:srgbClr val="000000"/>
                </a:solidFill>
                <a:latin typeface="Times New Roman" panose="02020603050405020304" pitchFamily="18" charset="0"/>
                <a:cs typeface="Times New Roman" panose="02020603050405020304" pitchFamily="18" charset="0"/>
              </a:rPr>
              <a:t>p</a:t>
            </a:r>
            <a:r>
              <a:rPr lang="en-US" sz="2800" b="1" dirty="0" smtClean="0">
                <a:solidFill>
                  <a:srgbClr val="000000"/>
                </a:solidFill>
                <a:latin typeface="Times New Roman" panose="02020603050405020304" pitchFamily="18" charset="0"/>
                <a:cs typeface="Times New Roman" panose="02020603050405020304" pitchFamily="18" charset="0"/>
              </a:rPr>
              <a:t>s</a:t>
            </a:r>
            <a:r>
              <a:rPr lang="en-US" sz="2800" b="1" baseline="-25000" dirty="0" smtClean="0">
                <a:solidFill>
                  <a:srgbClr val="000000"/>
                </a:solidFill>
                <a:latin typeface="Times New Roman" panose="02020603050405020304" pitchFamily="18" charset="0"/>
                <a:cs typeface="Times New Roman" panose="02020603050405020304" pitchFamily="18" charset="0"/>
              </a:rPr>
              <a:t>p</a:t>
            </a:r>
            <a:r>
              <a:rPr lang="en-US" sz="2800" b="1" dirty="0" smtClean="0">
                <a:solidFill>
                  <a:srgbClr val="000000"/>
                </a:solidFill>
                <a:latin typeface="Times New Roman" panose="02020603050405020304" pitchFamily="18" charset="0"/>
                <a:cs typeface="Times New Roman" panose="02020603050405020304" pitchFamily="18" charset="0"/>
              </a:rPr>
              <a:t> </a:t>
            </a:r>
            <a:r>
              <a:rPr lang="en-US" sz="2800" b="1" dirty="0">
                <a:solidFill>
                  <a:srgbClr val="000000"/>
                </a:solidFill>
                <a:latin typeface="Times New Roman" panose="02020603050405020304" pitchFamily="18" charset="0"/>
                <a:cs typeface="Times New Roman" panose="02020603050405020304" pitchFamily="18" charset="0"/>
              </a:rPr>
              <a:t>- Special Phenomena </a:t>
            </a:r>
            <a:r>
              <a:rPr lang="en-US" sz="2800" b="1" dirty="0" smtClean="0">
                <a:solidFill>
                  <a:srgbClr val="000000"/>
                </a:solidFill>
                <a:latin typeface="Times New Roman" panose="02020603050405020304" pitchFamily="18" charset="0"/>
                <a:cs typeface="Times New Roman" panose="02020603050405020304" pitchFamily="18" charset="0"/>
              </a:rPr>
              <a:t>Group</a:t>
            </a:r>
          </a:p>
          <a:p>
            <a:pPr>
              <a:lnSpc>
                <a:spcPct val="150000"/>
              </a:lnSpc>
            </a:pPr>
            <a:r>
              <a:rPr lang="en-US" sz="2800" dirty="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his </a:t>
            </a:r>
            <a:r>
              <a:rPr lang="en-US" sz="2800" dirty="0">
                <a:latin typeface="Times New Roman" panose="02020603050405020304" pitchFamily="18" charset="0"/>
                <a:cs typeface="Times New Roman" panose="02020603050405020304" pitchFamily="18" charset="0"/>
              </a:rPr>
              <a:t>group are applicable only to WMO Region </a:t>
            </a:r>
            <a:r>
              <a:rPr lang="en-US" sz="2800" dirty="0" smtClean="0">
                <a:latin typeface="Times New Roman" panose="02020603050405020304" pitchFamily="18" charset="0"/>
                <a:cs typeface="Times New Roman" panose="02020603050405020304" pitchFamily="18" charset="0"/>
              </a:rPr>
              <a:t>IV. Other </a:t>
            </a:r>
            <a:r>
              <a:rPr lang="en-US" sz="2800" dirty="0">
                <a:latin typeface="Times New Roman" panose="02020603050405020304" pitchFamily="18" charset="0"/>
                <a:cs typeface="Times New Roman" panose="02020603050405020304" pitchFamily="18" charset="0"/>
              </a:rPr>
              <a:t>regions have their own code tables for this group. </a:t>
            </a:r>
          </a:p>
        </p:txBody>
      </p:sp>
      <p:sp>
        <p:nvSpPr>
          <p:cNvPr id="9" name="Rectangle 8"/>
          <p:cNvSpPr/>
          <p:nvPr/>
        </p:nvSpPr>
        <p:spPr>
          <a:xfrm>
            <a:off x="342900" y="4039202"/>
            <a:ext cx="6860761" cy="954107"/>
          </a:xfrm>
          <a:prstGeom prst="rect">
            <a:avLst/>
          </a:prstGeom>
        </p:spPr>
        <p:txBody>
          <a:bodyPr wrap="squar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555 </a:t>
            </a:r>
            <a:r>
              <a:rPr lang="en-US" sz="2800" b="1" dirty="0">
                <a:solidFill>
                  <a:srgbClr val="000000"/>
                </a:solidFill>
                <a:latin typeface="Times New Roman" panose="02020603050405020304" pitchFamily="18" charset="0"/>
                <a:cs typeface="Times New Roman" panose="02020603050405020304" pitchFamily="18" charset="0"/>
              </a:rPr>
              <a:t>Group Identifier for Section 5</a:t>
            </a:r>
            <a:endParaRPr lang="en-US" sz="2800" b="1" dirty="0" smtClean="0">
              <a:solidFill>
                <a:srgbClr val="000000"/>
              </a:solidFill>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ea typeface="Calibri" panose="020F0502020204030204" pitchFamily="34" charset="0"/>
                <a:cs typeface="Times New Roman" panose="02020603050405020304" pitchFamily="18" charset="0"/>
              </a:rPr>
              <a:t>1s</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dirty="0">
                <a:latin typeface="Times New Roman" panose="02020603050405020304" pitchFamily="18" charset="0"/>
                <a:ea typeface="Calibri" panose="020F0502020204030204" pitchFamily="34" charset="0"/>
                <a:cs typeface="Times New Roman" panose="02020603050405020304" pitchFamily="18" charset="0"/>
              </a:rPr>
              <a:t>T</a:t>
            </a:r>
            <a:r>
              <a:rPr lang="en-US" sz="2800" b="1"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b="1" i="1" dirty="0">
                <a:latin typeface="Times New Roman" panose="02020603050405020304" pitchFamily="18" charset="0"/>
                <a:cs typeface="Times New Roman" panose="02020603050405020304" pitchFamily="18" charset="0"/>
              </a:rPr>
              <a:t> - Maximum Temperature Group. </a:t>
            </a:r>
          </a:p>
        </p:txBody>
      </p:sp>
    </p:spTree>
    <p:extLst>
      <p:ext uri="{BB962C8B-B14F-4D97-AF65-F5344CB8AC3E}">
        <p14:creationId xmlns:p14="http://schemas.microsoft.com/office/powerpoint/2010/main" val="105879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31</a:t>
            </a:fld>
            <a:endParaRPr lang="en-US" altLang="en-US"/>
          </a:p>
        </p:txBody>
      </p:sp>
      <p:sp>
        <p:nvSpPr>
          <p:cNvPr id="7" name="Rectangle 6"/>
          <p:cNvSpPr/>
          <p:nvPr/>
        </p:nvSpPr>
        <p:spPr>
          <a:xfrm>
            <a:off x="381001" y="95545"/>
            <a:ext cx="11506199" cy="646331"/>
          </a:xfrm>
          <a:prstGeom prst="rect">
            <a:avLst/>
          </a:prstGeom>
        </p:spPr>
        <p:txBody>
          <a:bodyPr wrap="square">
            <a:spAutoFit/>
          </a:bodyPr>
          <a:lstStyle/>
          <a:p>
            <a:r>
              <a:rPr lang="en-US" sz="3600" b="1" dirty="0" smtClean="0">
                <a:latin typeface="Times New Roman" panose="02020603050405020304" pitchFamily="18" charset="0"/>
                <a:ea typeface="Calibri" panose="020F0502020204030204" pitchFamily="34" charset="0"/>
                <a:cs typeface="Times New Roman" panose="02020603050405020304" pitchFamily="18" charset="0"/>
              </a:rPr>
              <a:t>Coding and decoding surface weather report exercise  </a:t>
            </a:r>
            <a:endParaRPr lang="en-US" sz="3600" dirty="0"/>
          </a:p>
        </p:txBody>
      </p:sp>
      <p:sp>
        <p:nvSpPr>
          <p:cNvPr id="2" name="Rectangle 1"/>
          <p:cNvSpPr/>
          <p:nvPr/>
        </p:nvSpPr>
        <p:spPr>
          <a:xfrm>
            <a:off x="257176" y="1159277"/>
            <a:ext cx="11830048" cy="1015663"/>
          </a:xfrm>
          <a:prstGeom prst="rect">
            <a:avLst/>
          </a:prstGeom>
        </p:spPr>
        <p:txBody>
          <a:bodyPr wrap="square">
            <a:spAutoFit/>
          </a:bodyPr>
          <a:lstStyle/>
          <a:p>
            <a:pPr marR="0" lvl="0">
              <a:spcBef>
                <a:spcPts val="0"/>
              </a:spcBef>
              <a:spcAft>
                <a:spcPts val="800"/>
              </a:spcAft>
            </a:pPr>
            <a:r>
              <a:rPr lang="en-US" sz="3000" dirty="0" smtClean="0">
                <a:latin typeface="Times New Roman" panose="02020603050405020304" pitchFamily="18" charset="0"/>
                <a:ea typeface="Calibri" panose="020F0502020204030204" pitchFamily="34" charset="0"/>
                <a:cs typeface="Times New Roman" panose="02020603050405020304" pitchFamily="18" charset="0"/>
              </a:rPr>
              <a:t>Code and decode the </a:t>
            </a:r>
            <a:r>
              <a:rPr lang="en-US" sz="3000" dirty="0">
                <a:latin typeface="Times New Roman" panose="02020603050405020304" pitchFamily="18" charset="0"/>
                <a:ea typeface="Calibri" panose="020F0502020204030204" pitchFamily="34" charset="0"/>
                <a:cs typeface="Times New Roman" panose="02020603050405020304" pitchFamily="18" charset="0"/>
              </a:rPr>
              <a:t>data using meteorological data coding procedure by i</a:t>
            </a:r>
            <a:r>
              <a:rPr lang="en-US" sz="3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dentifying their group from the following report</a:t>
            </a:r>
            <a:endParaRPr lang="en-US" sz="3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ectangle 5"/>
          <p:cNvSpPr/>
          <p:nvPr/>
        </p:nvSpPr>
        <p:spPr>
          <a:xfrm>
            <a:off x="128789" y="2363411"/>
            <a:ext cx="12039600" cy="4175502"/>
          </a:xfrm>
          <a:prstGeom prst="rect">
            <a:avLst/>
          </a:prstGeom>
        </p:spPr>
        <p:txBody>
          <a:bodyPr wrap="square">
            <a:spAutoFit/>
          </a:bodyPr>
          <a:lstStyle/>
          <a:p>
            <a:pPr marL="0" marR="0" algn="just">
              <a:lnSpc>
                <a:spcPct val="150000"/>
              </a:lnSpc>
              <a:spcBef>
                <a:spcPts val="0"/>
              </a:spcBef>
              <a:spcAft>
                <a:spcPts val="800"/>
              </a:spcAft>
            </a:pP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TTT  2s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a:solidFill>
                  <a:srgbClr val="000000"/>
                </a:solidFill>
                <a:latin typeface="Times New Roman" panose="02020603050405020304" pitchFamily="18" charset="0"/>
                <a:cs typeface="Times New Roman" panose="02020603050405020304" pitchFamily="18" charset="0"/>
              </a:rPr>
              <a:t>29UUU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7w</a:t>
            </a:r>
            <a:r>
              <a:rPr lang="en-US" sz="2800" baseline="-25000" dirty="0"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a1</a:t>
            </a:r>
            <a:r>
              <a:rPr lang="en-US" sz="2800" dirty="0" smtClean="0">
                <a:latin typeface="Times New Roman" panose="02020603050405020304" pitchFamily="18" charset="0"/>
                <a:cs typeface="Times New Roman" panose="02020603050405020304" pitchFamily="18" charset="0"/>
              </a:rPr>
              <a:t>W</a:t>
            </a:r>
            <a:r>
              <a:rPr lang="en-US" sz="2800" baseline="-25000" dirty="0" smtClean="0">
                <a:latin typeface="Times New Roman" panose="02020603050405020304" pitchFamily="18" charset="0"/>
                <a:cs typeface="Times New Roman" panose="02020603050405020304" pitchFamily="18" charset="0"/>
              </a:rPr>
              <a:t>a2</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(9GGgg)  333    (0………)   1s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800" baseline="-25000" dirty="0" smtClean="0">
                <a:latin typeface="Times New Roman" panose="02020603050405020304" pitchFamily="18" charset="0"/>
                <a:ea typeface="Calibri" panose="020F0502020204030204" pitchFamily="34" charset="0"/>
                <a:cs typeface="Times New Roman" panose="02020603050405020304" pitchFamily="18" charset="0"/>
              </a:rPr>
              <a:t>p</a:t>
            </a:r>
          </a:p>
          <a:p>
            <a:pPr marL="0" marR="0" algn="just">
              <a:lnSpc>
                <a:spcPct val="150000"/>
              </a:lnSpc>
              <a:spcBef>
                <a:spcPts val="0"/>
              </a:spcBef>
              <a:spcAft>
                <a:spcPts val="800"/>
              </a:spcAft>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555 </a:t>
            </a:r>
            <a:r>
              <a:rPr lang="en-US" sz="2800" dirty="0">
                <a:latin typeface="Times New Roman" panose="02020603050405020304" pitchFamily="18" charset="0"/>
                <a:ea typeface="Calibri" panose="020F0502020204030204" pitchFamily="34" charset="0"/>
                <a:cs typeface="Times New Roman" panose="02020603050405020304" pitchFamily="18" charset="0"/>
              </a:rPr>
              <a:t>1s</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800" dirty="0">
                <a:latin typeface="Times New Roman" panose="02020603050405020304" pitchFamily="18" charset="0"/>
                <a:ea typeface="Calibri" panose="020F0502020204030204" pitchFamily="34" charset="0"/>
                <a:cs typeface="Times New Roman" panose="02020603050405020304" pitchFamily="18" charset="0"/>
              </a:rPr>
              <a:t>T</a:t>
            </a:r>
            <a:r>
              <a:rPr lang="en-US" sz="2800" baseline="-25000" dirty="0">
                <a:latin typeface="Times New Roman" panose="02020603050405020304" pitchFamily="18" charset="0"/>
                <a:ea typeface="Calibri" panose="020F0502020204030204" pitchFamily="34" charset="0"/>
                <a:cs typeface="Times New Roman" panose="02020603050405020304" pitchFamily="18" charset="0"/>
              </a:rPr>
              <a:t>x</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383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32</a:t>
            </a:fld>
            <a:endParaRPr lang="en-US" altLang="en-US"/>
          </a:p>
        </p:txBody>
      </p:sp>
      <p:sp>
        <p:nvSpPr>
          <p:cNvPr id="2" name="Rectangle 1"/>
          <p:cNvSpPr/>
          <p:nvPr/>
        </p:nvSpPr>
        <p:spPr>
          <a:xfrm>
            <a:off x="205409" y="266914"/>
            <a:ext cx="11453191" cy="5262979"/>
          </a:xfrm>
          <a:prstGeom prst="rect">
            <a:avLst/>
          </a:prstGeom>
        </p:spPr>
        <p:txBody>
          <a:bodyPr wrap="square">
            <a:spAutoFit/>
          </a:bodyPr>
          <a:lstStyle/>
          <a:p>
            <a:pPr algn="just"/>
            <a:r>
              <a:rPr 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Coding Practice 1 </a:t>
            </a:r>
            <a:endParaRPr lang="en-US" sz="2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data where broadcasted from land station 2</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33 which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 manned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and located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region 23 with in date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12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of the month at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06:00 GMT</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Wind is blowing from east with the speed of 10m/s and the total coverage of the sky is 8 </a:t>
            </a:r>
            <a:r>
              <a:rPr lang="en-US" sz="24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okta</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There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fog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patches at </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time of observation </a:t>
            </a:r>
            <a:r>
              <a:rPr 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which made reduction in visibility about 2km.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There was </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pptn</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before 3hours and drizzle before 6 hours at the station. The lowest </a:t>
            </a:r>
            <a:r>
              <a:rPr lang="en-US" sz="2400" dirty="0">
                <a:latin typeface="Times New Roman" panose="02020603050405020304" pitchFamily="18" charset="0"/>
                <a:ea typeface="Calibri" panose="020F0502020204030204" pitchFamily="34" charset="0"/>
                <a:cs typeface="Times New Roman" panose="02020603050405020304" pitchFamily="18" charset="0"/>
              </a:rPr>
              <a:t>cloud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base height is estimated about 250m above the ground </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sfc</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The precipitation amount </a:t>
            </a:r>
            <a:r>
              <a:rPr lang="en-US" sz="2400" dirty="0">
                <a:latin typeface="Times New Roman" panose="02020603050405020304" pitchFamily="18" charset="0"/>
                <a:ea typeface="Calibri" panose="020F0502020204030204" pitchFamily="34" charset="0"/>
                <a:cs typeface="Times New Roman" panose="02020603050405020304" pitchFamily="18" charset="0"/>
              </a:rPr>
              <a:t>measured at the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station in every </a:t>
            </a:r>
            <a:r>
              <a:rPr lang="en-US" sz="2400" dirty="0">
                <a:latin typeface="Times New Roman" panose="02020603050405020304" pitchFamily="18" charset="0"/>
                <a:ea typeface="Calibri" panose="020F0502020204030204" pitchFamily="34" charset="0"/>
                <a:cs typeface="Times New Roman" panose="02020603050405020304" pitchFamily="18" charset="0"/>
              </a:rPr>
              <a:t>12 hours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and 6.7mm measured at the time of observation. </a:t>
            </a:r>
            <a:r>
              <a:rPr lang="en-US" sz="2400" dirty="0">
                <a:latin typeface="Times New Roman" panose="02020603050405020304" pitchFamily="18" charset="0"/>
                <a:ea typeface="Calibri" panose="020F0502020204030204" pitchFamily="34" charset="0"/>
                <a:cs typeface="Times New Roman" panose="02020603050405020304" pitchFamily="18" charset="0"/>
              </a:rPr>
              <a:t>The air temperature and dew point were 19.6℃ and 7.6 ℃ respectively. The station level pressure was 988.6mb and mean sea level pressure is 10132 </a:t>
            </a:r>
            <a:r>
              <a:rPr lang="en-US" sz="2400" dirty="0" err="1">
                <a:latin typeface="Times New Roman" panose="02020603050405020304" pitchFamily="18" charset="0"/>
                <a:ea typeface="Calibri" panose="020F0502020204030204" pitchFamily="34" charset="0"/>
                <a:cs typeface="Times New Roman" panose="02020603050405020304" pitchFamily="18" charset="0"/>
              </a:rPr>
              <a:t>mb</a:t>
            </a:r>
            <a:r>
              <a:rPr lang="en-US" sz="2400" dirty="0">
                <a:latin typeface="Times New Roman" panose="02020603050405020304" pitchFamily="18" charset="0"/>
                <a:ea typeface="Calibri" panose="020F0502020204030204" pitchFamily="34" charset="0"/>
                <a:cs typeface="Times New Roman" panose="02020603050405020304" pitchFamily="18" charset="0"/>
              </a:rPr>
              <a:t>. The 3hour pressure tendency character is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rising </a:t>
            </a:r>
            <a:r>
              <a:rPr lang="en-US" sz="2400" dirty="0">
                <a:latin typeface="Times New Roman" panose="02020603050405020304" pitchFamily="18" charset="0"/>
                <a:ea typeface="Calibri" panose="020F0502020204030204" pitchFamily="34" charset="0"/>
                <a:cs typeface="Times New Roman" panose="02020603050405020304" pitchFamily="18" charset="0"/>
              </a:rPr>
              <a:t>steadily, or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unsteadily, </a:t>
            </a:r>
            <a:r>
              <a:rPr lang="en-US" sz="2400" dirty="0">
                <a:latin typeface="Times New Roman" panose="02020603050405020304" pitchFamily="18" charset="0"/>
                <a:ea typeface="Calibri" panose="020F0502020204030204" pitchFamily="34" charset="0"/>
                <a:cs typeface="Times New Roman" panose="02020603050405020304" pitchFamily="18" charset="0"/>
              </a:rPr>
              <a:t>with the amount of 0.1mb</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The low cloud amount is 6 </a:t>
            </a:r>
            <a:r>
              <a:rPr lang="en-US" sz="2400" dirty="0" err="1" smtClean="0">
                <a:latin typeface="Times New Roman" panose="02020603050405020304" pitchFamily="18" charset="0"/>
                <a:ea typeface="Calibri" panose="020F0502020204030204" pitchFamily="34" charset="0"/>
                <a:cs typeface="Times New Roman" panose="02020603050405020304" pitchFamily="18" charset="0"/>
              </a:rPr>
              <a:t>okta</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and the type of low cloud is stratocumulus, not formed by the spreading out of cumulus, the middle cloud type which is altocumulus at a single level and semitransparent, the high cloud type which is cirrostratus completely covering the sky.</a:t>
            </a:r>
            <a:endParaRPr lang="en-US" sz="2400" dirty="0">
              <a:latin typeface="Times New Roman" panose="02020603050405020304" pitchFamily="18" charset="0"/>
              <a:cs typeface="Times New Roman" panose="02020603050405020304" pitchFamily="18" charset="0"/>
            </a:endParaRPr>
          </a:p>
        </p:txBody>
      </p:sp>
      <p:sp>
        <p:nvSpPr>
          <p:cNvPr id="8" name="Rectangle 7"/>
          <p:cNvSpPr/>
          <p:nvPr/>
        </p:nvSpPr>
        <p:spPr>
          <a:xfrm>
            <a:off x="762000" y="5495537"/>
            <a:ext cx="10134600" cy="830997"/>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rPr>
              <a:t>AAXX 12061</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23233 11320 80910 10196 20076 39886 40132 52001 60072 74165 86537 333=</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09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33</a:t>
            </a:fld>
            <a:endParaRPr lang="en-US" altLang="en-US"/>
          </a:p>
        </p:txBody>
      </p:sp>
      <p:sp>
        <p:nvSpPr>
          <p:cNvPr id="2" name="Rectangle 1"/>
          <p:cNvSpPr/>
          <p:nvPr/>
        </p:nvSpPr>
        <p:spPr>
          <a:xfrm>
            <a:off x="609600" y="4991047"/>
            <a:ext cx="9067800" cy="954107"/>
          </a:xfrm>
          <a:prstGeom prst="rect">
            <a:avLst/>
          </a:prstGeom>
        </p:spPr>
        <p:txBody>
          <a:bodyPr wrap="square">
            <a:spAutoFit/>
          </a:bodyPr>
          <a:lstStyle/>
          <a:p>
            <a:r>
              <a:rPr lang="en-US" sz="2800" dirty="0" smtClean="0">
                <a:latin typeface="Times New Roman" panose="02020603050405020304" pitchFamily="18" charset="0"/>
                <a:cs typeface="Times New Roman" panose="02020603050405020304" pitchFamily="18" charset="0"/>
              </a:rPr>
              <a:t>AAXX 19091</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36911 </a:t>
            </a:r>
            <a:r>
              <a:rPr lang="en-US" sz="2800" dirty="0" smtClean="0">
                <a:latin typeface="Times New Roman" panose="02020603050405020304" pitchFamily="18" charset="0"/>
                <a:cs typeface="Times New Roman" panose="02020603050405020304" pitchFamily="18" charset="0"/>
              </a:rPr>
              <a:t>42989 </a:t>
            </a:r>
            <a:r>
              <a:rPr lang="en-US" sz="2800" dirty="0">
                <a:latin typeface="Times New Roman" panose="02020603050405020304" pitchFamily="18" charset="0"/>
                <a:cs typeface="Times New Roman" panose="02020603050405020304" pitchFamily="18" charset="0"/>
              </a:rPr>
              <a:t>00000 10264 20041 39217 40104 58014 </a:t>
            </a:r>
            <a:r>
              <a:rPr lang="en-US" sz="2800" dirty="0" smtClean="0">
                <a:latin typeface="Times New Roman" panose="02020603050405020304" pitchFamily="18" charset="0"/>
                <a:cs typeface="Times New Roman" panose="02020603050405020304" pitchFamily="18" charset="0"/>
              </a:rPr>
              <a:t>333=</a:t>
            </a:r>
            <a:endParaRPr lang="en-US" sz="2800" dirty="0">
              <a:latin typeface="Times New Roman" panose="02020603050405020304" pitchFamily="18" charset="0"/>
              <a:cs typeface="Times New Roman" panose="02020603050405020304" pitchFamily="18" charset="0"/>
            </a:endParaRPr>
          </a:p>
        </p:txBody>
      </p:sp>
      <p:sp>
        <p:nvSpPr>
          <p:cNvPr id="7" name="Rectangle 6"/>
          <p:cNvSpPr/>
          <p:nvPr/>
        </p:nvSpPr>
        <p:spPr>
          <a:xfrm>
            <a:off x="361952" y="431492"/>
            <a:ext cx="11430000" cy="4154984"/>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Coding Practice 2 </a:t>
            </a:r>
            <a:endParaRPr lang="en-US" sz="2400" b="1"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data transmitted from fixed land station manned w/c is from region 36 station 911 on date 19, at 09:00 GMT in this station the wind speed data obtained from anemometer but in this report the wind is calm,  precipitation </a:t>
            </a:r>
            <a:r>
              <a:rPr lang="en-US" sz="2400" dirty="0">
                <a:latin typeface="Times New Roman" panose="02020603050405020304" pitchFamily="18" charset="0"/>
                <a:cs typeface="Times New Roman" panose="02020603050405020304" pitchFamily="18" charset="0"/>
              </a:rPr>
              <a:t>amount not </a:t>
            </a:r>
            <a:r>
              <a:rPr lang="en-US" sz="2400" dirty="0" smtClean="0">
                <a:latin typeface="Times New Roman" panose="02020603050405020304" pitchFamily="18" charset="0"/>
                <a:cs typeface="Times New Roman" panose="02020603050405020304" pitchFamily="18" charset="0"/>
              </a:rPr>
              <a:t>available (this means that it is not rain fall amount measuring time) or </a:t>
            </a:r>
            <a:r>
              <a:rPr lang="en-US" sz="2400" dirty="0">
                <a:latin typeface="Times New Roman" panose="02020603050405020304" pitchFamily="18" charset="0"/>
                <a:cs typeface="Times New Roman" panose="02020603050405020304" pitchFamily="18" charset="0"/>
              </a:rPr>
              <a:t>precipitation </a:t>
            </a:r>
            <a:r>
              <a:rPr lang="en-US" sz="2400" dirty="0" smtClean="0">
                <a:latin typeface="Times New Roman" panose="02020603050405020304" pitchFamily="18" charset="0"/>
                <a:cs typeface="Times New Roman" panose="02020603050405020304" pitchFamily="18" charset="0"/>
              </a:rPr>
              <a:t>amount is not measured, there is no significant weather phenomena at the time of observation, in all direction there is no obstacle phenomena that reduce visibility, there is no cloud in the sky the ambient air temperature and dew-point temperature are 26.4 </a:t>
            </a:r>
            <a:r>
              <a:rPr lang="en-US" sz="2400" baseline="30000" dirty="0" smtClean="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&amp; 4.1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 respectively mean sea level pressure is 1010.4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which is calculated from 921.7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station level pressure the 3 hours pressure difference and character are 1.4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steady or increasing, then decreasing; or decreasing, then decreasing more rapidly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68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34</a:t>
            </a:fld>
            <a:endParaRPr lang="en-US" altLang="en-US"/>
          </a:p>
        </p:txBody>
      </p:sp>
      <p:sp>
        <p:nvSpPr>
          <p:cNvPr id="2" name="Rectangle 1"/>
          <p:cNvSpPr/>
          <p:nvPr/>
        </p:nvSpPr>
        <p:spPr>
          <a:xfrm>
            <a:off x="762000" y="5156762"/>
            <a:ext cx="8452657" cy="830997"/>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rPr>
              <a:t>AAXX 19091</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36974 32989 </a:t>
            </a:r>
            <a:r>
              <a:rPr lang="en-US" sz="2400" dirty="0">
                <a:latin typeface="Times New Roman" panose="02020603050405020304" pitchFamily="18" charset="0"/>
                <a:cs typeface="Times New Roman" panose="02020603050405020304" pitchFamily="18" charset="0"/>
              </a:rPr>
              <a:t>50000 10230 21007 37990 48506 58017 80001 </a:t>
            </a:r>
            <a:r>
              <a:rPr lang="en-US" sz="2400" dirty="0" smtClean="0">
                <a:latin typeface="Times New Roman" panose="02020603050405020304" pitchFamily="18" charset="0"/>
                <a:cs typeface="Times New Roman" panose="02020603050405020304" pitchFamily="18" charset="0"/>
              </a:rPr>
              <a:t>333=</a:t>
            </a:r>
            <a:endParaRPr lang="en-US" sz="2400" dirty="0">
              <a:latin typeface="Times New Roman" panose="02020603050405020304" pitchFamily="18" charset="0"/>
              <a:cs typeface="Times New Roman" panose="02020603050405020304" pitchFamily="18" charset="0"/>
            </a:endParaRPr>
          </a:p>
        </p:txBody>
      </p:sp>
      <p:sp>
        <p:nvSpPr>
          <p:cNvPr id="7" name="Rectangle 6"/>
          <p:cNvSpPr/>
          <p:nvPr/>
        </p:nvSpPr>
        <p:spPr>
          <a:xfrm>
            <a:off x="533400" y="628895"/>
            <a:ext cx="11430000" cy="4524315"/>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Coding Practice 3 </a:t>
            </a:r>
            <a:endParaRPr lang="en-US" sz="2400" b="1"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data transmitted from fixed land station manned w/c is from region 36 station 974 on date 19, at 09:00 GMT in this station the wind speed data obtained from anemometer but in this report the wind is calm the rainfall amount is 0.0 mm, there is no significant weather phenomena at the time </a:t>
            </a:r>
            <a:r>
              <a:rPr lang="en-US" sz="2400" dirty="0">
                <a:latin typeface="Times New Roman" panose="02020603050405020304" pitchFamily="18" charset="0"/>
                <a:cs typeface="Times New Roman" panose="02020603050405020304" pitchFamily="18" charset="0"/>
              </a:rPr>
              <a:t>of observation, in all direction there is no obstacle phenomena that reduce </a:t>
            </a:r>
            <a:r>
              <a:rPr lang="en-US" sz="2400" dirty="0" smtClean="0">
                <a:latin typeface="Times New Roman" panose="02020603050405020304" pitchFamily="18" charset="0"/>
                <a:cs typeface="Times New Roman" panose="02020603050405020304" pitchFamily="18" charset="0"/>
              </a:rPr>
              <a:t>the visibility, 5 </a:t>
            </a:r>
            <a:r>
              <a:rPr lang="en-US" sz="2400" dirty="0" err="1" smtClean="0">
                <a:latin typeface="Times New Roman" panose="02020603050405020304" pitchFamily="18" charset="0"/>
                <a:cs typeface="Times New Roman" panose="02020603050405020304" pitchFamily="18" charset="0"/>
              </a:rPr>
              <a:t>okta</a:t>
            </a:r>
            <a:r>
              <a:rPr lang="en-US" sz="2400" dirty="0" smtClean="0">
                <a:latin typeface="Times New Roman" panose="02020603050405020304" pitchFamily="18" charset="0"/>
                <a:cs typeface="Times New Roman" panose="02020603050405020304" pitchFamily="18" charset="0"/>
              </a:rPr>
              <a:t> of cirrus fibrates(type 1) of high cloud is covered the sky with more than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height above the ground surface, there are no low and middle cloud during observation time, the ambient air temperature and dew-point temperature are 23.0 </a:t>
            </a:r>
            <a:r>
              <a:rPr lang="en-US" sz="2400" baseline="30000" dirty="0" smtClean="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&amp; -0.7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respectively, 799.0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the station </a:t>
            </a:r>
            <a:r>
              <a:rPr lang="en-US" sz="2400" dirty="0">
                <a:latin typeface="Times New Roman" panose="02020603050405020304" pitchFamily="18" charset="0"/>
                <a:cs typeface="Times New Roman" panose="02020603050405020304" pitchFamily="18" charset="0"/>
              </a:rPr>
              <a:t>level </a:t>
            </a:r>
            <a:r>
              <a:rPr lang="en-US" sz="2400" dirty="0" smtClean="0">
                <a:latin typeface="Times New Roman" panose="02020603050405020304" pitchFamily="18" charset="0"/>
                <a:cs typeface="Times New Roman" panose="02020603050405020304" pitchFamily="18" charset="0"/>
              </a:rPr>
              <a:t>pressure and 850.6 is mean sea level pressure, the 3 hours pressure difference in this station is 1.7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and pressure tendency character shows that steady or increasing, then decreasing; or decreasing, then decreasing more rapidly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51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35</a:t>
            </a:fld>
            <a:endParaRPr lang="en-US" altLang="en-US"/>
          </a:p>
        </p:txBody>
      </p:sp>
      <p:sp>
        <p:nvSpPr>
          <p:cNvPr id="2" name="Rectangle 1"/>
          <p:cNvSpPr/>
          <p:nvPr/>
        </p:nvSpPr>
        <p:spPr>
          <a:xfrm>
            <a:off x="533400" y="4648200"/>
            <a:ext cx="10325637" cy="830997"/>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rPr>
              <a:t>AAXX </a:t>
            </a:r>
            <a:r>
              <a:rPr lang="en-US" sz="2400" dirty="0">
                <a:latin typeface="Times New Roman" panose="02020603050405020304" pitchFamily="18" charset="0"/>
                <a:cs typeface="Times New Roman" panose="02020603050405020304" pitchFamily="18" charset="0"/>
              </a:rPr>
              <a:t>19061</a:t>
            </a:r>
          </a:p>
          <a:p>
            <a:r>
              <a:rPr lang="en-US" sz="2400" dirty="0" smtClean="0">
                <a:latin typeface="Times New Roman" panose="02020603050405020304" pitchFamily="18" charset="0"/>
                <a:cs typeface="Times New Roman" panose="02020603050405020304" pitchFamily="18" charset="0"/>
              </a:rPr>
              <a:t>36982 42989 02703 </a:t>
            </a:r>
            <a:r>
              <a:rPr lang="en-US" sz="2400" dirty="0">
                <a:latin typeface="Times New Roman" panose="02020603050405020304" pitchFamily="18" charset="0"/>
                <a:cs typeface="Times New Roman" panose="02020603050405020304" pitchFamily="18" charset="0"/>
              </a:rPr>
              <a:t>10100 21088 36620 47220 58006 </a:t>
            </a:r>
            <a:r>
              <a:rPr lang="en-US" sz="2400" dirty="0" smtClean="0">
                <a:latin typeface="Times New Roman" panose="02020603050405020304" pitchFamily="18" charset="0"/>
                <a:cs typeface="Times New Roman" panose="02020603050405020304" pitchFamily="18" charset="0"/>
              </a:rPr>
              <a:t>333=</a:t>
            </a:r>
            <a:endParaRPr lang="en-US" sz="2400" dirty="0">
              <a:latin typeface="Times New Roman" panose="02020603050405020304" pitchFamily="18" charset="0"/>
              <a:cs typeface="Times New Roman" panose="02020603050405020304" pitchFamily="18" charset="0"/>
            </a:endParaRPr>
          </a:p>
        </p:txBody>
      </p:sp>
      <p:sp>
        <p:nvSpPr>
          <p:cNvPr id="8" name="Rectangle 7"/>
          <p:cNvSpPr/>
          <p:nvPr/>
        </p:nvSpPr>
        <p:spPr>
          <a:xfrm>
            <a:off x="165279" y="762000"/>
            <a:ext cx="11430000" cy="3785652"/>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Coding Practice 4</a:t>
            </a:r>
            <a:endParaRPr lang="en-US" sz="2400" b="1"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data transmitted from fixed land station manned w/c is from region 36 station 982 on date 19, at 09:00 GMT in this station the wind speed data obtained from anemometer and the wind is blowing from west with the speed of 3 m/s there is no rain collected in rain gauge or rainfall amount is 0.0 mm, there is no significant weather phenomena at the time of observation there is no cloud seen the sky, the ambient air temperature and dew-point temperature are 10.0 </a:t>
            </a:r>
            <a:r>
              <a:rPr lang="en-US" sz="2400" baseline="30000" dirty="0" smtClean="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&amp; -8.8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respectively, 662.0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the station </a:t>
            </a:r>
            <a:r>
              <a:rPr lang="en-US" sz="2400" dirty="0">
                <a:latin typeface="Times New Roman" panose="02020603050405020304" pitchFamily="18" charset="0"/>
                <a:cs typeface="Times New Roman" panose="02020603050405020304" pitchFamily="18" charset="0"/>
              </a:rPr>
              <a:t>level </a:t>
            </a:r>
            <a:r>
              <a:rPr lang="en-US" sz="2400" dirty="0" smtClean="0">
                <a:latin typeface="Times New Roman" panose="02020603050405020304" pitchFamily="18" charset="0"/>
                <a:cs typeface="Times New Roman" panose="02020603050405020304" pitchFamily="18" charset="0"/>
              </a:rPr>
              <a:t>pressure and 722.0 is mean sea level pressure, the 3 hours pressure difference in this station is 0.6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and pressure tendency character shows that steady or increasing, then decreasing; or decreasing, then decreasing more rapidly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504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36</a:t>
            </a:fld>
            <a:endParaRPr lang="en-US" altLang="en-US"/>
          </a:p>
        </p:txBody>
      </p:sp>
      <p:sp>
        <p:nvSpPr>
          <p:cNvPr id="2" name="Rectangle 1"/>
          <p:cNvSpPr/>
          <p:nvPr/>
        </p:nvSpPr>
        <p:spPr>
          <a:xfrm>
            <a:off x="400495" y="5513634"/>
            <a:ext cx="11826922" cy="1200329"/>
          </a:xfrm>
          <a:prstGeom prst="rect">
            <a:avLst/>
          </a:prstGeom>
        </p:spPr>
        <p:txBody>
          <a:bodyPr wrap="square">
            <a:spAutoFit/>
          </a:bodyPr>
          <a:lstStyle/>
          <a:p>
            <a:r>
              <a:rPr lang="nl-NL" sz="2400" dirty="0">
                <a:latin typeface="Times New Roman" panose="02020603050405020304" pitchFamily="18" charset="0"/>
                <a:cs typeface="Times New Roman" panose="02020603050405020304" pitchFamily="18" charset="0"/>
              </a:rPr>
              <a:t>AAXX 19061</a:t>
            </a:r>
          </a:p>
          <a:p>
            <a:r>
              <a:rPr lang="nl-NL" sz="2400" dirty="0">
                <a:latin typeface="Times New Roman" panose="02020603050405020304" pitchFamily="18" charset="0"/>
                <a:cs typeface="Times New Roman" panose="02020603050405020304" pitchFamily="18" charset="0"/>
              </a:rPr>
              <a:t>26554 </a:t>
            </a:r>
            <a:r>
              <a:rPr lang="nl-NL" sz="2400" dirty="0" smtClean="0">
                <a:latin typeface="Times New Roman" panose="02020603050405020304" pitchFamily="18" charset="0"/>
                <a:cs typeface="Times New Roman" panose="02020603050405020304" pitchFamily="18" charset="0"/>
              </a:rPr>
              <a:t>11489 71804 </a:t>
            </a:r>
            <a:r>
              <a:rPr lang="nl-NL" sz="2400" dirty="0">
                <a:latin typeface="Times New Roman" panose="02020603050405020304" pitchFamily="18" charset="0"/>
                <a:cs typeface="Times New Roman" panose="02020603050405020304" pitchFamily="18" charset="0"/>
              </a:rPr>
              <a:t>10130 20117 39855 40011 53025 </a:t>
            </a:r>
            <a:r>
              <a:rPr lang="nl-NL" sz="2400" dirty="0" smtClean="0">
                <a:latin typeface="Times New Roman" panose="02020603050405020304" pitchFamily="18" charset="0"/>
                <a:cs typeface="Times New Roman" panose="02020603050405020304" pitchFamily="18" charset="0"/>
              </a:rPr>
              <a:t>60303 72585 83910 </a:t>
            </a:r>
            <a:r>
              <a:rPr lang="nl-NL" sz="2400" dirty="0">
                <a:latin typeface="Times New Roman" panose="02020603050405020304" pitchFamily="18" charset="0"/>
                <a:cs typeface="Times New Roman" panose="02020603050405020304" pitchFamily="18" charset="0"/>
              </a:rPr>
              <a:t>333 20130 </a:t>
            </a:r>
            <a:r>
              <a:rPr lang="nl-NL" sz="2400" dirty="0" smtClean="0">
                <a:latin typeface="Times New Roman" panose="02020603050405020304" pitchFamily="18" charset="0"/>
                <a:cs typeface="Times New Roman" panose="02020603050405020304" pitchFamily="18" charset="0"/>
              </a:rPr>
              <a:t> 83919 87457=</a:t>
            </a:r>
            <a:endParaRPr lang="nl-NL"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171452" y="267827"/>
            <a:ext cx="11811000" cy="5262979"/>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Coding Practice 5</a:t>
            </a:r>
            <a:endParaRPr lang="en-US" sz="2400" b="1"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The data transmitted from fixed land station manned w/c is from region 26 station 554 on date 19, at 06:00 GMT the wind speed data obtained from anemometer which is 4 m/s blowing from south</a:t>
            </a:r>
            <a:r>
              <a:rPr lang="en-US" sz="2400" dirty="0">
                <a:latin typeface="Times New Roman" panose="02020603050405020304" pitchFamily="18" charset="0"/>
                <a:cs typeface="Times New Roman" panose="02020603050405020304" pitchFamily="18" charset="0"/>
              </a:rPr>
              <a:t>, The precipitation amount measured at the station in every </a:t>
            </a:r>
            <a:r>
              <a:rPr lang="en-US" sz="2400" dirty="0" smtClean="0">
                <a:latin typeface="Times New Roman" panose="02020603050405020304" pitchFamily="18" charset="0"/>
                <a:cs typeface="Times New Roman" panose="02020603050405020304" pitchFamily="18" charset="0"/>
              </a:rPr>
              <a:t>18 </a:t>
            </a:r>
            <a:r>
              <a:rPr lang="en-US" sz="2400" dirty="0">
                <a:latin typeface="Times New Roman" panose="02020603050405020304" pitchFamily="18" charset="0"/>
                <a:cs typeface="Times New Roman" panose="02020603050405020304" pitchFamily="18" charset="0"/>
              </a:rPr>
              <a:t>hours </a:t>
            </a:r>
            <a:r>
              <a:rPr lang="en-US" sz="2400" dirty="0" smtClean="0">
                <a:latin typeface="Times New Roman" panose="02020603050405020304" pitchFamily="18" charset="0"/>
                <a:cs typeface="Times New Roman" panose="02020603050405020304" pitchFamily="18" charset="0"/>
              </a:rPr>
              <a:t>and measured </a:t>
            </a:r>
            <a:r>
              <a:rPr lang="en-US" sz="2400" dirty="0">
                <a:latin typeface="Times New Roman" panose="02020603050405020304" pitchFamily="18" charset="0"/>
                <a:cs typeface="Times New Roman" panose="02020603050405020304" pitchFamily="18" charset="0"/>
              </a:rPr>
              <a:t>precipitation amount </a:t>
            </a:r>
            <a:r>
              <a:rPr lang="en-US" sz="2400" dirty="0" smtClean="0">
                <a:latin typeface="Times New Roman" panose="02020603050405020304" pitchFamily="18" charset="0"/>
                <a:cs typeface="Times New Roman" panose="02020603050405020304" pitchFamily="18" charset="0"/>
              </a:rPr>
              <a:t>30.3mm</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there was shower(s</a:t>
            </a:r>
            <a:r>
              <a:rPr lang="en-US" sz="2400" dirty="0">
                <a:latin typeface="Times New Roman" panose="02020603050405020304" pitchFamily="18" charset="0"/>
                <a:cs typeface="Times New Roman" panose="02020603050405020304" pitchFamily="18" charset="0"/>
              </a:rPr>
              <a:t>) of rain at the station during the preceding </a:t>
            </a:r>
            <a:r>
              <a:rPr lang="en-US" sz="2400" dirty="0" smtClean="0">
                <a:latin typeface="Times New Roman" panose="02020603050405020304" pitchFamily="18" charset="0"/>
                <a:cs typeface="Times New Roman" panose="02020603050405020304" pitchFamily="18" charset="0"/>
              </a:rPr>
              <a:t>hour but </a:t>
            </a:r>
            <a:r>
              <a:rPr lang="en-US" sz="2400" dirty="0">
                <a:latin typeface="Times New Roman" panose="02020603050405020304" pitchFamily="18" charset="0"/>
                <a:cs typeface="Times New Roman" panose="02020603050405020304" pitchFamily="18" charset="0"/>
              </a:rPr>
              <a:t>not at the time of </a:t>
            </a:r>
            <a:r>
              <a:rPr lang="en-US" sz="2400" dirty="0" smtClean="0">
                <a:latin typeface="Times New Roman" panose="02020603050405020304" pitchFamily="18" charset="0"/>
                <a:cs typeface="Times New Roman" panose="02020603050405020304" pitchFamily="18" charset="0"/>
              </a:rPr>
              <a:t>observation also there was drizzle before 6 hours at the station, </a:t>
            </a:r>
            <a:r>
              <a:rPr lang="en-US" sz="2400" dirty="0">
                <a:latin typeface="Times New Roman" panose="02020603050405020304" pitchFamily="18" charset="0"/>
                <a:cs typeface="Times New Roman" panose="02020603050405020304" pitchFamily="18" charset="0"/>
              </a:rPr>
              <a:t>in all direction there is no obstacle phenomena that reduce </a:t>
            </a:r>
            <a:r>
              <a:rPr lang="en-US" sz="2400" dirty="0" smtClean="0">
                <a:latin typeface="Times New Roman" panose="02020603050405020304" pitchFamily="18" charset="0"/>
                <a:cs typeface="Times New Roman" panose="02020603050405020304" pitchFamily="18" charset="0"/>
              </a:rPr>
              <a:t>the visibility, 7 </a:t>
            </a:r>
            <a:r>
              <a:rPr lang="en-US" sz="2400" dirty="0" err="1" smtClean="0">
                <a:latin typeface="Times New Roman" panose="02020603050405020304" pitchFamily="18" charset="0"/>
                <a:cs typeface="Times New Roman" panose="02020603050405020304" pitchFamily="18" charset="0"/>
              </a:rPr>
              <a:t>okta</a:t>
            </a:r>
            <a:r>
              <a:rPr lang="en-US" sz="2400" dirty="0" smtClean="0">
                <a:latin typeface="Times New Roman" panose="02020603050405020304" pitchFamily="18" charset="0"/>
                <a:cs typeface="Times New Roman" panose="02020603050405020304" pitchFamily="18" charset="0"/>
              </a:rPr>
              <a:t> of clouds cover the sky which is 3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of </a:t>
            </a:r>
            <a:r>
              <a:rPr lang="en-US" sz="2400" dirty="0" smtClean="0">
                <a:latin typeface="Times New Roman" panose="02020603050405020304" pitchFamily="18" charset="0"/>
                <a:cs typeface="Times New Roman" panose="02020603050405020304" pitchFamily="18" charset="0"/>
              </a:rPr>
              <a:t>low cloud type Cumulus </a:t>
            </a:r>
            <a:r>
              <a:rPr lang="en-US" sz="2400" dirty="0" err="1">
                <a:latin typeface="Times New Roman" panose="02020603050405020304" pitchFamily="18" charset="0"/>
                <a:cs typeface="Times New Roman" panose="02020603050405020304" pitchFamily="18" charset="0"/>
              </a:rPr>
              <a:t>mediocris</a:t>
            </a:r>
            <a:r>
              <a:rPr lang="en-US" sz="2400" dirty="0">
                <a:latin typeface="Times New Roman" panose="02020603050405020304" pitchFamily="18" charset="0"/>
                <a:cs typeface="Times New Roman" panose="02020603050405020304" pitchFamily="18" charset="0"/>
              </a:rPr>
              <a:t> or </a:t>
            </a:r>
            <a:r>
              <a:rPr lang="en-US" sz="2400" dirty="0" err="1" smtClean="0">
                <a:latin typeface="Times New Roman" panose="02020603050405020304" pitchFamily="18" charset="0"/>
                <a:cs typeface="Times New Roman" panose="02020603050405020304" pitchFamily="18" charset="0"/>
              </a:rPr>
              <a:t>congestus</a:t>
            </a:r>
            <a:r>
              <a:rPr lang="en-US" sz="2400" dirty="0" smtClean="0">
                <a:latin typeface="Times New Roman" panose="02020603050405020304" pitchFamily="18" charset="0"/>
                <a:cs typeface="Times New Roman" panose="02020603050405020304" pitchFamily="18" charset="0"/>
              </a:rPr>
              <a:t> (2) cloud with the height 570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7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of medium cloud type Altostratus </a:t>
            </a:r>
            <a:r>
              <a:rPr lang="en-US" sz="2400" dirty="0" err="1" smtClean="0">
                <a:latin typeface="Times New Roman" panose="02020603050405020304" pitchFamily="18" charset="0"/>
                <a:cs typeface="Times New Roman" panose="02020603050405020304" pitchFamily="18" charset="0"/>
              </a:rPr>
              <a:t>translucidus</a:t>
            </a:r>
            <a:r>
              <a:rPr lang="en-US" sz="2400" dirty="0" smtClean="0">
                <a:latin typeface="Times New Roman" panose="02020603050405020304" pitchFamily="18" charset="0"/>
                <a:cs typeface="Times New Roman" panose="02020603050405020304" pitchFamily="18" charset="0"/>
              </a:rPr>
              <a:t> (1) with the height 1800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above the ground surface, the ambient air temperature and dew-point temperature are 13.0 </a:t>
            </a:r>
            <a:r>
              <a:rPr lang="en-US" sz="2400" baseline="30000" dirty="0" smtClean="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&amp; 11.7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respectively, 985.5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the station </a:t>
            </a:r>
            <a:r>
              <a:rPr lang="en-US" sz="2400" dirty="0">
                <a:latin typeface="Times New Roman" panose="02020603050405020304" pitchFamily="18" charset="0"/>
                <a:cs typeface="Times New Roman" panose="02020603050405020304" pitchFamily="18" charset="0"/>
              </a:rPr>
              <a:t>level </a:t>
            </a:r>
            <a:r>
              <a:rPr lang="en-US" sz="2400" dirty="0" smtClean="0">
                <a:latin typeface="Times New Roman" panose="02020603050405020304" pitchFamily="18" charset="0"/>
                <a:cs typeface="Times New Roman" panose="02020603050405020304" pitchFamily="18" charset="0"/>
              </a:rPr>
              <a:t>pressure and 1001.1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mean sea level pressure, the 3 hours pressure difference in this station is 2.5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and pressure tendency character shows </a:t>
            </a:r>
            <a:r>
              <a:rPr lang="en-US" sz="2400" dirty="0">
                <a:latin typeface="Times New Roman" panose="02020603050405020304" pitchFamily="18" charset="0"/>
                <a:cs typeface="Times New Roman" panose="02020603050405020304" pitchFamily="18" charset="0"/>
              </a:rPr>
              <a:t>that </a:t>
            </a:r>
            <a:r>
              <a:rPr lang="en-US" sz="2400" dirty="0" smtClean="0">
                <a:latin typeface="Times New Roman" panose="02020603050405020304" pitchFamily="18" charset="0"/>
                <a:cs typeface="Times New Roman" panose="02020603050405020304" pitchFamily="18" charset="0"/>
              </a:rPr>
              <a:t>falling </a:t>
            </a:r>
            <a:r>
              <a:rPr lang="en-US" sz="2400" dirty="0">
                <a:latin typeface="Times New Roman" panose="02020603050405020304" pitchFamily="18" charset="0"/>
                <a:cs typeface="Times New Roman" panose="02020603050405020304" pitchFamily="18" charset="0"/>
              </a:rPr>
              <a:t>or steady, than rising; or rising, than rising more </a:t>
            </a:r>
            <a:r>
              <a:rPr lang="en-US" sz="2400" dirty="0" smtClean="0">
                <a:latin typeface="Times New Roman" panose="02020603050405020304" pitchFamily="18" charset="0"/>
                <a:cs typeface="Times New Roman" panose="02020603050405020304" pitchFamily="18" charset="0"/>
              </a:rPr>
              <a:t>quickly minimum temperature is 13.0</a:t>
            </a:r>
            <a:r>
              <a:rPr lang="en-US" sz="2400" baseline="30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C</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47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37</a:t>
            </a:fld>
            <a:endParaRPr lang="en-US" altLang="en-US"/>
          </a:p>
        </p:txBody>
      </p:sp>
      <p:sp>
        <p:nvSpPr>
          <p:cNvPr id="2" name="Rectangle 1"/>
          <p:cNvSpPr/>
          <p:nvPr/>
        </p:nvSpPr>
        <p:spPr>
          <a:xfrm>
            <a:off x="365078" y="5410200"/>
            <a:ext cx="11826922" cy="1200329"/>
          </a:xfrm>
          <a:prstGeom prst="rect">
            <a:avLst/>
          </a:prstGeom>
        </p:spPr>
        <p:txBody>
          <a:bodyPr wrap="square">
            <a:spAutoFit/>
          </a:bodyPr>
          <a:lstStyle/>
          <a:p>
            <a:r>
              <a:rPr lang="nl-NL" sz="2400" dirty="0">
                <a:latin typeface="Times New Roman" panose="02020603050405020304" pitchFamily="18" charset="0"/>
                <a:cs typeface="Times New Roman" panose="02020603050405020304" pitchFamily="18" charset="0"/>
              </a:rPr>
              <a:t>AAXX 19061</a:t>
            </a:r>
          </a:p>
          <a:p>
            <a:r>
              <a:rPr lang="nl-NL" sz="2400" dirty="0" smtClean="0">
                <a:latin typeface="Times New Roman" panose="02020603050405020304" pitchFamily="18" charset="0"/>
                <a:cs typeface="Times New Roman" panose="02020603050405020304" pitchFamily="18" charset="0"/>
              </a:rPr>
              <a:t>26850 </a:t>
            </a:r>
            <a:r>
              <a:rPr lang="nl-NL" sz="2400" dirty="0">
                <a:latin typeface="Times New Roman" panose="02020603050405020304" pitchFamily="18" charset="0"/>
                <a:cs typeface="Times New Roman" panose="02020603050405020304" pitchFamily="18" charset="0"/>
              </a:rPr>
              <a:t>11540 8</a:t>
            </a:r>
            <a:r>
              <a:rPr lang="nl-NL" sz="2400" dirty="0" smtClean="0">
                <a:latin typeface="Times New Roman" panose="02020603050405020304" pitchFamily="18" charset="0"/>
                <a:cs typeface="Times New Roman" panose="02020603050405020304" pitchFamily="18" charset="0"/>
              </a:rPr>
              <a:t>3603 </a:t>
            </a:r>
            <a:r>
              <a:rPr lang="nl-NL" sz="2400" dirty="0">
                <a:latin typeface="Times New Roman" panose="02020603050405020304" pitchFamily="18" charset="0"/>
                <a:cs typeface="Times New Roman" panose="02020603050405020304" pitchFamily="18" charset="0"/>
              </a:rPr>
              <a:t>10134 20118 39809 40014 57009 </a:t>
            </a:r>
            <a:r>
              <a:rPr lang="nl-NL" sz="2400" dirty="0" smtClean="0">
                <a:latin typeface="Times New Roman" panose="02020603050405020304" pitchFamily="18" charset="0"/>
                <a:cs typeface="Times New Roman" panose="02020603050405020304" pitchFamily="18" charset="0"/>
              </a:rPr>
              <a:t>60882 </a:t>
            </a:r>
            <a:r>
              <a:rPr lang="nl-NL" sz="2400" dirty="0">
                <a:latin typeface="Times New Roman" panose="02020603050405020304" pitchFamily="18" charset="0"/>
                <a:cs typeface="Times New Roman" panose="02020603050405020304" pitchFamily="18" charset="0"/>
              </a:rPr>
              <a:t>78086 </a:t>
            </a:r>
            <a:r>
              <a:rPr lang="nl-NL" sz="2400" dirty="0" smtClean="0">
                <a:latin typeface="Times New Roman" panose="02020603050405020304" pitchFamily="18" charset="0"/>
                <a:cs typeface="Times New Roman" panose="02020603050405020304" pitchFamily="18" charset="0"/>
              </a:rPr>
              <a:t>889</a:t>
            </a:r>
            <a:r>
              <a:rPr lang="nl-NL" sz="2400" dirty="0">
                <a:latin typeface="Times New Roman" panose="02020603050405020304" pitchFamily="18" charset="0"/>
                <a:cs typeface="Times New Roman" panose="02020603050405020304" pitchFamily="18" charset="0"/>
              </a:rPr>
              <a:t>// 333 20132 </a:t>
            </a:r>
            <a:r>
              <a:rPr lang="nl-NL" sz="2400" dirty="0" smtClean="0">
                <a:latin typeface="Times New Roman" panose="02020603050405020304" pitchFamily="18" charset="0"/>
                <a:cs typeface="Times New Roman" panose="02020603050405020304" pitchFamily="18" charset="0"/>
              </a:rPr>
              <a:t> 82921 86623=</a:t>
            </a:r>
          </a:p>
        </p:txBody>
      </p:sp>
      <p:sp>
        <p:nvSpPr>
          <p:cNvPr id="8" name="Rectangle 7"/>
          <p:cNvSpPr/>
          <p:nvPr/>
        </p:nvSpPr>
        <p:spPr>
          <a:xfrm>
            <a:off x="171452" y="366643"/>
            <a:ext cx="11811000" cy="4893647"/>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Coding Practice </a:t>
            </a:r>
            <a:r>
              <a:rPr lang="en-US" sz="2400" b="1" dirty="0" smtClean="0">
                <a:latin typeface="Times New Roman" panose="02020603050405020304" pitchFamily="18" charset="0"/>
                <a:cs typeface="Times New Roman" panose="02020603050405020304" pitchFamily="18" charset="0"/>
              </a:rPr>
              <a:t>6</a:t>
            </a:r>
          </a:p>
          <a:p>
            <a:pPr algn="just"/>
            <a:r>
              <a:rPr lang="en-US" sz="2400" dirty="0" smtClean="0">
                <a:latin typeface="Times New Roman" panose="02020603050405020304" pitchFamily="18" charset="0"/>
                <a:cs typeface="Times New Roman" panose="02020603050405020304" pitchFamily="18" charset="0"/>
              </a:rPr>
              <a:t>The data transmitted from fixed land station manned w/c is from region 26 station 850 on date 19, at 06:00 GMT the wind speed data obtained from anemometer which is 3 m/s blowing from north, </a:t>
            </a:r>
            <a:r>
              <a:rPr lang="en-US" sz="2400" dirty="0">
                <a:latin typeface="Times New Roman" panose="02020603050405020304" pitchFamily="18" charset="0"/>
                <a:cs typeface="Times New Roman" panose="02020603050405020304" pitchFamily="18" charset="0"/>
              </a:rPr>
              <a:t>The precipitation amount measured at the station in every </a:t>
            </a:r>
            <a:r>
              <a:rPr lang="en-US" sz="2400" dirty="0" smtClean="0">
                <a:latin typeface="Times New Roman" panose="02020603050405020304" pitchFamily="18" charset="0"/>
                <a:cs typeface="Times New Roman" panose="02020603050405020304" pitchFamily="18" charset="0"/>
              </a:rPr>
              <a:t>12 </a:t>
            </a:r>
            <a:r>
              <a:rPr lang="en-US" sz="2400" dirty="0">
                <a:latin typeface="Times New Roman" panose="02020603050405020304" pitchFamily="18" charset="0"/>
                <a:cs typeface="Times New Roman" panose="02020603050405020304" pitchFamily="18" charset="0"/>
              </a:rPr>
              <a:t>hours </a:t>
            </a:r>
            <a:r>
              <a:rPr lang="en-US" sz="2400" dirty="0" smtClean="0">
                <a:latin typeface="Times New Roman" panose="02020603050405020304" pitchFamily="18" charset="0"/>
                <a:cs typeface="Times New Roman" panose="02020603050405020304" pitchFamily="18" charset="0"/>
              </a:rPr>
              <a:t>and measured </a:t>
            </a:r>
            <a:r>
              <a:rPr lang="en-US" sz="2400" dirty="0">
                <a:latin typeface="Times New Roman" panose="02020603050405020304" pitchFamily="18" charset="0"/>
                <a:cs typeface="Times New Roman" panose="02020603050405020304" pitchFamily="18" charset="0"/>
              </a:rPr>
              <a:t>precipitation amount </a:t>
            </a:r>
            <a:r>
              <a:rPr lang="en-US" sz="2400" dirty="0" smtClean="0">
                <a:latin typeface="Times New Roman" panose="02020603050405020304" pitchFamily="18" charset="0"/>
                <a:cs typeface="Times New Roman" panose="02020603050405020304" pitchFamily="18" charset="0"/>
              </a:rPr>
              <a:t>87.6mm, present </a:t>
            </a:r>
            <a:r>
              <a:rPr lang="en-US" sz="2400" dirty="0">
                <a:latin typeface="Times New Roman" panose="02020603050405020304" pitchFamily="18" charset="0"/>
                <a:cs typeface="Times New Roman" panose="02020603050405020304" pitchFamily="18" charset="0"/>
              </a:rPr>
              <a:t>weather is </a:t>
            </a:r>
            <a:r>
              <a:rPr lang="en-US" sz="2400" dirty="0" smtClean="0">
                <a:latin typeface="Times New Roman" panose="02020603050405020304" pitchFamily="18" charset="0"/>
                <a:cs typeface="Times New Roman" panose="02020603050405020304" pitchFamily="18" charset="0"/>
              </a:rPr>
              <a:t>rain </a:t>
            </a:r>
            <a:r>
              <a:rPr lang="en-US" sz="2400" dirty="0">
                <a:latin typeface="Times New Roman" panose="02020603050405020304" pitchFamily="18" charset="0"/>
                <a:cs typeface="Times New Roman" panose="02020603050405020304" pitchFamily="18" charset="0"/>
              </a:rPr>
              <a:t>shower(s</a:t>
            </a:r>
            <a:r>
              <a:rPr lang="en-US" sz="2400" dirty="0" smtClean="0">
                <a:latin typeface="Times New Roman" panose="02020603050405020304" pitchFamily="18" charset="0"/>
                <a:cs typeface="Times New Roman" panose="02020603050405020304" pitchFamily="18" charset="0"/>
              </a:rPr>
              <a:t>), slight at the time of observation and there was shower(s) </a:t>
            </a:r>
            <a:r>
              <a:rPr lang="en-US" sz="2400" dirty="0">
                <a:latin typeface="Times New Roman" panose="02020603050405020304" pitchFamily="18" charset="0"/>
                <a:cs typeface="Times New Roman" panose="02020603050405020304" pitchFamily="18" charset="0"/>
              </a:rPr>
              <a:t>at the station </a:t>
            </a:r>
            <a:r>
              <a:rPr lang="en-US" sz="2400" dirty="0" smtClean="0">
                <a:latin typeface="Times New Roman" panose="02020603050405020304" pitchFamily="18" charset="0"/>
                <a:cs typeface="Times New Roman" panose="02020603050405020304" pitchFamily="18" charset="0"/>
              </a:rPr>
              <a:t>before 3 hours and rain before 6 hours, </a:t>
            </a:r>
            <a:r>
              <a:rPr lang="en-US" sz="2400" dirty="0">
                <a:latin typeface="Times New Roman" panose="02020603050405020304" pitchFamily="18" charset="0"/>
                <a:cs typeface="Times New Roman" panose="02020603050405020304" pitchFamily="18" charset="0"/>
              </a:rPr>
              <a:t>in all direction there is no obstacle phenomena that reduce </a:t>
            </a:r>
            <a:r>
              <a:rPr lang="en-US" sz="2400" dirty="0" smtClean="0">
                <a:latin typeface="Times New Roman" panose="02020603050405020304" pitchFamily="18" charset="0"/>
                <a:cs typeface="Times New Roman" panose="02020603050405020304" pitchFamily="18" charset="0"/>
              </a:rPr>
              <a:t>the visibility, 8 </a:t>
            </a:r>
            <a:r>
              <a:rPr lang="en-US" sz="2400" dirty="0" err="1" smtClean="0">
                <a:latin typeface="Times New Roman" panose="02020603050405020304" pitchFamily="18" charset="0"/>
                <a:cs typeface="Times New Roman" panose="02020603050405020304" pitchFamily="18" charset="0"/>
              </a:rPr>
              <a:t>okta</a:t>
            </a:r>
            <a:r>
              <a:rPr lang="en-US" sz="2400" dirty="0" smtClean="0">
                <a:latin typeface="Times New Roman" panose="02020603050405020304" pitchFamily="18" charset="0"/>
                <a:cs typeface="Times New Roman" panose="02020603050405020304" pitchFamily="18" charset="0"/>
              </a:rPr>
              <a:t> of clouds cover the sky which is all are low clouds 2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of Cumulonimbus  with height of 630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and 6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of stratocumulus 690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above the ground surface, the ambient air temperature and dew-point temperature are 13.4 </a:t>
            </a:r>
            <a:r>
              <a:rPr lang="en-US" sz="2400" baseline="30000" dirty="0" smtClean="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&amp; 11.8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respectively, 980.9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the station </a:t>
            </a:r>
            <a:r>
              <a:rPr lang="en-US" sz="2400" dirty="0">
                <a:latin typeface="Times New Roman" panose="02020603050405020304" pitchFamily="18" charset="0"/>
                <a:cs typeface="Times New Roman" panose="02020603050405020304" pitchFamily="18" charset="0"/>
              </a:rPr>
              <a:t>level </a:t>
            </a:r>
            <a:r>
              <a:rPr lang="en-US" sz="2400" dirty="0" smtClean="0">
                <a:latin typeface="Times New Roman" panose="02020603050405020304" pitchFamily="18" charset="0"/>
                <a:cs typeface="Times New Roman" panose="02020603050405020304" pitchFamily="18" charset="0"/>
              </a:rPr>
              <a:t>pressure and 1001.4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is mean sea level pressure, the 3 hours pressure difference in this station is 0.9 </a:t>
            </a:r>
            <a:r>
              <a:rPr lang="en-US" sz="2400" dirty="0" err="1" smtClean="0">
                <a:latin typeface="Times New Roman" panose="02020603050405020304" pitchFamily="18" charset="0"/>
                <a:cs typeface="Times New Roman" panose="02020603050405020304" pitchFamily="18" charset="0"/>
              </a:rPr>
              <a:t>mb</a:t>
            </a:r>
            <a:r>
              <a:rPr lang="en-US" sz="2400" dirty="0" smtClean="0">
                <a:latin typeface="Times New Roman" panose="02020603050405020304" pitchFamily="18" charset="0"/>
                <a:cs typeface="Times New Roman" panose="02020603050405020304" pitchFamily="18" charset="0"/>
              </a:rPr>
              <a:t> and pressure tendency character shows </a:t>
            </a:r>
            <a:r>
              <a:rPr lang="en-US" sz="2400" dirty="0">
                <a:latin typeface="Times New Roman" panose="02020603050405020304" pitchFamily="18" charset="0"/>
                <a:cs typeface="Times New Roman" panose="02020603050405020304" pitchFamily="18" charset="0"/>
              </a:rPr>
              <a:t>that </a:t>
            </a:r>
            <a:r>
              <a:rPr lang="en-US" sz="2400" dirty="0" smtClean="0">
                <a:latin typeface="Times New Roman" panose="02020603050405020304" pitchFamily="18" charset="0"/>
                <a:cs typeface="Times New Roman" panose="02020603050405020304" pitchFamily="18" charset="0"/>
              </a:rPr>
              <a:t>falling</a:t>
            </a:r>
            <a:r>
              <a:rPr lang="en-US" sz="2400" dirty="0">
                <a:latin typeface="Times New Roman" panose="02020603050405020304" pitchFamily="18" charset="0"/>
                <a:cs typeface="Times New Roman" panose="02020603050405020304" pitchFamily="18" charset="0"/>
              </a:rPr>
              <a:t>, steadily, or unsteadily minimum temperature is </a:t>
            </a:r>
            <a:r>
              <a:rPr lang="en-US" sz="2400" dirty="0" smtClean="0">
                <a:latin typeface="Times New Roman" panose="02020603050405020304" pitchFamily="18" charset="0"/>
                <a:cs typeface="Times New Roman" panose="02020603050405020304" pitchFamily="18" charset="0"/>
              </a:rPr>
              <a:t>13.2 </a:t>
            </a:r>
            <a:r>
              <a:rPr lang="en-US" sz="2400" baseline="300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C</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21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38</a:t>
            </a:fld>
            <a:endParaRPr lang="en-US" altLang="en-US"/>
          </a:p>
        </p:txBody>
      </p:sp>
      <p:sp>
        <p:nvSpPr>
          <p:cNvPr id="2" name="Rectangle 1"/>
          <p:cNvSpPr/>
          <p:nvPr/>
        </p:nvSpPr>
        <p:spPr>
          <a:xfrm>
            <a:off x="381000" y="222161"/>
            <a:ext cx="11201400" cy="1569660"/>
          </a:xfrm>
          <a:prstGeom prst="rect">
            <a:avLst/>
          </a:prstGeom>
        </p:spPr>
        <p:txBody>
          <a:bodyPr wrap="square">
            <a:spAutoFit/>
          </a:bodyPr>
          <a:lstStyle/>
          <a:p>
            <a:r>
              <a:rPr lang="nl-NL" sz="2400" b="1" dirty="0">
                <a:latin typeface="Times New Roman" panose="02020603050405020304" pitchFamily="18" charset="0"/>
                <a:cs typeface="Times New Roman" panose="02020603050405020304" pitchFamily="18" charset="0"/>
              </a:rPr>
              <a:t>Decoding Practice 1 </a:t>
            </a:r>
            <a:endParaRPr lang="nl-NL" sz="2400" b="1" dirty="0" smtClean="0">
              <a:latin typeface="Times New Roman" panose="02020603050405020304" pitchFamily="18" charset="0"/>
              <a:cs typeface="Times New Roman" panose="02020603050405020304" pitchFamily="18" charset="0"/>
            </a:endParaRPr>
          </a:p>
          <a:p>
            <a:r>
              <a:rPr lang="nl-NL" sz="2400" dirty="0" smtClean="0">
                <a:latin typeface="Times New Roman" panose="02020603050405020304" pitchFamily="18" charset="0"/>
                <a:cs typeface="Times New Roman" panose="02020603050405020304" pitchFamily="18" charset="0"/>
              </a:rPr>
              <a:t>AAXX </a:t>
            </a:r>
            <a:r>
              <a:rPr lang="nl-NL" sz="2400" dirty="0">
                <a:latin typeface="Times New Roman" panose="02020603050405020304" pitchFamily="18" charset="0"/>
                <a:cs typeface="Times New Roman" panose="02020603050405020304" pitchFamily="18" charset="0"/>
              </a:rPr>
              <a:t>19061</a:t>
            </a:r>
          </a:p>
          <a:p>
            <a:r>
              <a:rPr lang="nl-NL" sz="2400" dirty="0" smtClean="0">
                <a:latin typeface="Times New Roman" panose="02020603050405020304" pitchFamily="18" charset="0"/>
                <a:cs typeface="Times New Roman" panose="02020603050405020304" pitchFamily="18" charset="0"/>
              </a:rPr>
              <a:t>26863 </a:t>
            </a:r>
            <a:r>
              <a:rPr lang="nl-NL" sz="2400" dirty="0">
                <a:latin typeface="Times New Roman" panose="02020603050405020304" pitchFamily="18" charset="0"/>
                <a:cs typeface="Times New Roman" panose="02020603050405020304" pitchFamily="18" charset="0"/>
              </a:rPr>
              <a:t>11433 81404 10127 20120 39804 40031 57008 </a:t>
            </a:r>
            <a:r>
              <a:rPr lang="nl-NL" sz="2400" dirty="0" smtClean="0">
                <a:latin typeface="Times New Roman" panose="02020603050405020304" pitchFamily="18" charset="0"/>
                <a:cs typeface="Times New Roman" panose="02020603050405020304" pitchFamily="18" charset="0"/>
              </a:rPr>
              <a:t>60121 76065 </a:t>
            </a:r>
            <a:r>
              <a:rPr lang="nl-NL" sz="2400" dirty="0">
                <a:latin typeface="Times New Roman" panose="02020603050405020304" pitchFamily="18" charset="0"/>
                <a:cs typeface="Times New Roman" panose="02020603050405020304" pitchFamily="18" charset="0"/>
              </a:rPr>
              <a:t>8537/ 333 20112 </a:t>
            </a:r>
            <a:r>
              <a:rPr lang="nl-NL" sz="2400" dirty="0" smtClean="0">
                <a:latin typeface="Times New Roman" panose="02020603050405020304" pitchFamily="18" charset="0"/>
                <a:cs typeface="Times New Roman" panose="02020603050405020304" pitchFamily="18" charset="0"/>
              </a:rPr>
              <a:t>85917=</a:t>
            </a:r>
            <a:endParaRPr lang="nl-NL" sz="2400" dirty="0">
              <a:latin typeface="Times New Roman" panose="02020603050405020304" pitchFamily="18" charset="0"/>
              <a:cs typeface="Times New Roman" panose="02020603050405020304" pitchFamily="18" charset="0"/>
            </a:endParaRPr>
          </a:p>
        </p:txBody>
      </p:sp>
      <p:sp>
        <p:nvSpPr>
          <p:cNvPr id="6" name="Rectangle 5"/>
          <p:cNvSpPr/>
          <p:nvPr/>
        </p:nvSpPr>
        <p:spPr>
          <a:xfrm>
            <a:off x="228600" y="1791821"/>
            <a:ext cx="11658600" cy="4401205"/>
          </a:xfrm>
          <a:prstGeom prst="rect">
            <a:avLst/>
          </a:prstGeom>
        </p:spPr>
        <p:txBody>
          <a:bodyPr wrap="square">
            <a:spAutoFit/>
          </a:bodyPr>
          <a:lstStyle/>
          <a:p>
            <a:r>
              <a:rPr lang="nl-NL" sz="2000" dirty="0" smtClean="0">
                <a:latin typeface="Times New Roman" panose="02020603050405020304" pitchFamily="18" charset="0"/>
                <a:cs typeface="Times New Roman" panose="02020603050405020304" pitchFamily="18" charset="0"/>
              </a:rPr>
              <a:t>The report is from FM-12 synop</a:t>
            </a:r>
          </a:p>
          <a:p>
            <a:r>
              <a:rPr lang="nl-NL" sz="2000" dirty="0" smtClean="0">
                <a:latin typeface="Times New Roman" panose="02020603050405020304" pitchFamily="18" charset="0"/>
                <a:cs typeface="Times New Roman" panose="02020603050405020304" pitchFamily="18" charset="0"/>
              </a:rPr>
              <a:t>From region 26 station 863</a:t>
            </a:r>
          </a:p>
          <a:p>
            <a:r>
              <a:rPr lang="nl-NL" sz="2000" dirty="0" smtClean="0">
                <a:latin typeface="Times New Roman" panose="02020603050405020304" pitchFamily="18" charset="0"/>
                <a:cs typeface="Times New Roman" panose="02020603050405020304" pitchFamily="18" charset="0"/>
              </a:rPr>
              <a:t>The station is manned wind speed is obtained from anemometer 4 m/s direction SE of 140 degree</a:t>
            </a:r>
          </a:p>
          <a:p>
            <a:r>
              <a:rPr lang="en-US" sz="2000" dirty="0">
                <a:latin typeface="Times New Roman" panose="02020603050405020304" pitchFamily="18" charset="0"/>
                <a:cs typeface="Times New Roman" panose="02020603050405020304" pitchFamily="18" charset="0"/>
              </a:rPr>
              <a:t>Duration of period </a:t>
            </a:r>
            <a:r>
              <a:rPr lang="en-US" sz="2000" dirty="0" smtClean="0">
                <a:latin typeface="Times New Roman" panose="02020603050405020304" pitchFamily="18" charset="0"/>
                <a:cs typeface="Times New Roman" panose="02020603050405020304" pitchFamily="18" charset="0"/>
              </a:rPr>
              <a:t>of </a:t>
            </a:r>
            <a:r>
              <a:rPr lang="en-US" sz="2000" dirty="0">
                <a:latin typeface="Times New Roman" panose="02020603050405020304" pitchFamily="18" charset="0"/>
                <a:cs typeface="Times New Roman" panose="02020603050405020304" pitchFamily="18" charset="0"/>
              </a:rPr>
              <a:t>precipitation is 6 hours preceding time of </a:t>
            </a:r>
            <a:r>
              <a:rPr lang="en-US" sz="2000" dirty="0" smtClean="0">
                <a:latin typeface="Times New Roman" panose="02020603050405020304" pitchFamily="18" charset="0"/>
                <a:cs typeface="Times New Roman" panose="02020603050405020304" pitchFamily="18" charset="0"/>
              </a:rPr>
              <a:t>observation amount is 12mm</a:t>
            </a:r>
          </a:p>
          <a:p>
            <a:r>
              <a:rPr lang="nl-NL" sz="2000" dirty="0">
                <a:latin typeface="Times New Roman" panose="02020603050405020304" pitchFamily="18" charset="0"/>
                <a:cs typeface="Times New Roman" panose="02020603050405020304" pitchFamily="18" charset="0"/>
              </a:rPr>
              <a:t>Rain, not freezing, </a:t>
            </a:r>
            <a:r>
              <a:rPr lang="nl-NL" sz="2000" dirty="0" smtClean="0">
                <a:latin typeface="Times New Roman" panose="02020603050405020304" pitchFamily="18" charset="0"/>
                <a:cs typeface="Times New Roman" panose="02020603050405020304" pitchFamily="18" charset="0"/>
              </a:rPr>
              <a:t>intermittent and </a:t>
            </a:r>
            <a:r>
              <a:rPr lang="en-US" sz="2000" dirty="0">
                <a:latin typeface="Times New Roman" panose="02020603050405020304" pitchFamily="18" charset="0"/>
                <a:cs typeface="Times New Roman" panose="02020603050405020304" pitchFamily="18" charset="0"/>
              </a:rPr>
              <a:t>slight at time of </a:t>
            </a:r>
            <a:r>
              <a:rPr lang="en-US" sz="2000" dirty="0" smtClean="0">
                <a:latin typeface="Times New Roman" panose="02020603050405020304" pitchFamily="18" charset="0"/>
                <a:cs typeface="Times New Roman" panose="02020603050405020304" pitchFamily="18" charset="0"/>
              </a:rPr>
              <a:t>observation past weather shows that there was rain before 3hours and drizzle before 6 hours</a:t>
            </a:r>
          </a:p>
          <a:p>
            <a:r>
              <a:rPr lang="en-US" sz="2000" dirty="0" smtClean="0">
                <a:latin typeface="Times New Roman" panose="02020603050405020304" pitchFamily="18" charset="0"/>
                <a:cs typeface="Times New Roman" panose="02020603050405020304" pitchFamily="18" charset="0"/>
              </a:rPr>
              <a:t>The sky covered 8 </a:t>
            </a:r>
            <a:r>
              <a:rPr lang="en-US" sz="2000" dirty="0" err="1" smtClean="0">
                <a:latin typeface="Times New Roman" panose="02020603050405020304" pitchFamily="18" charset="0"/>
                <a:cs typeface="Times New Roman" panose="02020603050405020304" pitchFamily="18" charset="0"/>
              </a:rPr>
              <a:t>oktas</a:t>
            </a:r>
            <a:r>
              <a:rPr lang="en-US" sz="2000" dirty="0" smtClean="0">
                <a:latin typeface="Times New Roman" panose="02020603050405020304" pitchFamily="18" charset="0"/>
                <a:cs typeface="Times New Roman" panose="02020603050405020304" pitchFamily="18" charset="0"/>
              </a:rPr>
              <a:t> with cloud from this 5 </a:t>
            </a:r>
            <a:r>
              <a:rPr lang="en-US" sz="2000" dirty="0" err="1" smtClean="0">
                <a:latin typeface="Times New Roman" panose="02020603050405020304" pitchFamily="18" charset="0"/>
                <a:cs typeface="Times New Roman" panose="02020603050405020304" pitchFamily="18" charset="0"/>
              </a:rPr>
              <a:t>oktas</a:t>
            </a:r>
            <a:r>
              <a:rPr lang="en-US" sz="2000" dirty="0">
                <a:latin typeface="Times New Roman" panose="02020603050405020304" pitchFamily="18" charset="0"/>
                <a:cs typeface="Times New Roman" panose="02020603050405020304" pitchFamily="18" charset="0"/>
              </a:rPr>
              <a:t> are Cumulonimbus </a:t>
            </a:r>
            <a:r>
              <a:rPr lang="en-US" sz="2000" dirty="0" err="1" smtClean="0">
                <a:latin typeface="Times New Roman" panose="02020603050405020304" pitchFamily="18" charset="0"/>
                <a:cs typeface="Times New Roman" panose="02020603050405020304" pitchFamily="18" charset="0"/>
              </a:rPr>
              <a:t>calvus</a:t>
            </a:r>
            <a:r>
              <a:rPr lang="en-US" sz="2000" dirty="0" smtClean="0">
                <a:latin typeface="Times New Roman" panose="02020603050405020304" pitchFamily="18" charset="0"/>
                <a:cs typeface="Times New Roman" panose="02020603050405020304" pitchFamily="18" charset="0"/>
              </a:rPr>
              <a:t> with the height 510 </a:t>
            </a:r>
            <a:r>
              <a:rPr lang="en-US" sz="2000" dirty="0" err="1" smtClean="0">
                <a:latin typeface="Times New Roman" panose="02020603050405020304" pitchFamily="18" charset="0"/>
                <a:cs typeface="Times New Roman" panose="02020603050405020304" pitchFamily="18" charset="0"/>
              </a:rPr>
              <a:t>mts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with or without cumulus, stratocumulus or </a:t>
            </a:r>
            <a:r>
              <a:rPr lang="en-US" sz="2000" dirty="0" smtClean="0">
                <a:latin typeface="Times New Roman" panose="02020603050405020304" pitchFamily="18" charset="0"/>
                <a:cs typeface="Times New Roman" panose="02020603050405020304" pitchFamily="18" charset="0"/>
              </a:rPr>
              <a:t>stratus, the remaining amount </a:t>
            </a:r>
            <a:r>
              <a:rPr lang="en-US" sz="2000" dirty="0">
                <a:latin typeface="Times New Roman" panose="02020603050405020304" pitchFamily="18" charset="0"/>
                <a:cs typeface="Times New Roman" panose="02020603050405020304" pitchFamily="18" charset="0"/>
              </a:rPr>
              <a:t>is altocumulus with altostratus </a:t>
            </a:r>
            <a:r>
              <a:rPr lang="en-US" sz="2000" dirty="0" smtClean="0">
                <a:latin typeface="Times New Roman" panose="02020603050405020304" pitchFamily="18" charset="0"/>
                <a:cs typeface="Times New Roman" panose="02020603050405020304" pitchFamily="18" charset="0"/>
              </a:rPr>
              <a:t>of middle cloud and it impossible to identify the high cloud type the height of base of lowest cloud is b/n 510 </a:t>
            </a:r>
            <a:r>
              <a:rPr lang="en-US" sz="2000" dirty="0" err="1" smtClean="0">
                <a:latin typeface="Times New Roman" panose="02020603050405020304" pitchFamily="18" charset="0"/>
                <a:cs typeface="Times New Roman" panose="02020603050405020304" pitchFamily="18" charset="0"/>
              </a:rPr>
              <a:t>mts</a:t>
            </a:r>
            <a:r>
              <a:rPr lang="en-US" sz="2000" dirty="0" smtClean="0">
                <a:latin typeface="Times New Roman" panose="02020603050405020304" pitchFamily="18" charset="0"/>
                <a:cs typeface="Times New Roman" panose="02020603050405020304" pitchFamily="18" charset="0"/>
              </a:rPr>
              <a:t> it is impossible to see grater than 3.3km (VV) </a:t>
            </a:r>
          </a:p>
          <a:p>
            <a:r>
              <a:rPr lang="en-US" sz="2000" dirty="0">
                <a:latin typeface="Times New Roman" panose="02020603050405020304" pitchFamily="18" charset="0"/>
                <a:cs typeface="Times New Roman" panose="02020603050405020304" pitchFamily="18" charset="0"/>
              </a:rPr>
              <a:t>the ambient air temperature and dew-point temperature are </a:t>
            </a:r>
            <a:r>
              <a:rPr lang="en-US" sz="2000" dirty="0" smtClean="0">
                <a:latin typeface="Times New Roman" panose="02020603050405020304" pitchFamily="18" charset="0"/>
                <a:cs typeface="Times New Roman" panose="02020603050405020304" pitchFamily="18" charset="0"/>
              </a:rPr>
              <a:t>12.7 </a:t>
            </a:r>
            <a:r>
              <a:rPr lang="en-US" sz="2000" baseline="30000" dirty="0">
                <a:latin typeface="Times New Roman" panose="02020603050405020304" pitchFamily="18" charset="0"/>
                <a:cs typeface="Times New Roman" panose="02020603050405020304" pitchFamily="18" charset="0"/>
              </a:rPr>
              <a:t>0</a:t>
            </a:r>
            <a:r>
              <a:rPr lang="en-US" sz="2000" dirty="0">
                <a:latin typeface="Times New Roman" panose="02020603050405020304" pitchFamily="18" charset="0"/>
                <a:cs typeface="Times New Roman" panose="02020603050405020304" pitchFamily="18" charset="0"/>
              </a:rPr>
              <a:t>C &amp; </a:t>
            </a:r>
            <a:r>
              <a:rPr lang="en-US" sz="2000" dirty="0" smtClean="0">
                <a:latin typeface="Times New Roman" panose="02020603050405020304" pitchFamily="18" charset="0"/>
                <a:cs typeface="Times New Roman" panose="02020603050405020304" pitchFamily="18" charset="0"/>
              </a:rPr>
              <a:t>12.0 </a:t>
            </a:r>
            <a:r>
              <a:rPr lang="en-US" sz="2000" baseline="30000" dirty="0">
                <a:latin typeface="Times New Roman" panose="02020603050405020304" pitchFamily="18" charset="0"/>
                <a:cs typeface="Times New Roman" panose="02020603050405020304" pitchFamily="18" charset="0"/>
              </a:rPr>
              <a:t>0</a:t>
            </a:r>
            <a:r>
              <a:rPr lang="en-US" sz="2000" dirty="0">
                <a:latin typeface="Times New Roman" panose="02020603050405020304" pitchFamily="18" charset="0"/>
                <a:cs typeface="Times New Roman" panose="02020603050405020304" pitchFamily="18" charset="0"/>
              </a:rPr>
              <a:t>C  respectively, </a:t>
            </a:r>
            <a:r>
              <a:rPr lang="en-US" sz="2000" dirty="0" smtClean="0">
                <a:latin typeface="Times New Roman" panose="02020603050405020304" pitchFamily="18" charset="0"/>
                <a:cs typeface="Times New Roman" panose="02020603050405020304" pitchFamily="18" charset="0"/>
              </a:rPr>
              <a:t>980.4 </a:t>
            </a:r>
            <a:r>
              <a:rPr lang="en-US" sz="2000" dirty="0" err="1">
                <a:latin typeface="Times New Roman" panose="02020603050405020304" pitchFamily="18" charset="0"/>
                <a:cs typeface="Times New Roman" panose="02020603050405020304" pitchFamily="18" charset="0"/>
              </a:rPr>
              <a:t>mb</a:t>
            </a:r>
            <a:r>
              <a:rPr lang="en-US" sz="2000" dirty="0">
                <a:latin typeface="Times New Roman" panose="02020603050405020304" pitchFamily="18" charset="0"/>
                <a:cs typeface="Times New Roman" panose="02020603050405020304" pitchFamily="18" charset="0"/>
              </a:rPr>
              <a:t> is the station level pressure and </a:t>
            </a:r>
            <a:r>
              <a:rPr lang="en-US" sz="2000" dirty="0" smtClean="0">
                <a:latin typeface="Times New Roman" panose="02020603050405020304" pitchFamily="18" charset="0"/>
                <a:cs typeface="Times New Roman" panose="02020603050405020304" pitchFamily="18" charset="0"/>
              </a:rPr>
              <a:t>1003.1 </a:t>
            </a:r>
            <a:r>
              <a:rPr lang="en-US" sz="2000" dirty="0" err="1">
                <a:latin typeface="Times New Roman" panose="02020603050405020304" pitchFamily="18" charset="0"/>
                <a:cs typeface="Times New Roman" panose="02020603050405020304" pitchFamily="18" charset="0"/>
              </a:rPr>
              <a:t>mb</a:t>
            </a:r>
            <a:r>
              <a:rPr lang="en-US" sz="20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000" dirty="0" smtClean="0">
                <a:latin typeface="Times New Roman" panose="02020603050405020304" pitchFamily="18" charset="0"/>
                <a:cs typeface="Times New Roman" panose="02020603050405020304" pitchFamily="18" charset="0"/>
              </a:rPr>
              <a:t>0.8 </a:t>
            </a:r>
            <a:r>
              <a:rPr lang="en-US" sz="2000" dirty="0" err="1">
                <a:latin typeface="Times New Roman" panose="02020603050405020304" pitchFamily="18" charset="0"/>
                <a:cs typeface="Times New Roman" panose="02020603050405020304" pitchFamily="18" charset="0"/>
              </a:rPr>
              <a:t>mb</a:t>
            </a:r>
            <a:r>
              <a:rPr lang="en-US" sz="2000" dirty="0">
                <a:latin typeface="Times New Roman" panose="02020603050405020304" pitchFamily="18" charset="0"/>
                <a:cs typeface="Times New Roman" panose="02020603050405020304" pitchFamily="18" charset="0"/>
              </a:rPr>
              <a:t> and pressure tendency character shows that falling or steady, than rising; or rising, than rising more quickly minimum temperature is </a:t>
            </a:r>
            <a:r>
              <a:rPr lang="en-US" sz="2000" dirty="0" smtClean="0">
                <a:latin typeface="Times New Roman" panose="02020603050405020304" pitchFamily="18" charset="0"/>
                <a:cs typeface="Times New Roman" panose="02020603050405020304" pitchFamily="18" charset="0"/>
              </a:rPr>
              <a:t>11.2</a:t>
            </a:r>
            <a:r>
              <a:rPr lang="en-US" sz="2000" baseline="30000" dirty="0" smtClean="0">
                <a:latin typeface="Times New Roman" panose="02020603050405020304" pitchFamily="18" charset="0"/>
                <a:cs typeface="Times New Roman" panose="02020603050405020304" pitchFamily="18" charset="0"/>
              </a:rPr>
              <a:t>0</a:t>
            </a:r>
            <a:r>
              <a:rPr lang="en-US" sz="2000" dirty="0" smtClean="0">
                <a:latin typeface="Times New Roman" panose="02020603050405020304" pitchFamily="18" charset="0"/>
                <a:cs typeface="Times New Roman" panose="02020603050405020304" pitchFamily="18" charset="0"/>
              </a:rPr>
              <a:t>C</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639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39</a:t>
            </a:fld>
            <a:endParaRPr lang="en-US" altLang="en-US"/>
          </a:p>
        </p:txBody>
      </p:sp>
      <p:sp>
        <p:nvSpPr>
          <p:cNvPr id="2" name="Rectangle 1"/>
          <p:cNvSpPr/>
          <p:nvPr/>
        </p:nvSpPr>
        <p:spPr>
          <a:xfrm>
            <a:off x="239691" y="228600"/>
            <a:ext cx="11674522" cy="1815882"/>
          </a:xfrm>
          <a:prstGeom prst="rect">
            <a:avLst/>
          </a:prstGeom>
        </p:spPr>
        <p:txBody>
          <a:bodyPr wrap="square">
            <a:spAutoFit/>
          </a:bodyPr>
          <a:lstStyle/>
          <a:p>
            <a:r>
              <a:rPr lang="nl-NL" sz="2800" b="1" dirty="0">
                <a:latin typeface="Times New Roman" panose="02020603050405020304" pitchFamily="18" charset="0"/>
                <a:cs typeface="Times New Roman" panose="02020603050405020304" pitchFamily="18" charset="0"/>
              </a:rPr>
              <a:t>Decoding Practice 2</a:t>
            </a:r>
            <a:endParaRPr lang="nl-NL" sz="2800" b="1" dirty="0" smtClean="0">
              <a:latin typeface="Times New Roman" panose="02020603050405020304" pitchFamily="18" charset="0"/>
              <a:cs typeface="Times New Roman" panose="02020603050405020304" pitchFamily="18" charset="0"/>
            </a:endParaRPr>
          </a:p>
          <a:p>
            <a:r>
              <a:rPr lang="nl-NL" sz="2800" dirty="0" smtClean="0">
                <a:latin typeface="Times New Roman" panose="02020603050405020304" pitchFamily="18" charset="0"/>
                <a:cs typeface="Times New Roman" panose="02020603050405020304" pitchFamily="18" charset="0"/>
              </a:rPr>
              <a:t>AAXX 15121</a:t>
            </a:r>
            <a:endParaRPr lang="nl-NL" sz="2800" dirty="0">
              <a:latin typeface="Times New Roman" panose="02020603050405020304" pitchFamily="18" charset="0"/>
              <a:cs typeface="Times New Roman" panose="02020603050405020304" pitchFamily="18" charset="0"/>
            </a:endParaRPr>
          </a:p>
          <a:p>
            <a:r>
              <a:rPr lang="nl-NL" sz="2800" dirty="0" smtClean="0">
                <a:latin typeface="Times New Roman" panose="02020603050405020304" pitchFamily="18" charset="0"/>
                <a:cs typeface="Times New Roman" panose="02020603050405020304" pitchFamily="18" charset="0"/>
              </a:rPr>
              <a:t>08560 31450 33403 10130 20064 39377 40126 50005 71042 81101 333 80001 83099=</a:t>
            </a:r>
            <a:endParaRPr lang="en-US" sz="2800" dirty="0">
              <a:latin typeface="Times New Roman" panose="02020603050405020304" pitchFamily="18" charset="0"/>
              <a:cs typeface="Times New Roman" panose="02020603050405020304" pitchFamily="18" charset="0"/>
            </a:endParaRPr>
          </a:p>
        </p:txBody>
      </p:sp>
      <p:sp>
        <p:nvSpPr>
          <p:cNvPr id="8" name="Rectangle 7"/>
          <p:cNvSpPr/>
          <p:nvPr/>
        </p:nvSpPr>
        <p:spPr>
          <a:xfrm>
            <a:off x="232178" y="2058434"/>
            <a:ext cx="11658600" cy="3416320"/>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08 station 560.</a:t>
            </a:r>
            <a:r>
              <a:rPr lang="nl-NL" sz="2400" dirty="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The station is manned wind speed is obtained from anemometer it is about 3 m/s  blowing from 340  degree, </a:t>
            </a:r>
            <a:r>
              <a:rPr lang="nl-NL"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present weather is mist which reduce visibility by 5km </a:t>
            </a:r>
            <a:r>
              <a:rPr lang="en-US" sz="2400" dirty="0">
                <a:latin typeface="Times New Roman" panose="02020603050405020304" pitchFamily="18" charset="0"/>
                <a:cs typeface="Times New Roman" panose="02020603050405020304" pitchFamily="18" charset="0"/>
              </a:rPr>
              <a:t>at time of </a:t>
            </a:r>
            <a:r>
              <a:rPr lang="en-US" sz="2400" dirty="0" smtClean="0">
                <a:latin typeface="Times New Roman" panose="02020603050405020304" pitchFamily="18" charset="0"/>
                <a:cs typeface="Times New Roman" panose="02020603050405020304" pitchFamily="18" charset="0"/>
              </a:rPr>
              <a:t>observation past weather shows that there was fog before 3hours and </a:t>
            </a:r>
            <a:r>
              <a:rPr lang="en-US" sz="2400" dirty="0">
                <a:latin typeface="Times New Roman" panose="02020603050405020304" pitchFamily="18" charset="0"/>
                <a:cs typeface="Times New Roman" panose="02020603050405020304" pitchFamily="18" charset="0"/>
              </a:rPr>
              <a:t>Cloud covering more than ½ of sky throughout the </a:t>
            </a:r>
            <a:r>
              <a:rPr lang="en-US" sz="2400" dirty="0" smtClean="0">
                <a:latin typeface="Times New Roman" panose="02020603050405020304" pitchFamily="18" charset="0"/>
                <a:cs typeface="Times New Roman" panose="02020603050405020304" pitchFamily="18" charset="0"/>
              </a:rPr>
              <a:t>period The sky covered 3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which is Cirrus </a:t>
            </a:r>
            <a:r>
              <a:rPr lang="en-US" sz="2400" dirty="0" err="1" smtClean="0">
                <a:latin typeface="Times New Roman" panose="02020603050405020304" pitchFamily="18" charset="0"/>
                <a:cs typeface="Times New Roman" panose="02020603050405020304" pitchFamily="18" charset="0"/>
              </a:rPr>
              <a:t>fibratus</a:t>
            </a:r>
            <a:r>
              <a:rPr lang="en-US" sz="2400" dirty="0" smtClean="0">
                <a:latin typeface="Times New Roman" panose="02020603050405020304" pitchFamily="18" charset="0"/>
                <a:cs typeface="Times New Roman" panose="02020603050405020304" pitchFamily="18" charset="0"/>
              </a:rPr>
              <a:t> cloud with the height above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13.0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6.4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937.7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1012.6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0.5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Increasing, then decreasing;</a:t>
            </a:r>
          </a:p>
        </p:txBody>
      </p:sp>
    </p:spTree>
    <p:extLst>
      <p:ext uri="{BB962C8B-B14F-4D97-AF65-F5344CB8AC3E}">
        <p14:creationId xmlns:p14="http://schemas.microsoft.com/office/powerpoint/2010/main" val="738027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3" y="6503017"/>
            <a:ext cx="7772397" cy="365125"/>
          </a:xfrm>
        </p:spPr>
        <p:txBody>
          <a:bodyPr/>
          <a:lstStyle/>
          <a:p>
            <a:pPr>
              <a:defRPr/>
            </a:pPr>
            <a:r>
              <a:rPr lang="en-US" dirty="0"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a:t>
            </a:fld>
            <a:endParaRPr lang="en-US" altLang="en-US"/>
          </a:p>
        </p:txBody>
      </p:sp>
      <p:sp>
        <p:nvSpPr>
          <p:cNvPr id="6" name="Rectangle 5"/>
          <p:cNvSpPr/>
          <p:nvPr/>
        </p:nvSpPr>
        <p:spPr>
          <a:xfrm>
            <a:off x="323852" y="518199"/>
            <a:ext cx="11506200" cy="2144177"/>
          </a:xfrm>
          <a:prstGeom prst="rect">
            <a:avLst/>
          </a:prstGeom>
        </p:spPr>
        <p:txBody>
          <a:bodyPr wrap="square">
            <a:spAutoFit/>
          </a:bodyPr>
          <a:lstStyle/>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err="1">
                <a:latin typeface="Times New Roman" panose="02020603050405020304" pitchFamily="18" charset="0"/>
                <a:ea typeface="Calibri" panose="020F0502020204030204" pitchFamily="34" charset="0"/>
                <a:cs typeface="Times New Roman" panose="02020603050405020304" pitchFamily="18" charset="0"/>
              </a:rPr>
              <a:t>M</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400"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4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4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TTT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d  </a:t>
            </a:r>
            <a:r>
              <a:rPr lang="en-US" sz="2400" dirty="0" smtClean="0">
                <a:solidFill>
                  <a:srgbClr val="000000"/>
                </a:solidFill>
                <a:latin typeface="Times New Roman" panose="02020603050405020304" pitchFamily="18" charset="0"/>
                <a:cs typeface="Times New Roman" panose="02020603050405020304" pitchFamily="18" charset="0"/>
              </a:rPr>
              <a:t>29UUU</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3P</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4PPPP  5appp 6RRRt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7wwW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7w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a1</a:t>
            </a:r>
            <a:r>
              <a:rPr lang="en-US" sz="2400" dirty="0">
                <a:latin typeface="Times New Roman" panose="02020603050405020304" pitchFamily="18" charset="0"/>
                <a:cs typeface="Times New Roman" panose="02020603050405020304" pitchFamily="18" charset="0"/>
              </a:rPr>
              <a:t>W</a:t>
            </a:r>
            <a:r>
              <a:rPr lang="en-US" sz="2400" baseline="-25000" dirty="0">
                <a:latin typeface="Times New Roman" panose="02020603050405020304" pitchFamily="18" charset="0"/>
                <a:cs typeface="Times New Roman" panose="02020603050405020304" pitchFamily="18" charset="0"/>
              </a:rPr>
              <a:t>a2</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2400" dirty="0">
                <a:latin typeface="Times New Roman" panose="02020603050405020304" pitchFamily="18" charset="0"/>
                <a:ea typeface="Calibri" panose="020F0502020204030204" pitchFamily="34" charset="0"/>
                <a:cs typeface="Times New Roman" panose="02020603050405020304" pitchFamily="18" charset="0"/>
              </a:rPr>
              <a:t>8N</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400" dirty="0">
                <a:latin typeface="Times New Roman" panose="02020603050405020304" pitchFamily="18" charset="0"/>
                <a:ea typeface="Calibri" panose="020F0502020204030204" pitchFamily="34" charset="0"/>
                <a:cs typeface="Times New Roman" panose="02020603050405020304" pitchFamily="18" charset="0"/>
              </a:rPr>
              <a:t>C</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400" dirty="0">
                <a:latin typeface="Times New Roman" panose="02020603050405020304" pitchFamily="18" charset="0"/>
                <a:ea typeface="Calibri" panose="020F0502020204030204" pitchFamily="34" charset="0"/>
                <a:cs typeface="Times New Roman" panose="02020603050405020304" pitchFamily="18" charset="0"/>
              </a:rPr>
              <a:t>     (9GGgg</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400" dirty="0">
                <a:latin typeface="Times New Roman" panose="02020603050405020304" pitchFamily="18" charset="0"/>
                <a:ea typeface="Calibri" panose="020F0502020204030204" pitchFamily="34" charset="0"/>
                <a:cs typeface="Times New Roman" panose="02020603050405020304" pitchFamily="18" charset="0"/>
              </a:rPr>
              <a:t>   2s</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4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400" dirty="0">
                <a:latin typeface="Times New Roman" panose="02020603050405020304" pitchFamily="18" charset="0"/>
                <a:ea typeface="Calibri" panose="020F0502020204030204" pitchFamily="34" charset="0"/>
                <a:cs typeface="Times New Roman" panose="02020603050405020304" pitchFamily="18" charset="0"/>
              </a:rPr>
              <a:t> (j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400" dirty="0">
                <a:latin typeface="Times New Roman" panose="02020603050405020304" pitchFamily="18" charset="0"/>
                <a:ea typeface="Calibri" panose="020F0502020204030204" pitchFamily="34" charset="0"/>
                <a:cs typeface="Times New Roman" panose="02020603050405020304" pitchFamily="18" charset="0"/>
              </a:rPr>
              <a:t>j</a:t>
            </a:r>
            <a:r>
              <a:rPr lang="en-US" sz="24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400" dirty="0">
                <a:latin typeface="Times New Roman" panose="02020603050405020304" pitchFamily="18" charset="0"/>
                <a:ea typeface="Calibri" panose="020F0502020204030204" pitchFamily="34" charset="0"/>
                <a:cs typeface="Times New Roman" panose="02020603050405020304" pitchFamily="18" charset="0"/>
              </a:rPr>
              <a:t>) (6RRRtR)   </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7R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4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862930105"/>
              </p:ext>
            </p:extLst>
          </p:nvPr>
        </p:nvGraphicFramePr>
        <p:xfrm>
          <a:off x="914400" y="3967915"/>
          <a:ext cx="9858819" cy="2696088"/>
        </p:xfrm>
        <a:graphic>
          <a:graphicData uri="http://schemas.openxmlformats.org/drawingml/2006/table">
            <a:tbl>
              <a:tblPr firstRow="1" firstCol="1" bandRow="1"/>
              <a:tblGrid>
                <a:gridCol w="1519458">
                  <a:extLst>
                    <a:ext uri="{9D8B030D-6E8A-4147-A177-3AD203B41FA5}">
                      <a16:colId xmlns:a16="http://schemas.microsoft.com/office/drawing/2014/main" val="20000"/>
                    </a:ext>
                  </a:extLst>
                </a:gridCol>
                <a:gridCol w="2891057">
                  <a:extLst>
                    <a:ext uri="{9D8B030D-6E8A-4147-A177-3AD203B41FA5}">
                      <a16:colId xmlns:a16="http://schemas.microsoft.com/office/drawing/2014/main" val="20001"/>
                    </a:ext>
                  </a:extLst>
                </a:gridCol>
                <a:gridCol w="5448304">
                  <a:extLst>
                    <a:ext uri="{9D8B030D-6E8A-4147-A177-3AD203B41FA5}">
                      <a16:colId xmlns:a16="http://schemas.microsoft.com/office/drawing/2014/main" val="20002"/>
                    </a:ext>
                  </a:extLst>
                </a:gridCol>
              </a:tblGrid>
              <a:tr h="487812">
                <a:tc>
                  <a:txBody>
                    <a:bodyPr/>
                    <a:lstStyle/>
                    <a:p>
                      <a:pPr marL="0" marR="0">
                        <a:lnSpc>
                          <a:spcPct val="115000"/>
                        </a:lnSpc>
                        <a:spcBef>
                          <a:spcPts val="60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Type of station operation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Group 7wwW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1</a:t>
                      </a:r>
                      <a:r>
                        <a:rPr lang="en-US" sz="1800" b="1">
                          <a:effectLst/>
                          <a:latin typeface="Times New Roman" panose="02020603050405020304" pitchFamily="18" charset="0"/>
                          <a:ea typeface="Calibri" panose="020F0502020204030204" pitchFamily="34" charset="0"/>
                          <a:cs typeface="Times New Roman" panose="02020603050405020304" pitchFamily="18" charset="0"/>
                        </a:rPr>
                        <a:t>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2</a:t>
                      </a:r>
                      <a:r>
                        <a:rPr lang="en-US" sz="1800" b="1">
                          <a:effectLst/>
                          <a:latin typeface="Times New Roman" panose="02020603050405020304" pitchFamily="18" charset="0"/>
                          <a:ea typeface="Calibri" panose="020F0502020204030204" pitchFamily="34" charset="0"/>
                          <a:cs typeface="Times New Roman" panose="02020603050405020304" pitchFamily="18" charset="0"/>
                        </a:rPr>
                        <a:t> OR 7w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a</a:t>
                      </a:r>
                      <a:r>
                        <a:rPr lang="en-US" sz="1800" b="1">
                          <a:effectLst/>
                          <a:latin typeface="Times New Roman" panose="02020603050405020304" pitchFamily="18" charset="0"/>
                          <a:ea typeface="Calibri" panose="020F0502020204030204" pitchFamily="34" charset="0"/>
                          <a:cs typeface="Times New Roman" panose="02020603050405020304" pitchFamily="18" charset="0"/>
                        </a:rPr>
                        <a:t>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a</a:t>
                      </a:r>
                      <a:r>
                        <a:rPr lang="en-US" sz="1800" b="1">
                          <a:effectLst/>
                          <a:latin typeface="Times New Roman" panose="02020603050405020304" pitchFamily="18" charset="0"/>
                          <a:ea typeface="Calibri" panose="020F0502020204030204" pitchFamily="34" charset="0"/>
                          <a:cs typeface="Times New Roman" panose="02020603050405020304" pitchFamily="18" charset="0"/>
                        </a:rPr>
                        <a:t>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a1</a:t>
                      </a:r>
                      <a:r>
                        <a:rPr lang="en-US" sz="1800" b="1">
                          <a:effectLst/>
                          <a:latin typeface="Times New Roman" panose="02020603050405020304" pitchFamily="18" charset="0"/>
                          <a:ea typeface="Calibri" panose="020F0502020204030204" pitchFamily="34" charset="0"/>
                          <a:cs typeface="Times New Roman" panose="02020603050405020304" pitchFamily="18" charset="0"/>
                        </a:rPr>
                        <a:t>W</a:t>
                      </a:r>
                      <a:r>
                        <a:rPr lang="en-US" sz="1800" b="1" baseline="-25000">
                          <a:effectLst/>
                          <a:latin typeface="Times New Roman" panose="02020603050405020304" pitchFamily="18" charset="0"/>
                          <a:ea typeface="Calibri" panose="020F0502020204030204" pitchFamily="34" charset="0"/>
                          <a:cs typeface="Times New Roman" panose="02020603050405020304" pitchFamily="18" charset="0"/>
                        </a:rPr>
                        <a:t>a2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Manned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Included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Manned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Omitted (no significant phenomena to report)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Manned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Omitted (no observation, data not available)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Automatic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Included using code tables 4677 &amp; 4561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Automatic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Omitted (no significant phenomena to report)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Automatic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Omitted (no observation, data not available)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7598">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Automatic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Included using code tables 4677 &amp; 4561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8" name="Rectangle 7"/>
          <p:cNvSpPr/>
          <p:nvPr/>
        </p:nvSpPr>
        <p:spPr>
          <a:xfrm>
            <a:off x="323852" y="2674426"/>
            <a:ext cx="11791948" cy="769441"/>
          </a:xfrm>
          <a:prstGeom prst="rect">
            <a:avLst/>
          </a:prstGeom>
        </p:spPr>
        <p:txBody>
          <a:bodyPr wrap="square">
            <a:spAutoFit/>
          </a:bodyPr>
          <a:lstStyle/>
          <a:p>
            <a:pPr marL="285750" indent="-285750">
              <a:buFont typeface="Wingdings" panose="05000000000000000000" pitchFamily="2" charset="2"/>
              <a:buChar char="ü"/>
            </a:pPr>
            <a:r>
              <a:rPr lang="en-US" sz="2200" b="1" dirty="0">
                <a:latin typeface="Times New Roman" panose="02020603050405020304" pitchFamily="18" charset="0"/>
                <a:cs typeface="Times New Roman" panose="02020603050405020304" pitchFamily="18" charset="0"/>
              </a:rPr>
              <a:t>I</a:t>
            </a:r>
            <a:r>
              <a:rPr lang="en-US" sz="2200" b="1" baseline="-25000" dirty="0">
                <a:latin typeface="Times New Roman" panose="02020603050405020304" pitchFamily="18" charset="0"/>
                <a:cs typeface="Times New Roman" panose="02020603050405020304" pitchFamily="18" charset="0"/>
              </a:rPr>
              <a:t>X</a:t>
            </a:r>
            <a:r>
              <a:rPr lang="en-US" sz="2200" dirty="0">
                <a:latin typeface="Times New Roman" panose="02020603050405020304" pitchFamily="18" charset="0"/>
                <a:cs typeface="Times New Roman" panose="02020603050405020304" pitchFamily="18" charset="0"/>
              </a:rPr>
              <a:t> - indicator </a:t>
            </a:r>
            <a:r>
              <a:rPr lang="en-US" sz="2200" b="1" dirty="0">
                <a:latin typeface="Times New Roman" panose="02020603050405020304" pitchFamily="18" charset="0"/>
                <a:cs typeface="Times New Roman" panose="02020603050405020304" pitchFamily="18" charset="0"/>
              </a:rPr>
              <a:t>for type of station </a:t>
            </a:r>
            <a:r>
              <a:rPr lang="en-US" sz="2200" dirty="0">
                <a:latin typeface="Times New Roman" panose="02020603050405020304" pitchFamily="18" charset="0"/>
                <a:cs typeface="Times New Roman" panose="02020603050405020304" pitchFamily="18" charset="0"/>
              </a:rPr>
              <a:t>operation (manned or automatic) </a:t>
            </a:r>
            <a:r>
              <a:rPr lang="en-US" sz="2200" dirty="0" smtClean="0">
                <a:latin typeface="Times New Roman" panose="02020603050405020304" pitchFamily="18" charset="0"/>
                <a:cs typeface="Times New Roman" panose="02020603050405020304" pitchFamily="18" charset="0"/>
              </a:rPr>
              <a:t>and also</a:t>
            </a:r>
            <a:r>
              <a:rPr lang="en-US" sz="2200" b="1" baseline="-25000" dirty="0" smtClean="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indicator for inclusion or omission of </a:t>
            </a:r>
            <a:r>
              <a:rPr lang="en-US" sz="2200" dirty="0">
                <a:latin typeface="Times New Roman" panose="02020603050405020304" pitchFamily="18" charset="0"/>
                <a:cs typeface="Times New Roman" panose="02020603050405020304" pitchFamily="18" charset="0"/>
              </a:rPr>
              <a:t>present and past weather </a:t>
            </a:r>
            <a:r>
              <a:rPr lang="en-US" sz="2200" dirty="0" smtClean="0">
                <a:latin typeface="Times New Roman" panose="02020603050405020304" pitchFamily="18" charset="0"/>
                <a:cs typeface="Times New Roman" panose="02020603050405020304" pitchFamily="18" charset="0"/>
              </a:rPr>
              <a:t>data.</a:t>
            </a:r>
          </a:p>
        </p:txBody>
      </p:sp>
      <p:sp>
        <p:nvSpPr>
          <p:cNvPr id="3" name="Rectangle 2"/>
          <p:cNvSpPr/>
          <p:nvPr/>
        </p:nvSpPr>
        <p:spPr>
          <a:xfrm>
            <a:off x="365078" y="3455917"/>
            <a:ext cx="5860643" cy="430887"/>
          </a:xfrm>
          <a:prstGeom prst="rect">
            <a:avLst/>
          </a:prstGeom>
        </p:spPr>
        <p:txBody>
          <a:bodyPr wrap="none">
            <a:spAutoFit/>
          </a:bodyPr>
          <a:lstStyle/>
          <a:p>
            <a:pPr marL="285750" indent="-285750">
              <a:buFont typeface="Wingdings" panose="05000000000000000000" pitchFamily="2" charset="2"/>
              <a:buChar char="ü"/>
            </a:pPr>
            <a:r>
              <a:rPr lang="en-US" sz="2200" b="1" dirty="0">
                <a:latin typeface="Times New Roman" panose="02020603050405020304" pitchFamily="18" charset="0"/>
                <a:cs typeface="Times New Roman" panose="02020603050405020304" pitchFamily="18" charset="0"/>
              </a:rPr>
              <a:t>In </a:t>
            </a:r>
            <a:r>
              <a:rPr lang="en-US" sz="2200" b="1" dirty="0" err="1">
                <a:latin typeface="Times New Roman" panose="02020603050405020304" pitchFamily="18" charset="0"/>
                <a:cs typeface="Times New Roman" panose="02020603050405020304" pitchFamily="18" charset="0"/>
              </a:rPr>
              <a:t>i</a:t>
            </a:r>
            <a:r>
              <a:rPr lang="en-US" sz="2200" b="1" baseline="-25000" dirty="0" err="1">
                <a:latin typeface="Times New Roman" panose="02020603050405020304" pitchFamily="18" charset="0"/>
                <a:cs typeface="Times New Roman" panose="02020603050405020304" pitchFamily="18" charset="0"/>
              </a:rPr>
              <a:t>R</a:t>
            </a:r>
            <a:r>
              <a:rPr lang="en-US" sz="2200" b="1" dirty="0" err="1">
                <a:latin typeface="Times New Roman" panose="02020603050405020304" pitchFamily="18" charset="0"/>
                <a:cs typeface="Times New Roman" panose="02020603050405020304" pitchFamily="18" charset="0"/>
              </a:rPr>
              <a:t>i</a:t>
            </a:r>
            <a:r>
              <a:rPr lang="en-US" sz="2200" b="1" baseline="-25000" dirty="0" err="1">
                <a:latin typeface="Times New Roman" panose="02020603050405020304" pitchFamily="18" charset="0"/>
                <a:cs typeface="Times New Roman" panose="02020603050405020304" pitchFamily="18" charset="0"/>
              </a:rPr>
              <a:t>x</a:t>
            </a:r>
            <a:r>
              <a:rPr lang="en-US" sz="2200" b="1" dirty="0" err="1">
                <a:latin typeface="Times New Roman" panose="02020603050405020304" pitchFamily="18" charset="0"/>
                <a:cs typeface="Times New Roman" panose="02020603050405020304" pitchFamily="18" charset="0"/>
              </a:rPr>
              <a:t>hVV</a:t>
            </a:r>
            <a:r>
              <a:rPr lang="en-US" sz="2200" b="1" baseline="-250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i</a:t>
            </a:r>
            <a:r>
              <a:rPr lang="en-US" sz="2200" b="1" baseline="-25000" dirty="0" err="1">
                <a:latin typeface="Times New Roman" panose="02020603050405020304" pitchFamily="18" charset="0"/>
                <a:cs typeface="Times New Roman" panose="02020603050405020304" pitchFamily="18" charset="0"/>
              </a:rPr>
              <a:t>X</a:t>
            </a:r>
            <a:r>
              <a:rPr lang="en-US" sz="2200" b="1" dirty="0">
                <a:latin typeface="Times New Roman" panose="02020603050405020304" pitchFamily="18" charset="0"/>
                <a:cs typeface="Times New Roman" panose="02020603050405020304" pitchFamily="18" charset="0"/>
              </a:rPr>
              <a:t>  value will be coded like this:-</a:t>
            </a:r>
          </a:p>
        </p:txBody>
      </p:sp>
      <p:sp>
        <p:nvSpPr>
          <p:cNvPr id="9" name="Rectangle 8"/>
          <p:cNvSpPr/>
          <p:nvPr/>
        </p:nvSpPr>
        <p:spPr>
          <a:xfrm>
            <a:off x="2177106" y="53024"/>
            <a:ext cx="7749044" cy="523220"/>
          </a:xfrm>
          <a:prstGeom prst="rect">
            <a:avLst/>
          </a:prstGeom>
        </p:spPr>
        <p:txBody>
          <a:bodyPr wrap="non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Coding </a:t>
            </a:r>
            <a:r>
              <a:rPr lang="en-US" sz="2800" b="1" dirty="0">
                <a:latin typeface="Times New Roman" panose="02020603050405020304" pitchFamily="18" charset="0"/>
                <a:ea typeface="Calibri" panose="020F0502020204030204" pitchFamily="34" charset="0"/>
                <a:cs typeface="Times New Roman" panose="02020603050405020304" pitchFamily="18" charset="0"/>
              </a:rPr>
              <a:t>value description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for </a:t>
            </a:r>
            <a:r>
              <a:rPr lang="en-US" sz="2800" b="1"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in group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330344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fade">
                                      <p:cBhvr>
                                        <p:cTn id="28" dur="1000"/>
                                        <p:tgtEl>
                                          <p:spTgt spid="3"/>
                                        </p:tgtEl>
                                      </p:cBhvr>
                                    </p:animEffect>
                                    <p:anim calcmode="lin" valueType="num">
                                      <p:cBhvr>
                                        <p:cTn id="29" dur="1000" fill="hold"/>
                                        <p:tgtEl>
                                          <p:spTgt spid="3"/>
                                        </p:tgtEl>
                                        <p:attrNameLst>
                                          <p:attrName>ppt_x</p:attrName>
                                        </p:attrNameLst>
                                      </p:cBhvr>
                                      <p:tavLst>
                                        <p:tav tm="0">
                                          <p:val>
                                            <p:strVal val="#ppt_x"/>
                                          </p:val>
                                        </p:tav>
                                        <p:tav tm="100000">
                                          <p:val>
                                            <p:strVal val="#ppt_x"/>
                                          </p:val>
                                        </p:tav>
                                      </p:tavLst>
                                    </p:anim>
                                    <p:anim calcmode="lin" valueType="num">
                                      <p:cBhvr>
                                        <p:cTn id="3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3" grpId="0"/>
      <p:bldP spid="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40</a:t>
            </a:fld>
            <a:endParaRPr lang="en-US" altLang="en-US"/>
          </a:p>
        </p:txBody>
      </p:sp>
      <p:sp>
        <p:nvSpPr>
          <p:cNvPr id="2" name="Rectangle 1"/>
          <p:cNvSpPr/>
          <p:nvPr/>
        </p:nvSpPr>
        <p:spPr>
          <a:xfrm>
            <a:off x="393163" y="76200"/>
            <a:ext cx="11189237" cy="1815882"/>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3</a:t>
            </a:r>
            <a:endParaRPr lang="en-US" sz="2800" b="1"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AAXX 15121</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08548 32575 32902 10157 20115 39922 40125 50002 81102 333 81820 82099=</a:t>
            </a:r>
            <a:endParaRPr lang="en-US" sz="2800" dirty="0">
              <a:latin typeface="Times New Roman" panose="02020603050405020304" pitchFamily="18" charset="0"/>
              <a:cs typeface="Times New Roman" panose="02020603050405020304" pitchFamily="18" charset="0"/>
            </a:endParaRPr>
          </a:p>
        </p:txBody>
      </p:sp>
      <p:sp>
        <p:nvSpPr>
          <p:cNvPr id="11" name="Rectangle 10"/>
          <p:cNvSpPr/>
          <p:nvPr/>
        </p:nvSpPr>
        <p:spPr>
          <a:xfrm>
            <a:off x="232178" y="2058434"/>
            <a:ext cx="11658600" cy="3785652"/>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08 station 548. The station is manned wind speed is obtained from anemometer it is about 2 m/s  blowing from 290  degree, </a:t>
            </a:r>
            <a:r>
              <a:rPr lang="en-US" sz="2400" dirty="0" smtClean="0">
                <a:latin typeface="Times New Roman" panose="02020603050405020304" pitchFamily="18" charset="0"/>
                <a:cs typeface="Times New Roman" panose="02020603050405020304" pitchFamily="18" charset="0"/>
              </a:rPr>
              <a:t>3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of cloud cover the sky which is 1 </a:t>
            </a:r>
            <a:r>
              <a:rPr lang="en-US" sz="2400" dirty="0" err="1" smtClean="0">
                <a:latin typeface="Times New Roman" panose="02020603050405020304" pitchFamily="18" charset="0"/>
                <a:cs typeface="Times New Roman" panose="02020603050405020304" pitchFamily="18" charset="0"/>
              </a:rPr>
              <a:t>okta</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Cumulus </a:t>
            </a:r>
            <a:r>
              <a:rPr lang="en-US" sz="2400" dirty="0" err="1">
                <a:latin typeface="Times New Roman" panose="02020603050405020304" pitchFamily="18" charset="0"/>
                <a:cs typeface="Times New Roman" panose="02020603050405020304" pitchFamily="18" charset="0"/>
              </a:rPr>
              <a:t>humilis</a:t>
            </a:r>
            <a:r>
              <a:rPr lang="en-US" sz="2400" dirty="0">
                <a:latin typeface="Times New Roman" panose="02020603050405020304" pitchFamily="18" charset="0"/>
                <a:cs typeface="Times New Roman" panose="02020603050405020304" pitchFamily="18" charset="0"/>
              </a:rPr>
              <a:t> or cumulus </a:t>
            </a:r>
            <a:r>
              <a:rPr lang="en-US" sz="2400" dirty="0" err="1">
                <a:latin typeface="Times New Roman" panose="02020603050405020304" pitchFamily="18" charset="0"/>
                <a:cs typeface="Times New Roman" panose="02020603050405020304" pitchFamily="18" charset="0"/>
              </a:rPr>
              <a:t>fractus</a:t>
            </a:r>
            <a:r>
              <a:rPr lang="en-US" sz="2400" dirty="0">
                <a:latin typeface="Times New Roman" panose="02020603050405020304" pitchFamily="18" charset="0"/>
                <a:cs typeface="Times New Roman" panose="02020603050405020304" pitchFamily="18" charset="0"/>
              </a:rPr>
              <a:t> other than of bad </a:t>
            </a:r>
            <a:r>
              <a:rPr lang="en-US" sz="2400" dirty="0" smtClean="0">
                <a:latin typeface="Times New Roman" panose="02020603050405020304" pitchFamily="18" charset="0"/>
                <a:cs typeface="Times New Roman" panose="02020603050405020304" pitchFamily="18" charset="0"/>
              </a:rPr>
              <a:t>weather with height of 600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above the surface also this height is the lowest cloud base height it is b/n the range 600 – 1000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and  2 </a:t>
            </a:r>
            <a:r>
              <a:rPr lang="en-US" sz="2400" dirty="0" err="1" smtClean="0">
                <a:latin typeface="Times New Roman" panose="02020603050405020304" pitchFamily="18" charset="0"/>
                <a:cs typeface="Times New Roman" panose="02020603050405020304" pitchFamily="18" charset="0"/>
              </a:rPr>
              <a:t>oktas</a:t>
            </a:r>
            <a:r>
              <a:rPr lang="en-US" sz="2400" dirty="0" smtClean="0">
                <a:latin typeface="Times New Roman" panose="02020603050405020304" pitchFamily="18" charset="0"/>
                <a:cs typeface="Times New Roman" panose="02020603050405020304" pitchFamily="18" charset="0"/>
              </a:rPr>
              <a:t> of Cirrus </a:t>
            </a:r>
            <a:r>
              <a:rPr lang="en-US" sz="2400" dirty="0" err="1">
                <a:latin typeface="Times New Roman" panose="02020603050405020304" pitchFamily="18" charset="0"/>
                <a:cs typeface="Times New Roman" panose="02020603050405020304" pitchFamily="18" charset="0"/>
              </a:rPr>
              <a:t>spissatus</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cloud with the height above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from the ground surface is observed,  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15.7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11.5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992.2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1012.5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0.2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Increasing, then decreasing</a:t>
            </a:r>
            <a:r>
              <a:rPr lang="en-US" sz="2400" dirty="0" smtClean="0">
                <a:latin typeface="Times New Roman" panose="02020603050405020304" pitchFamily="18" charset="0"/>
                <a:cs typeface="Times New Roman" panose="02020603050405020304" pitchFamily="18" charset="0"/>
              </a:rPr>
              <a:t>; visibility is free </a:t>
            </a:r>
            <a:r>
              <a:rPr lang="en-US" sz="2400" dirty="0">
                <a:latin typeface="Times New Roman" panose="02020603050405020304" pitchFamily="18" charset="0"/>
                <a:cs typeface="Times New Roman" panose="02020603050405020304" pitchFamily="18" charset="0"/>
              </a:rPr>
              <a:t>up to</a:t>
            </a:r>
            <a:r>
              <a:rPr lang="en-US" sz="2400" dirty="0" smtClean="0">
                <a:latin typeface="Times New Roman" panose="02020603050405020304" pitchFamily="18" charset="0"/>
                <a:cs typeface="Times New Roman" panose="02020603050405020304" pitchFamily="18" charset="0"/>
              </a:rPr>
              <a:t> 25km </a:t>
            </a:r>
            <a:r>
              <a:rPr lang="en-US" sz="2400" dirty="0">
                <a:latin typeface="Times New Roman" panose="02020603050405020304" pitchFamily="18" charset="0"/>
                <a:cs typeface="Times New Roman" panose="02020603050405020304" pitchFamily="18" charset="0"/>
              </a:rPr>
              <a:t>in all direction</a:t>
            </a:r>
          </a:p>
        </p:txBody>
      </p:sp>
    </p:spTree>
    <p:extLst>
      <p:ext uri="{BB962C8B-B14F-4D97-AF65-F5344CB8AC3E}">
        <p14:creationId xmlns:p14="http://schemas.microsoft.com/office/powerpoint/2010/main" val="129348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41</a:t>
            </a:fld>
            <a:endParaRPr lang="en-US" altLang="en-US"/>
          </a:p>
        </p:txBody>
      </p:sp>
      <p:sp>
        <p:nvSpPr>
          <p:cNvPr id="8" name="Rectangle 7"/>
          <p:cNvSpPr/>
          <p:nvPr/>
        </p:nvSpPr>
        <p:spPr>
          <a:xfrm>
            <a:off x="126642" y="188005"/>
            <a:ext cx="120396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4</a:t>
            </a:r>
            <a:r>
              <a:rPr lang="en-US" sz="2800" b="1" dirty="0" smtClean="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AAXX 15124</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62458 32960 02819 10222 20133 39981 40136 58016=</a:t>
            </a:r>
            <a:endParaRPr lang="en-US" sz="2800" dirty="0">
              <a:latin typeface="Times New Roman" panose="02020603050405020304" pitchFamily="18" charset="0"/>
              <a:cs typeface="Times New Roman" panose="02020603050405020304" pitchFamily="18" charset="0"/>
            </a:endParaRPr>
          </a:p>
        </p:txBody>
      </p:sp>
      <p:sp>
        <p:nvSpPr>
          <p:cNvPr id="9" name="Rectangle 8"/>
          <p:cNvSpPr/>
          <p:nvPr/>
        </p:nvSpPr>
        <p:spPr>
          <a:xfrm>
            <a:off x="232178" y="2058434"/>
            <a:ext cx="11658600" cy="3785652"/>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62 station 458. The station is manned wind speed is obtained from anemometer it is about 2 knots  blowing from 280  degree, there is no significant weather and the rain fall amount is 0.0 mm or no rainfall during preceding hours,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22.2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13.3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998.1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1013.6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1.6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Steady or increasing, then decreasing; or decreasing, then decreasing more </a:t>
            </a:r>
            <a:r>
              <a:rPr lang="en-US" sz="2400" dirty="0" smtClean="0">
                <a:latin typeface="Times New Roman" panose="02020603050405020304" pitchFamily="18" charset="0"/>
                <a:cs typeface="Times New Roman" panose="02020603050405020304" pitchFamily="18" charset="0"/>
              </a:rPr>
              <a:t>rapidly, the code of lowest cloud base height h = 9 this indicate that there is no cloud or the cloud height is above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up to</a:t>
            </a:r>
            <a:r>
              <a:rPr lang="en-US" sz="2400" dirty="0" smtClean="0">
                <a:latin typeface="Times New Roman" panose="02020603050405020304" pitchFamily="18" charset="0"/>
                <a:cs typeface="Times New Roman" panose="02020603050405020304" pitchFamily="18" charset="0"/>
              </a:rPr>
              <a:t> 10km </a:t>
            </a:r>
            <a:r>
              <a:rPr lang="en-US" sz="2400" dirty="0">
                <a:latin typeface="Times New Roman" panose="02020603050405020304" pitchFamily="18" charset="0"/>
                <a:cs typeface="Times New Roman" panose="02020603050405020304" pitchFamily="18" charset="0"/>
              </a:rPr>
              <a:t>in all direction</a:t>
            </a:r>
          </a:p>
        </p:txBody>
      </p:sp>
    </p:spTree>
    <p:extLst>
      <p:ext uri="{BB962C8B-B14F-4D97-AF65-F5344CB8AC3E}">
        <p14:creationId xmlns:p14="http://schemas.microsoft.com/office/powerpoint/2010/main" val="1262423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42</a:t>
            </a:fld>
            <a:endParaRPr lang="en-US" altLang="en-US"/>
          </a:p>
        </p:txBody>
      </p:sp>
      <p:sp>
        <p:nvSpPr>
          <p:cNvPr id="2" name="Rectangle 1"/>
          <p:cNvSpPr/>
          <p:nvPr/>
        </p:nvSpPr>
        <p:spPr>
          <a:xfrm>
            <a:off x="400052" y="232640"/>
            <a:ext cx="113538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5</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AAXX 15121</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62420 32960 63409 10200 20111 39285 40102 58017 86020=</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232178" y="2058434"/>
            <a:ext cx="11658600" cy="3785652"/>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62 station 420. The station is manned wind speed is obtained from anemometer it is about  9 m/s  blowing from 340  degree, there is no significant weather and the rain fall amount is 0.0 mm or no rainfall during preceding hours,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20.0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11.1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928.5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1010.2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1.7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Steady or increasing, then decreasing; or decreasing, then decreasing more </a:t>
            </a:r>
            <a:r>
              <a:rPr lang="en-US" sz="2400" dirty="0" smtClean="0">
                <a:latin typeface="Times New Roman" panose="02020603050405020304" pitchFamily="18" charset="0"/>
                <a:cs typeface="Times New Roman" panose="02020603050405020304" pitchFamily="18" charset="0"/>
              </a:rPr>
              <a:t>rapidly, the code of lowest cloud base height h = 9 this indicate that there is no cloud or the cloud height is above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up to</a:t>
            </a:r>
            <a:r>
              <a:rPr lang="en-US" sz="2400" dirty="0" smtClean="0">
                <a:latin typeface="Times New Roman" panose="02020603050405020304" pitchFamily="18" charset="0"/>
                <a:cs typeface="Times New Roman" panose="02020603050405020304" pitchFamily="18" charset="0"/>
              </a:rPr>
              <a:t> 10km </a:t>
            </a:r>
            <a:r>
              <a:rPr lang="en-US" sz="2400" dirty="0">
                <a:latin typeface="Times New Roman" panose="02020603050405020304" pitchFamily="18" charset="0"/>
                <a:cs typeface="Times New Roman" panose="02020603050405020304" pitchFamily="18" charset="0"/>
              </a:rPr>
              <a:t>in all direction</a:t>
            </a:r>
          </a:p>
        </p:txBody>
      </p:sp>
    </p:spTree>
    <p:extLst>
      <p:ext uri="{BB962C8B-B14F-4D97-AF65-F5344CB8AC3E}">
        <p14:creationId xmlns:p14="http://schemas.microsoft.com/office/powerpoint/2010/main" val="315275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43</a:t>
            </a:fld>
            <a:endParaRPr lang="en-US" altLang="en-US"/>
          </a:p>
        </p:txBody>
      </p:sp>
      <p:sp>
        <p:nvSpPr>
          <p:cNvPr id="2" name="Rectangle 1"/>
          <p:cNvSpPr/>
          <p:nvPr/>
        </p:nvSpPr>
        <p:spPr>
          <a:xfrm>
            <a:off x="365078" y="304800"/>
            <a:ext cx="11826922"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6</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AAXX 15124</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62325 32560 22910 10213 20112 39616 40107 56014 82200 333 82820=</a:t>
            </a:r>
            <a:endParaRPr lang="en-US" sz="2800" dirty="0">
              <a:latin typeface="Times New Roman" panose="02020603050405020304" pitchFamily="18" charset="0"/>
              <a:cs typeface="Times New Roman" panose="02020603050405020304" pitchFamily="18" charset="0"/>
            </a:endParaRPr>
          </a:p>
        </p:txBody>
      </p:sp>
      <p:sp>
        <p:nvSpPr>
          <p:cNvPr id="9" name="Rectangle 8"/>
          <p:cNvSpPr/>
          <p:nvPr/>
        </p:nvSpPr>
        <p:spPr>
          <a:xfrm>
            <a:off x="232178" y="2058434"/>
            <a:ext cx="11658600" cy="3785652"/>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62 station 325. The station is manned wind speed is obtained from anemometer it is about  10 knots  blowing from 290  degree, </a:t>
            </a:r>
            <a:r>
              <a:rPr lang="en-US" sz="2400" dirty="0" smtClean="0">
                <a:latin typeface="Times New Roman" panose="02020603050405020304" pitchFamily="18" charset="0"/>
                <a:cs typeface="Times New Roman" panose="02020603050405020304" pitchFamily="18" charset="0"/>
              </a:rPr>
              <a:t>2 </a:t>
            </a:r>
            <a:r>
              <a:rPr lang="en-US" sz="2400" dirty="0" err="1">
                <a:latin typeface="Times New Roman" panose="02020603050405020304" pitchFamily="18" charset="0"/>
                <a:cs typeface="Times New Roman" panose="02020603050405020304" pitchFamily="18" charset="0"/>
              </a:rPr>
              <a:t>oktas</a:t>
            </a:r>
            <a:r>
              <a:rPr lang="en-US" sz="2400" dirty="0">
                <a:latin typeface="Times New Roman" panose="02020603050405020304" pitchFamily="18" charset="0"/>
                <a:cs typeface="Times New Roman" panose="02020603050405020304" pitchFamily="18" charset="0"/>
              </a:rPr>
              <a:t> of cloud cover the sky which is Cumulus </a:t>
            </a:r>
            <a:r>
              <a:rPr lang="en-US" sz="2400" dirty="0" err="1">
                <a:latin typeface="Times New Roman" panose="02020603050405020304" pitchFamily="18" charset="0"/>
                <a:cs typeface="Times New Roman" panose="02020603050405020304" pitchFamily="18" charset="0"/>
              </a:rPr>
              <a:t>mediocris</a:t>
            </a:r>
            <a:r>
              <a:rPr lang="en-US" sz="2400" dirty="0">
                <a:latin typeface="Times New Roman" panose="02020603050405020304" pitchFamily="18" charset="0"/>
                <a:cs typeface="Times New Roman" panose="02020603050405020304" pitchFamily="18" charset="0"/>
              </a:rPr>
              <a:t> or </a:t>
            </a:r>
            <a:r>
              <a:rPr lang="en-US" sz="2400" dirty="0" err="1" smtClean="0">
                <a:latin typeface="Times New Roman" panose="02020603050405020304" pitchFamily="18" charset="0"/>
                <a:cs typeface="Times New Roman" panose="02020603050405020304" pitchFamily="18" charset="0"/>
              </a:rPr>
              <a:t>congestus</a:t>
            </a:r>
            <a:r>
              <a:rPr lang="en-US" sz="2400" dirty="0" smtClean="0">
                <a:latin typeface="Times New Roman" panose="02020603050405020304" pitchFamily="18" charset="0"/>
                <a:cs typeface="Times New Roman" panose="02020603050405020304" pitchFamily="18" charset="0"/>
              </a:rPr>
              <a:t> with </a:t>
            </a:r>
            <a:r>
              <a:rPr lang="en-US" sz="2400" dirty="0">
                <a:latin typeface="Times New Roman" panose="02020603050405020304" pitchFamily="18" charset="0"/>
                <a:cs typeface="Times New Roman" panose="02020603050405020304" pitchFamily="18" charset="0"/>
              </a:rPr>
              <a:t>height of 600 </a:t>
            </a:r>
            <a:r>
              <a:rPr lang="en-US" sz="2400" dirty="0" err="1">
                <a:latin typeface="Times New Roman" panose="02020603050405020304" pitchFamily="18" charset="0"/>
                <a:cs typeface="Times New Roman" panose="02020603050405020304" pitchFamily="18" charset="0"/>
              </a:rPr>
              <a:t>mts</a:t>
            </a:r>
            <a:r>
              <a:rPr lang="en-US" sz="2400" dirty="0">
                <a:latin typeface="Times New Roman" panose="02020603050405020304" pitchFamily="18" charset="0"/>
                <a:cs typeface="Times New Roman" panose="02020603050405020304" pitchFamily="18" charset="0"/>
              </a:rPr>
              <a:t> above the </a:t>
            </a:r>
            <a:r>
              <a:rPr lang="en-US" sz="2400" dirty="0" smtClean="0">
                <a:latin typeface="Times New Roman" panose="02020603050405020304" pitchFamily="18" charset="0"/>
                <a:cs typeface="Times New Roman" panose="02020603050405020304" pitchFamily="18" charset="0"/>
              </a:rPr>
              <a:t>surface this is also the lowest cloud base height, </a:t>
            </a:r>
            <a:r>
              <a:rPr lang="nl-NL" sz="2400" dirty="0" smtClean="0">
                <a:latin typeface="Times New Roman" panose="02020603050405020304" pitchFamily="18" charset="0"/>
                <a:cs typeface="Times New Roman" panose="02020603050405020304" pitchFamily="18" charset="0"/>
              </a:rPr>
              <a:t>there is no significant weather and the rain fall amount is 0.0 mm or no rainfall during preceding hours,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21.3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11.2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961.6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1010.7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1.4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Decreasing, then steady; or decreasing, then decreasing more </a:t>
            </a:r>
            <a:r>
              <a:rPr lang="en-US" sz="2400" dirty="0" smtClean="0">
                <a:latin typeface="Times New Roman" panose="02020603050405020304" pitchFamily="18" charset="0"/>
                <a:cs typeface="Times New Roman" panose="02020603050405020304" pitchFamily="18" charset="0"/>
              </a:rPr>
              <a:t>slowly. </a:t>
            </a:r>
            <a:r>
              <a:rPr lang="en-US" sz="2400" dirty="0">
                <a:latin typeface="Times New Roman" panose="02020603050405020304" pitchFamily="18" charset="0"/>
                <a:cs typeface="Times New Roman" panose="02020603050405020304" pitchFamily="18" charset="0"/>
              </a:rPr>
              <a:t>visibility is free up to</a:t>
            </a:r>
            <a:r>
              <a:rPr lang="en-US" sz="2400" dirty="0" smtClean="0">
                <a:latin typeface="Times New Roman" panose="02020603050405020304" pitchFamily="18" charset="0"/>
                <a:cs typeface="Times New Roman" panose="02020603050405020304" pitchFamily="18" charset="0"/>
              </a:rPr>
              <a:t> 10km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0217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44</a:t>
            </a:fld>
            <a:endParaRPr lang="en-US" altLang="en-US"/>
          </a:p>
        </p:txBody>
      </p:sp>
      <p:sp>
        <p:nvSpPr>
          <p:cNvPr id="2" name="Rectangle 1"/>
          <p:cNvSpPr/>
          <p:nvPr/>
        </p:nvSpPr>
        <p:spPr>
          <a:xfrm>
            <a:off x="209552" y="457200"/>
            <a:ext cx="117348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7</a:t>
            </a:r>
            <a:endParaRPr lang="sv-SE" sz="2800" dirty="0" smtClean="0">
              <a:latin typeface="Times New Roman" panose="02020603050405020304" pitchFamily="18" charset="0"/>
              <a:cs typeface="Times New Roman" panose="02020603050405020304" pitchFamily="18" charset="0"/>
            </a:endParaRPr>
          </a:p>
          <a:p>
            <a:r>
              <a:rPr lang="sv-SE" sz="2800" dirty="0" smtClean="0">
                <a:latin typeface="Times New Roman" panose="02020603050405020304" pitchFamily="18" charset="0"/>
                <a:cs typeface="Times New Roman" panose="02020603050405020304" pitchFamily="18" charset="0"/>
              </a:rPr>
              <a:t>AAXX 15124</a:t>
            </a:r>
            <a:endParaRPr lang="sv-SE" sz="2800" dirty="0">
              <a:latin typeface="Times New Roman" panose="02020603050405020304" pitchFamily="18" charset="0"/>
              <a:cs typeface="Times New Roman" panose="02020603050405020304" pitchFamily="18" charset="0"/>
            </a:endParaRPr>
          </a:p>
          <a:p>
            <a:r>
              <a:rPr lang="sv-SE" sz="2800" dirty="0" smtClean="0">
                <a:latin typeface="Times New Roman" panose="02020603050405020304" pitchFamily="18" charset="0"/>
                <a:cs typeface="Times New Roman" panose="02020603050405020304" pitchFamily="18" charset="0"/>
              </a:rPr>
              <a:t>62476 32960 00313 10250 20163 39665 40109 56021=</a:t>
            </a:r>
            <a:endParaRPr lang="sv-SE" sz="2800" dirty="0">
              <a:latin typeface="Times New Roman" panose="02020603050405020304" pitchFamily="18" charset="0"/>
              <a:cs typeface="Times New Roman" panose="02020603050405020304" pitchFamily="18" charset="0"/>
            </a:endParaRPr>
          </a:p>
        </p:txBody>
      </p:sp>
      <p:sp>
        <p:nvSpPr>
          <p:cNvPr id="9" name="Rectangle 8"/>
          <p:cNvSpPr/>
          <p:nvPr/>
        </p:nvSpPr>
        <p:spPr>
          <a:xfrm>
            <a:off x="232178" y="2058434"/>
            <a:ext cx="11658600" cy="3785652"/>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62 station 476. The station is manned wind speed is obtained from anemometer it is about  13 knots  blowing from 30  degree, the amount of cloud coverage in this report is 0 which means that no cloud </a:t>
            </a:r>
            <a:r>
              <a:rPr lang="en-US" sz="2400" dirty="0" smtClean="0">
                <a:latin typeface="Times New Roman" panose="02020603050405020304" pitchFamily="18" charset="0"/>
                <a:cs typeface="Times New Roman" panose="02020603050405020304" pitchFamily="18" charset="0"/>
              </a:rPr>
              <a:t>this indicate that the lowest cloud base height code h = 9, </a:t>
            </a:r>
            <a:r>
              <a:rPr lang="nl-NL" sz="2400" dirty="0" smtClean="0">
                <a:latin typeface="Times New Roman" panose="02020603050405020304" pitchFamily="18" charset="0"/>
                <a:cs typeface="Times New Roman" panose="02020603050405020304" pitchFamily="18" charset="0"/>
              </a:rPr>
              <a:t>there is no significant weather and the rain fall amount is 0.0 mm or no rainfall during preceding hours,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25.0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16.3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966.5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1010.9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1.2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Decreasing, then steady; or decreasing, then decreasing more </a:t>
            </a:r>
            <a:r>
              <a:rPr lang="en-US" sz="2400" dirty="0" smtClean="0">
                <a:latin typeface="Times New Roman" panose="02020603050405020304" pitchFamily="18" charset="0"/>
                <a:cs typeface="Times New Roman" panose="02020603050405020304" pitchFamily="18" charset="0"/>
              </a:rPr>
              <a:t>slowly. </a:t>
            </a:r>
            <a:r>
              <a:rPr lang="en-US" sz="2400" dirty="0">
                <a:latin typeface="Times New Roman" panose="02020603050405020304" pitchFamily="18" charset="0"/>
                <a:cs typeface="Times New Roman" panose="02020603050405020304" pitchFamily="18" charset="0"/>
              </a:rPr>
              <a:t>visibility is free up to</a:t>
            </a:r>
            <a:r>
              <a:rPr lang="en-US" sz="2400" dirty="0" smtClean="0">
                <a:latin typeface="Times New Roman" panose="02020603050405020304" pitchFamily="18" charset="0"/>
                <a:cs typeface="Times New Roman" panose="02020603050405020304" pitchFamily="18" charset="0"/>
              </a:rPr>
              <a:t> 10km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7460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45</a:t>
            </a:fld>
            <a:endParaRPr lang="en-US" altLang="en-US"/>
          </a:p>
        </p:txBody>
      </p:sp>
      <p:sp>
        <p:nvSpPr>
          <p:cNvPr id="2" name="Rectangle 1"/>
          <p:cNvSpPr/>
          <p:nvPr/>
        </p:nvSpPr>
        <p:spPr>
          <a:xfrm>
            <a:off x="174938" y="304800"/>
            <a:ext cx="114300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8</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AAXX 15121</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41091 42860 50406 10335 20030 39865 40114 80003 333 85058=</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232178" y="2058434"/>
            <a:ext cx="11658600" cy="3046988"/>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41 station 091. The station is manned wind speed is obtained from anemometer it is about  6 m/s  blowing from 40  degree, 5 oktas </a:t>
            </a:r>
            <a:r>
              <a:rPr lang="nl-NL" sz="2400" dirty="0">
                <a:latin typeface="Times New Roman" panose="02020603050405020304" pitchFamily="18" charset="0"/>
                <a:cs typeface="Times New Roman" panose="02020603050405020304" pitchFamily="18" charset="0"/>
              </a:rPr>
              <a:t>of Cirrus spissatus </a:t>
            </a:r>
            <a:r>
              <a:rPr lang="nl-NL" sz="2400" dirty="0" smtClean="0">
                <a:latin typeface="Times New Roman" panose="02020603050405020304" pitchFamily="18" charset="0"/>
                <a:cs typeface="Times New Roman" panose="02020603050405020304" pitchFamily="18" charset="0"/>
              </a:rPr>
              <a:t>cumulonimbogenitus cloud covered the sky with 2,400 mts height above the surface </a:t>
            </a:r>
            <a:r>
              <a:rPr lang="en-US" sz="2400" dirty="0" smtClean="0">
                <a:latin typeface="Times New Roman" panose="02020603050405020304" pitchFamily="18" charset="0"/>
                <a:cs typeface="Times New Roman" panose="02020603050405020304" pitchFamily="18" charset="0"/>
              </a:rPr>
              <a:t>this indicate that the lowest cloud base height is b/n 2000 –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there is no significant </a:t>
            </a:r>
            <a:r>
              <a:rPr lang="nl-NL" sz="2400" dirty="0">
                <a:latin typeface="Times New Roman" panose="02020603050405020304" pitchFamily="18" charset="0"/>
                <a:cs typeface="Times New Roman" panose="02020603050405020304" pitchFamily="18" charset="0"/>
              </a:rPr>
              <a:t>weather and precipitation amount not available,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33.5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3.0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986.5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1011.4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a:t>
            </a:r>
            <a:r>
              <a:rPr lang="en-US" sz="2400" dirty="0" smtClean="0">
                <a:latin typeface="Times New Roman" panose="02020603050405020304" pitchFamily="18" charset="0"/>
                <a:cs typeface="Times New Roman" panose="02020603050405020304" pitchFamily="18" charset="0"/>
              </a:rPr>
              <a:t>up to 10km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09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46</a:t>
            </a:fld>
            <a:endParaRPr lang="en-US" altLang="en-US"/>
          </a:p>
        </p:txBody>
      </p:sp>
      <p:sp>
        <p:nvSpPr>
          <p:cNvPr id="2" name="Rectangle 1"/>
          <p:cNvSpPr/>
          <p:nvPr/>
        </p:nvSpPr>
        <p:spPr>
          <a:xfrm>
            <a:off x="176011" y="228600"/>
            <a:ext cx="120396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9</a:t>
            </a:r>
            <a:endParaRPr lang="sv-SE" sz="2800" dirty="0" smtClean="0">
              <a:latin typeface="Times New Roman" panose="02020603050405020304" pitchFamily="18" charset="0"/>
              <a:cs typeface="Times New Roman" panose="02020603050405020304" pitchFamily="18" charset="0"/>
            </a:endParaRPr>
          </a:p>
          <a:p>
            <a:r>
              <a:rPr lang="sv-SE" sz="2800" dirty="0" smtClean="0">
                <a:latin typeface="Times New Roman" panose="02020603050405020304" pitchFamily="18" charset="0"/>
                <a:cs typeface="Times New Roman" panose="02020603050405020304" pitchFamily="18" charset="0"/>
              </a:rPr>
              <a:t>AAXX 15124</a:t>
            </a:r>
            <a:endParaRPr lang="sv-SE" sz="2800" dirty="0">
              <a:latin typeface="Times New Roman" panose="02020603050405020304" pitchFamily="18" charset="0"/>
              <a:cs typeface="Times New Roman" panose="02020603050405020304" pitchFamily="18" charset="0"/>
            </a:endParaRPr>
          </a:p>
          <a:p>
            <a:r>
              <a:rPr lang="sv-SE" sz="2800" dirty="0" smtClean="0">
                <a:latin typeface="Times New Roman" panose="02020603050405020304" pitchFamily="18" charset="0"/>
                <a:cs typeface="Times New Roman" panose="02020603050405020304" pitchFamily="18" charset="0"/>
              </a:rPr>
              <a:t>61679 32962 50802 10320 20117 30037 40145 82082 333 82363 84073=</a:t>
            </a:r>
            <a:endParaRPr lang="sv-SE"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232178" y="2058434"/>
            <a:ext cx="11658600" cy="3416320"/>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61 station 679. The station is manned wind speed is obtained from anemometer it is about  2 knots  blowing from 80  degree, 5 oktas </a:t>
            </a:r>
            <a:r>
              <a:rPr lang="nl-NL" sz="2400" dirty="0">
                <a:latin typeface="Times New Roman" panose="02020603050405020304" pitchFamily="18" charset="0"/>
                <a:cs typeface="Times New Roman" panose="02020603050405020304" pitchFamily="18" charset="0"/>
              </a:rPr>
              <a:t>of </a:t>
            </a:r>
            <a:r>
              <a:rPr lang="nl-NL" sz="2400" dirty="0" smtClean="0">
                <a:latin typeface="Times New Roman" panose="02020603050405020304" pitchFamily="18" charset="0"/>
                <a:cs typeface="Times New Roman" panose="02020603050405020304" pitchFamily="18" charset="0"/>
              </a:rPr>
              <a:t>cloud cover the sky where 2 oktas </a:t>
            </a:r>
            <a:r>
              <a:rPr lang="nl-NL" sz="2400" dirty="0">
                <a:latin typeface="Times New Roman" panose="02020603050405020304" pitchFamily="18" charset="0"/>
                <a:cs typeface="Times New Roman" panose="02020603050405020304" pitchFamily="18" charset="0"/>
              </a:rPr>
              <a:t>of Altocumulus castellanus or </a:t>
            </a:r>
            <a:r>
              <a:rPr lang="nl-NL" sz="2400" dirty="0" smtClean="0">
                <a:latin typeface="Times New Roman" panose="02020603050405020304" pitchFamily="18" charset="0"/>
                <a:cs typeface="Times New Roman" panose="02020603050405020304" pitchFamily="18" charset="0"/>
              </a:rPr>
              <a:t>floccus with 3,900 mts </a:t>
            </a:r>
            <a:r>
              <a:rPr lang="nl-NL" sz="2400" dirty="0">
                <a:latin typeface="Times New Roman" panose="02020603050405020304" pitchFamily="18" charset="0"/>
                <a:cs typeface="Times New Roman" panose="02020603050405020304" pitchFamily="18" charset="0"/>
              </a:rPr>
              <a:t>height and 4 oktas of Cirrus spissatus, in </a:t>
            </a:r>
            <a:r>
              <a:rPr lang="nl-NL" sz="2400" dirty="0" smtClean="0">
                <a:latin typeface="Times New Roman" panose="02020603050405020304" pitchFamily="18" charset="0"/>
                <a:cs typeface="Times New Roman" panose="02020603050405020304" pitchFamily="18" charset="0"/>
              </a:rPr>
              <a:t>patches with 6,900 mts height above the surface </a:t>
            </a:r>
            <a:r>
              <a:rPr lang="en-US" sz="2400" dirty="0" smtClean="0">
                <a:latin typeface="Times New Roman" panose="02020603050405020304" pitchFamily="18" charset="0"/>
                <a:cs typeface="Times New Roman" panose="02020603050405020304" pitchFamily="18" charset="0"/>
              </a:rPr>
              <a:t>this indicate that the lowest cloud base height is grater than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there is no significant </a:t>
            </a:r>
            <a:r>
              <a:rPr lang="nl-NL" sz="2400" dirty="0">
                <a:latin typeface="Times New Roman" panose="02020603050405020304" pitchFamily="18" charset="0"/>
                <a:cs typeface="Times New Roman" panose="02020603050405020304" pitchFamily="18" charset="0"/>
              </a:rPr>
              <a:t>weather and precipitation amount </a:t>
            </a:r>
            <a:r>
              <a:rPr lang="nl-NL" sz="2400" dirty="0" smtClean="0">
                <a:latin typeface="Times New Roman" panose="02020603050405020304" pitchFamily="18" charset="0"/>
                <a:cs typeface="Times New Roman" panose="02020603050405020304" pitchFamily="18" charset="0"/>
              </a:rPr>
              <a:t>is 0.0 mm,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32.0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11.7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1003.7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1014.5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a:t>
            </a:r>
            <a:r>
              <a:rPr lang="en-US" sz="2400" dirty="0" smtClean="0">
                <a:latin typeface="Times New Roman" panose="02020603050405020304" pitchFamily="18" charset="0"/>
                <a:cs typeface="Times New Roman" panose="02020603050405020304" pitchFamily="18" charset="0"/>
              </a:rPr>
              <a:t>up to 12km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136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47</a:t>
            </a:fld>
            <a:endParaRPr lang="en-US" altLang="en-US"/>
          </a:p>
        </p:txBody>
      </p:sp>
      <p:sp>
        <p:nvSpPr>
          <p:cNvPr id="2" name="Rectangle 1"/>
          <p:cNvSpPr/>
          <p:nvPr/>
        </p:nvSpPr>
        <p:spPr>
          <a:xfrm>
            <a:off x="171452" y="381000"/>
            <a:ext cx="118110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10</a:t>
            </a:r>
            <a:endParaRPr lang="sv-SE" sz="2800" dirty="0" smtClean="0">
              <a:latin typeface="Times New Roman" panose="02020603050405020304" pitchFamily="18" charset="0"/>
              <a:cs typeface="Times New Roman" panose="02020603050405020304" pitchFamily="18" charset="0"/>
            </a:endParaRPr>
          </a:p>
          <a:p>
            <a:r>
              <a:rPr lang="sv-SE" sz="2800" dirty="0" smtClean="0">
                <a:latin typeface="Times New Roman" panose="02020603050405020304" pitchFamily="18" charset="0"/>
                <a:cs typeface="Times New Roman" panose="02020603050405020304" pitchFamily="18" charset="0"/>
              </a:rPr>
              <a:t>AAXX 15124</a:t>
            </a:r>
            <a:endParaRPr lang="sv-SE" sz="2800" dirty="0">
              <a:latin typeface="Times New Roman" panose="02020603050405020304" pitchFamily="18" charset="0"/>
              <a:cs typeface="Times New Roman" panose="02020603050405020304" pitchFamily="18" charset="0"/>
            </a:endParaRPr>
          </a:p>
          <a:p>
            <a:r>
              <a:rPr lang="sv-SE" sz="2800" dirty="0">
                <a:latin typeface="Times New Roman" panose="02020603050405020304" pitchFamily="18" charset="0"/>
                <a:cs typeface="Times New Roman" panose="02020603050405020304" pitchFamily="18" charset="0"/>
              </a:rPr>
              <a:t>2</a:t>
            </a:r>
            <a:r>
              <a:rPr lang="sv-SE" sz="2800" dirty="0" smtClean="0">
                <a:latin typeface="Times New Roman" panose="02020603050405020304" pitchFamily="18" charset="0"/>
                <a:cs typeface="Times New Roman" panose="02020603050405020304" pitchFamily="18" charset="0"/>
              </a:rPr>
              <a:t>1099 32965 71210 10356 20071 39874 40099 80008 333 87280=</a:t>
            </a:r>
            <a:endParaRPr lang="sv-SE"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232178" y="2058434"/>
            <a:ext cx="11658600" cy="3046988"/>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21 station 099. The station is manned wind speed is obtained from anemometer it is about  10 knots  blowing from 120  degree, 7 oktas </a:t>
            </a:r>
            <a:r>
              <a:rPr lang="nl-NL" sz="2400" dirty="0">
                <a:latin typeface="Times New Roman" panose="02020603050405020304" pitchFamily="18" charset="0"/>
                <a:cs typeface="Times New Roman" panose="02020603050405020304" pitchFamily="18" charset="0"/>
              </a:rPr>
              <a:t>of Altostratus </a:t>
            </a:r>
            <a:r>
              <a:rPr lang="nl-NL" sz="2400" dirty="0" smtClean="0">
                <a:latin typeface="Times New Roman" panose="02020603050405020304" pitchFamily="18" charset="0"/>
                <a:cs typeface="Times New Roman" panose="02020603050405020304" pitchFamily="18" charset="0"/>
              </a:rPr>
              <a:t>translucidus cloud cover the sky with 2,100 mts </a:t>
            </a:r>
            <a:r>
              <a:rPr lang="nl-NL" sz="2400" dirty="0">
                <a:latin typeface="Times New Roman" panose="02020603050405020304" pitchFamily="18" charset="0"/>
                <a:cs typeface="Times New Roman" panose="02020603050405020304" pitchFamily="18" charset="0"/>
              </a:rPr>
              <a:t>height </a:t>
            </a:r>
            <a:r>
              <a:rPr lang="nl-NL" sz="2400" dirty="0" smtClean="0">
                <a:latin typeface="Times New Roman" panose="02020603050405020304" pitchFamily="18" charset="0"/>
                <a:cs typeface="Times New Roman" panose="02020603050405020304" pitchFamily="18" charset="0"/>
              </a:rPr>
              <a:t>above the surface </a:t>
            </a:r>
            <a:r>
              <a:rPr lang="en-US" sz="2400" dirty="0" smtClean="0">
                <a:latin typeface="Times New Roman" panose="02020603050405020304" pitchFamily="18" charset="0"/>
                <a:cs typeface="Times New Roman" panose="02020603050405020304" pitchFamily="18" charset="0"/>
              </a:rPr>
              <a:t>this indicate that the lowest cloud base height is b/n 2000 - 2500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a:t>
            </a:r>
            <a:r>
              <a:rPr lang="nl-NL" sz="2400" dirty="0" smtClean="0">
                <a:latin typeface="Times New Roman" panose="02020603050405020304" pitchFamily="18" charset="0"/>
                <a:cs typeface="Times New Roman" panose="02020603050405020304" pitchFamily="18" charset="0"/>
              </a:rPr>
              <a:t>there is no significant </a:t>
            </a:r>
            <a:r>
              <a:rPr lang="nl-NL" sz="2400" dirty="0">
                <a:latin typeface="Times New Roman" panose="02020603050405020304" pitchFamily="18" charset="0"/>
                <a:cs typeface="Times New Roman" panose="02020603050405020304" pitchFamily="18" charset="0"/>
              </a:rPr>
              <a:t>weather and precipitation amount </a:t>
            </a:r>
            <a:r>
              <a:rPr lang="nl-NL" sz="2400" dirty="0" smtClean="0">
                <a:latin typeface="Times New Roman" panose="02020603050405020304" pitchFamily="18" charset="0"/>
                <a:cs typeface="Times New Roman" panose="02020603050405020304" pitchFamily="18" charset="0"/>
              </a:rPr>
              <a:t>is 0.0 mm,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35.6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7.1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987.4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1009.9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a:t>
            </a:r>
            <a:r>
              <a:rPr lang="en-US" sz="2400" dirty="0" smtClean="0">
                <a:latin typeface="Times New Roman" panose="02020603050405020304" pitchFamily="18" charset="0"/>
                <a:cs typeface="Times New Roman" panose="02020603050405020304" pitchFamily="18" charset="0"/>
              </a:rPr>
              <a:t>up to 15km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269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3" y="6444646"/>
            <a:ext cx="7772397" cy="365125"/>
          </a:xfrm>
        </p:spPr>
        <p:txBody>
          <a:bodyPr/>
          <a:lstStyle/>
          <a:p>
            <a:pPr>
              <a:defRPr/>
            </a:pPr>
            <a:r>
              <a:rPr lang="en-US" dirty="0"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48</a:t>
            </a:fld>
            <a:endParaRPr lang="en-US" altLang="en-US"/>
          </a:p>
        </p:txBody>
      </p:sp>
      <p:sp>
        <p:nvSpPr>
          <p:cNvPr id="2" name="Rectangle 1"/>
          <p:cNvSpPr/>
          <p:nvPr/>
        </p:nvSpPr>
        <p:spPr>
          <a:xfrm>
            <a:off x="194078" y="0"/>
            <a:ext cx="11734800" cy="1815882"/>
          </a:xfrm>
          <a:prstGeom prst="rect">
            <a:avLst/>
          </a:prstGeom>
        </p:spPr>
        <p:txBody>
          <a:bodyPr wrap="square">
            <a:spAutoFit/>
          </a:bodyPr>
          <a:lstStyle/>
          <a:p>
            <a:r>
              <a:rPr lang="en-US" sz="2700" b="1" dirty="0">
                <a:latin typeface="Times New Roman" panose="02020603050405020304" pitchFamily="18" charset="0"/>
                <a:cs typeface="Times New Roman" panose="02020603050405020304" pitchFamily="18" charset="0"/>
              </a:rPr>
              <a:t>Decoding Practice </a:t>
            </a:r>
            <a:r>
              <a:rPr lang="en-US" sz="2700" b="1" dirty="0" smtClean="0">
                <a:latin typeface="Times New Roman" panose="02020603050405020304" pitchFamily="18" charset="0"/>
                <a:cs typeface="Times New Roman" panose="02020603050405020304" pitchFamily="18" charset="0"/>
              </a:rPr>
              <a:t>11</a:t>
            </a:r>
            <a:endParaRPr lang="sv-SE" sz="2700" dirty="0" smtClean="0">
              <a:latin typeface="Times New Roman" panose="02020603050405020304" pitchFamily="18" charset="0"/>
              <a:cs typeface="Times New Roman" panose="02020603050405020304" pitchFamily="18" charset="0"/>
            </a:endParaRPr>
          </a:p>
          <a:p>
            <a:r>
              <a:rPr lang="sv-SE" sz="2700" dirty="0" smtClean="0">
                <a:latin typeface="Times New Roman" panose="02020603050405020304" pitchFamily="18" charset="0"/>
                <a:cs typeface="Times New Roman" panose="02020603050405020304" pitchFamily="18" charset="0"/>
              </a:rPr>
              <a:t>AAXX 15121</a:t>
            </a:r>
            <a:endParaRPr lang="sv-SE" sz="2700" dirty="0">
              <a:latin typeface="Times New Roman" panose="02020603050405020304" pitchFamily="18" charset="0"/>
              <a:cs typeface="Times New Roman" panose="02020603050405020304" pitchFamily="18" charset="0"/>
            </a:endParaRPr>
          </a:p>
          <a:p>
            <a:r>
              <a:rPr lang="sv-SE" sz="2700" dirty="0" smtClean="0">
                <a:latin typeface="Times New Roman" panose="02020603050405020304" pitchFamily="18" charset="0"/>
                <a:cs typeface="Times New Roman" panose="02020603050405020304" pitchFamily="18" charset="0"/>
              </a:rPr>
              <a:t>63500 11550 60906 10324 20156 38672 40097 51006 69984 71022 86800 333 81820 85625=</a:t>
            </a:r>
            <a:endParaRPr lang="sv-SE" sz="2700" dirty="0">
              <a:latin typeface="Times New Roman" panose="02020603050405020304" pitchFamily="18" charset="0"/>
              <a:cs typeface="Times New Roman" panose="02020603050405020304" pitchFamily="18" charset="0"/>
            </a:endParaRPr>
          </a:p>
        </p:txBody>
      </p:sp>
      <p:sp>
        <p:nvSpPr>
          <p:cNvPr id="6" name="Rectangle 5"/>
          <p:cNvSpPr/>
          <p:nvPr/>
        </p:nvSpPr>
        <p:spPr>
          <a:xfrm>
            <a:off x="247652" y="1639293"/>
            <a:ext cx="11658600" cy="4893647"/>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63 station 500. The station is manned wind speed is obtained from anemometer it is about  6 m/s  blowing from easterly, in the report the present and past wx group shows that mist is observed and also reduced the vv by 5km, 6 oktas </a:t>
            </a:r>
            <a:r>
              <a:rPr lang="nl-NL" sz="2400" dirty="0">
                <a:latin typeface="Times New Roman" panose="02020603050405020304" pitchFamily="18" charset="0"/>
                <a:cs typeface="Times New Roman" panose="02020603050405020304" pitchFamily="18" charset="0"/>
              </a:rPr>
              <a:t>of Cumulus and </a:t>
            </a:r>
            <a:r>
              <a:rPr lang="nl-NL" sz="2400" dirty="0" smtClean="0">
                <a:latin typeface="Times New Roman" panose="02020603050405020304" pitchFamily="18" charset="0"/>
                <a:cs typeface="Times New Roman" panose="02020603050405020304" pitchFamily="18" charset="0"/>
              </a:rPr>
              <a:t>stratocumulus clouds </a:t>
            </a:r>
            <a:r>
              <a:rPr lang="en-US" sz="2400" dirty="0" smtClean="0">
                <a:latin typeface="Times New Roman" panose="02020603050405020304" pitchFamily="18" charset="0"/>
                <a:cs typeface="Times New Roman" panose="02020603050405020304" pitchFamily="18" charset="0"/>
              </a:rPr>
              <a:t>with </a:t>
            </a:r>
            <a:r>
              <a:rPr lang="en-US" sz="2400" dirty="0">
                <a:latin typeface="Times New Roman" panose="02020603050405020304" pitchFamily="18" charset="0"/>
                <a:cs typeface="Times New Roman" panose="02020603050405020304" pitchFamily="18" charset="0"/>
              </a:rPr>
              <a:t>bases at different </a:t>
            </a:r>
            <a:r>
              <a:rPr lang="en-US" sz="2400" dirty="0" smtClean="0">
                <a:latin typeface="Times New Roman" panose="02020603050405020304" pitchFamily="18" charset="0"/>
                <a:cs typeface="Times New Roman" panose="02020603050405020304" pitchFamily="18" charset="0"/>
              </a:rPr>
              <a:t>levels </a:t>
            </a:r>
            <a:r>
              <a:rPr lang="nl-NL" sz="2400" dirty="0" smtClean="0">
                <a:latin typeface="Times New Roman" panose="02020603050405020304" pitchFamily="18" charset="0"/>
                <a:cs typeface="Times New Roman" panose="02020603050405020304" pitchFamily="18" charset="0"/>
              </a:rPr>
              <a:t>cover the sky where 1 okta of </a:t>
            </a:r>
            <a:r>
              <a:rPr lang="nl-NL" sz="2400" dirty="0">
                <a:latin typeface="Times New Roman" panose="02020603050405020304" pitchFamily="18" charset="0"/>
                <a:cs typeface="Times New Roman" panose="02020603050405020304" pitchFamily="18" charset="0"/>
              </a:rPr>
              <a:t>Cumulus </a:t>
            </a:r>
            <a:r>
              <a:rPr lang="nl-NL" sz="2400" dirty="0" smtClean="0">
                <a:latin typeface="Times New Roman" panose="02020603050405020304" pitchFamily="18" charset="0"/>
                <a:cs typeface="Times New Roman" panose="02020603050405020304" pitchFamily="18" charset="0"/>
              </a:rPr>
              <a:t>cloud with 600 mts </a:t>
            </a:r>
            <a:r>
              <a:rPr lang="nl-NL" sz="2400" dirty="0">
                <a:latin typeface="Times New Roman" panose="02020603050405020304" pitchFamily="18" charset="0"/>
                <a:cs typeface="Times New Roman" panose="02020603050405020304" pitchFamily="18" charset="0"/>
              </a:rPr>
              <a:t>height </a:t>
            </a:r>
            <a:r>
              <a:rPr lang="nl-NL" sz="2400" dirty="0" smtClean="0">
                <a:latin typeface="Times New Roman" panose="02020603050405020304" pitchFamily="18" charset="0"/>
                <a:cs typeface="Times New Roman" panose="02020603050405020304" pitchFamily="18" charset="0"/>
              </a:rPr>
              <a:t>above the surface and 5 oktas of </a:t>
            </a:r>
            <a:r>
              <a:rPr lang="nl-NL" sz="2400" dirty="0">
                <a:latin typeface="Times New Roman" panose="02020603050405020304" pitchFamily="18" charset="0"/>
                <a:cs typeface="Times New Roman" panose="02020603050405020304" pitchFamily="18" charset="0"/>
              </a:rPr>
              <a:t>stratocumulus clouds </a:t>
            </a:r>
            <a:r>
              <a:rPr lang="en-US" sz="2400" dirty="0">
                <a:latin typeface="Times New Roman" panose="02020603050405020304" pitchFamily="18" charset="0"/>
                <a:cs typeface="Times New Roman" panose="02020603050405020304" pitchFamily="18" charset="0"/>
              </a:rPr>
              <a:t>with </a:t>
            </a:r>
            <a:r>
              <a:rPr lang="en-US" sz="2400" dirty="0" smtClean="0">
                <a:latin typeface="Times New Roman" panose="02020603050405020304" pitchFamily="18" charset="0"/>
                <a:cs typeface="Times New Roman" panose="02020603050405020304" pitchFamily="18" charset="0"/>
              </a:rPr>
              <a:t>750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height observed this indicate that the lowest cloud base height is b/n 600 - 1000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that is why that the code value of h is </a:t>
            </a:r>
            <a:r>
              <a:rPr lang="en-US" sz="2400" dirty="0">
                <a:latin typeface="Times New Roman" panose="02020603050405020304" pitchFamily="18" charset="0"/>
                <a:cs typeface="Times New Roman" panose="02020603050405020304" pitchFamily="18" charset="0"/>
              </a:rPr>
              <a:t>5. </a:t>
            </a:r>
            <a:r>
              <a:rPr lang="en-US" sz="2400" dirty="0" smtClean="0">
                <a:latin typeface="Times New Roman" panose="02020603050405020304" pitchFamily="18" charset="0"/>
                <a:cs typeface="Times New Roman" panose="02020603050405020304" pitchFamily="18" charset="0"/>
              </a:rPr>
              <a:t>rain fall duration indicate that 24 </a:t>
            </a:r>
            <a:r>
              <a:rPr lang="en-US" sz="2400" dirty="0">
                <a:latin typeface="Times New Roman" panose="02020603050405020304" pitchFamily="18" charset="0"/>
                <a:cs typeface="Times New Roman" panose="02020603050405020304" pitchFamily="18" charset="0"/>
              </a:rPr>
              <a:t>hours preceding time of </a:t>
            </a:r>
            <a:r>
              <a:rPr lang="en-US" sz="2400" dirty="0" smtClean="0">
                <a:latin typeface="Times New Roman" panose="02020603050405020304" pitchFamily="18" charset="0"/>
                <a:cs typeface="Times New Roman" panose="02020603050405020304" pitchFamily="18" charset="0"/>
              </a:rPr>
              <a:t>observation which is 0.8 mm is measured</a:t>
            </a:r>
            <a:r>
              <a:rPr lang="nl-NL"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32.4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15.6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867.2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1009.7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visibility is free </a:t>
            </a:r>
            <a:r>
              <a:rPr lang="en-US" sz="2400" dirty="0" smtClean="0">
                <a:latin typeface="Times New Roman" panose="02020603050405020304" pitchFamily="18" charset="0"/>
                <a:cs typeface="Times New Roman" panose="02020603050405020304" pitchFamily="18" charset="0"/>
              </a:rPr>
              <a:t>up to 5km in all </a:t>
            </a:r>
            <a:r>
              <a:rPr lang="en-US" sz="2400" dirty="0">
                <a:latin typeface="Times New Roman" panose="02020603050405020304" pitchFamily="18" charset="0"/>
                <a:cs typeface="Times New Roman" panose="02020603050405020304" pitchFamily="18" charset="0"/>
              </a:rPr>
              <a:t>direction.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3 hours pressure difference in this station is </a:t>
            </a:r>
            <a:r>
              <a:rPr lang="en-US" sz="2400" dirty="0" smtClean="0">
                <a:latin typeface="Times New Roman" panose="02020603050405020304" pitchFamily="18" charset="0"/>
                <a:cs typeface="Times New Roman" panose="02020603050405020304" pitchFamily="18" charset="0"/>
              </a:rPr>
              <a:t>0.6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Increasing, then steady; or increasing, then increasing more slowly.</a:t>
            </a:r>
          </a:p>
        </p:txBody>
      </p:sp>
    </p:spTree>
    <p:extLst>
      <p:ext uri="{BB962C8B-B14F-4D97-AF65-F5344CB8AC3E}">
        <p14:creationId xmlns:p14="http://schemas.microsoft.com/office/powerpoint/2010/main" val="1113223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49</a:t>
            </a:fld>
            <a:endParaRPr lang="en-US" altLang="en-US"/>
          </a:p>
        </p:txBody>
      </p:sp>
      <p:sp>
        <p:nvSpPr>
          <p:cNvPr id="2" name="Rectangle 1"/>
          <p:cNvSpPr/>
          <p:nvPr/>
        </p:nvSpPr>
        <p:spPr>
          <a:xfrm>
            <a:off x="209552" y="457200"/>
            <a:ext cx="11734800" cy="138499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Decoding Practice </a:t>
            </a:r>
            <a:r>
              <a:rPr lang="en-US" sz="2800" b="1" dirty="0" smtClean="0">
                <a:latin typeface="Times New Roman" panose="02020603050405020304" pitchFamily="18" charset="0"/>
                <a:cs typeface="Times New Roman" panose="02020603050405020304" pitchFamily="18" charset="0"/>
              </a:rPr>
              <a:t>12</a:t>
            </a:r>
          </a:p>
          <a:p>
            <a:r>
              <a:rPr lang="en-US" sz="2800" dirty="0" smtClean="0">
                <a:latin typeface="Times New Roman" panose="02020603050405020304" pitchFamily="18" charset="0"/>
                <a:cs typeface="Times New Roman" panose="02020603050405020304" pitchFamily="18" charset="0"/>
              </a:rPr>
              <a:t>AAXX 15121</a:t>
            </a:r>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63460 32580 50000 10265 20153 39798 40100 50005 85200 333 85825=</a:t>
            </a:r>
            <a:endParaRPr lang="en-US" sz="2800" dirty="0">
              <a:latin typeface="Times New Roman" panose="02020603050405020304" pitchFamily="18" charset="0"/>
              <a:cs typeface="Times New Roman" panose="02020603050405020304" pitchFamily="18" charset="0"/>
            </a:endParaRPr>
          </a:p>
        </p:txBody>
      </p:sp>
      <p:sp>
        <p:nvSpPr>
          <p:cNvPr id="10" name="Rectangle 9"/>
          <p:cNvSpPr/>
          <p:nvPr/>
        </p:nvSpPr>
        <p:spPr>
          <a:xfrm>
            <a:off x="237456" y="2057400"/>
            <a:ext cx="11814578" cy="3416320"/>
          </a:xfrm>
          <a:prstGeom prst="rect">
            <a:avLst/>
          </a:prstGeom>
        </p:spPr>
        <p:txBody>
          <a:bodyPr wrap="square">
            <a:spAutoFit/>
          </a:bodyPr>
          <a:lstStyle/>
          <a:p>
            <a:r>
              <a:rPr lang="nl-NL" sz="2400" dirty="0" smtClean="0">
                <a:latin typeface="Times New Roman" panose="02020603050405020304" pitchFamily="18" charset="0"/>
                <a:cs typeface="Times New Roman" panose="02020603050405020304" pitchFamily="18" charset="0"/>
              </a:rPr>
              <a:t>The report is from FM-12 synop (report of surface observation from fixed land station) which is from region 63 station 460. The station is manned wind speed is obtained from anemometer and wind is calm, </a:t>
            </a:r>
            <a:r>
              <a:rPr lang="nl-NL" sz="2400" dirty="0">
                <a:latin typeface="Times New Roman" panose="02020603050405020304" pitchFamily="18" charset="0"/>
                <a:cs typeface="Times New Roman" panose="02020603050405020304" pitchFamily="18" charset="0"/>
              </a:rPr>
              <a:t>5</a:t>
            </a:r>
            <a:r>
              <a:rPr lang="nl-NL" sz="2400" dirty="0" smtClean="0">
                <a:latin typeface="Times New Roman" panose="02020603050405020304" pitchFamily="18" charset="0"/>
                <a:cs typeface="Times New Roman" panose="02020603050405020304" pitchFamily="18" charset="0"/>
              </a:rPr>
              <a:t> oktas </a:t>
            </a:r>
            <a:r>
              <a:rPr lang="nl-NL" sz="2400" dirty="0">
                <a:latin typeface="Times New Roman" panose="02020603050405020304" pitchFamily="18" charset="0"/>
                <a:cs typeface="Times New Roman" panose="02020603050405020304" pitchFamily="18" charset="0"/>
              </a:rPr>
              <a:t>of Cumulus mediocris or congestus </a:t>
            </a:r>
            <a:r>
              <a:rPr lang="nl-NL" sz="2400" dirty="0" smtClean="0">
                <a:latin typeface="Times New Roman" panose="02020603050405020304" pitchFamily="18" charset="0"/>
                <a:cs typeface="Times New Roman" panose="02020603050405020304" pitchFamily="18" charset="0"/>
              </a:rPr>
              <a:t>cloud cover the sky with 750 mts </a:t>
            </a:r>
            <a:r>
              <a:rPr lang="nl-NL" sz="2400" dirty="0">
                <a:latin typeface="Times New Roman" panose="02020603050405020304" pitchFamily="18" charset="0"/>
                <a:cs typeface="Times New Roman" panose="02020603050405020304" pitchFamily="18" charset="0"/>
              </a:rPr>
              <a:t>height </a:t>
            </a:r>
            <a:r>
              <a:rPr lang="nl-NL" sz="2400" dirty="0" smtClean="0">
                <a:latin typeface="Times New Roman" panose="02020603050405020304" pitchFamily="18" charset="0"/>
                <a:cs typeface="Times New Roman" panose="02020603050405020304" pitchFamily="18" charset="0"/>
              </a:rPr>
              <a:t>above the surface </a:t>
            </a:r>
            <a:r>
              <a:rPr lang="en-US" sz="2400" dirty="0" smtClean="0">
                <a:latin typeface="Times New Roman" panose="02020603050405020304" pitchFamily="18" charset="0"/>
                <a:cs typeface="Times New Roman" panose="02020603050405020304" pitchFamily="18" charset="0"/>
              </a:rPr>
              <a:t>this indicate that the lowest cloud base height is b/n 600 - 1000 </a:t>
            </a:r>
            <a:r>
              <a:rPr lang="en-US" sz="2400" dirty="0" err="1" smtClean="0">
                <a:latin typeface="Times New Roman" panose="02020603050405020304" pitchFamily="18" charset="0"/>
                <a:cs typeface="Times New Roman" panose="02020603050405020304" pitchFamily="18" charset="0"/>
              </a:rPr>
              <a:t>mts</a:t>
            </a:r>
            <a:r>
              <a:rPr lang="en-US" sz="2400" dirty="0" smtClean="0">
                <a:latin typeface="Times New Roman" panose="02020603050405020304" pitchFamily="18" charset="0"/>
                <a:cs typeface="Times New Roman" panose="02020603050405020304" pitchFamily="18" charset="0"/>
              </a:rPr>
              <a:t> that is h = 5, </a:t>
            </a:r>
            <a:r>
              <a:rPr lang="nl-NL" sz="2400" dirty="0" smtClean="0">
                <a:latin typeface="Times New Roman" panose="02020603050405020304" pitchFamily="18" charset="0"/>
                <a:cs typeface="Times New Roman" panose="02020603050405020304" pitchFamily="18" charset="0"/>
              </a:rPr>
              <a:t>there is no significant </a:t>
            </a:r>
            <a:r>
              <a:rPr lang="nl-NL" sz="2400" dirty="0">
                <a:latin typeface="Times New Roman" panose="02020603050405020304" pitchFamily="18" charset="0"/>
                <a:cs typeface="Times New Roman" panose="02020603050405020304" pitchFamily="18" charset="0"/>
              </a:rPr>
              <a:t>weather and precipitation amount </a:t>
            </a:r>
            <a:r>
              <a:rPr lang="nl-NL" sz="2400" dirty="0" smtClean="0">
                <a:latin typeface="Times New Roman" panose="02020603050405020304" pitchFamily="18" charset="0"/>
                <a:cs typeface="Times New Roman" panose="02020603050405020304" pitchFamily="18" charset="0"/>
              </a:rPr>
              <a:t>is 0.0 mm,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ambient air temperature and dew-point temperature are </a:t>
            </a:r>
            <a:r>
              <a:rPr lang="en-US" sz="2400" dirty="0" smtClean="0">
                <a:latin typeface="Times New Roman" panose="02020603050405020304" pitchFamily="18" charset="0"/>
                <a:cs typeface="Times New Roman" panose="02020603050405020304" pitchFamily="18" charset="0"/>
              </a:rPr>
              <a:t>26.5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&amp; </a:t>
            </a:r>
            <a:r>
              <a:rPr lang="en-US" sz="2400" dirty="0" smtClean="0">
                <a:latin typeface="Times New Roman" panose="02020603050405020304" pitchFamily="18" charset="0"/>
                <a:cs typeface="Times New Roman" panose="02020603050405020304" pitchFamily="18" charset="0"/>
              </a:rPr>
              <a:t>15.3 </a:t>
            </a:r>
            <a:r>
              <a:rPr lang="en-US" sz="2400" baseline="30000" dirty="0">
                <a:latin typeface="Times New Roman" panose="02020603050405020304" pitchFamily="18" charset="0"/>
                <a:cs typeface="Times New Roman" panose="02020603050405020304" pitchFamily="18" charset="0"/>
              </a:rPr>
              <a:t>0</a:t>
            </a:r>
            <a:r>
              <a:rPr lang="en-US" sz="2400" dirty="0">
                <a:latin typeface="Times New Roman" panose="02020603050405020304" pitchFamily="18" charset="0"/>
                <a:cs typeface="Times New Roman" panose="02020603050405020304" pitchFamily="18" charset="0"/>
              </a:rPr>
              <a:t>C  respectively, </a:t>
            </a:r>
            <a:r>
              <a:rPr lang="en-US" sz="2400" dirty="0" smtClean="0">
                <a:latin typeface="Times New Roman" panose="02020603050405020304" pitchFamily="18" charset="0"/>
                <a:cs typeface="Times New Roman" panose="02020603050405020304" pitchFamily="18" charset="0"/>
              </a:rPr>
              <a:t>979.8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the station level pressure and </a:t>
            </a:r>
            <a:r>
              <a:rPr lang="en-US" sz="2400" dirty="0" smtClean="0">
                <a:latin typeface="Times New Roman" panose="02020603050405020304" pitchFamily="18" charset="0"/>
                <a:cs typeface="Times New Roman" panose="02020603050405020304" pitchFamily="18" charset="0"/>
              </a:rPr>
              <a:t>1010.0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is mean sea level pressure, The 3 hours pressure difference in this station is </a:t>
            </a:r>
            <a:r>
              <a:rPr lang="en-US" sz="2400" dirty="0" smtClean="0">
                <a:latin typeface="Times New Roman" panose="02020603050405020304" pitchFamily="18" charset="0"/>
                <a:cs typeface="Times New Roman" panose="02020603050405020304" pitchFamily="18" charset="0"/>
              </a:rPr>
              <a:t>0.5  </a:t>
            </a:r>
            <a:r>
              <a:rPr lang="en-US" sz="2400" dirty="0" err="1">
                <a:latin typeface="Times New Roman" panose="02020603050405020304" pitchFamily="18" charset="0"/>
                <a:cs typeface="Times New Roman" panose="02020603050405020304" pitchFamily="18" charset="0"/>
              </a:rPr>
              <a:t>mb</a:t>
            </a:r>
            <a:r>
              <a:rPr lang="en-US" sz="2400" dirty="0">
                <a:latin typeface="Times New Roman" panose="02020603050405020304" pitchFamily="18" charset="0"/>
                <a:cs typeface="Times New Roman" panose="02020603050405020304" pitchFamily="18" charset="0"/>
              </a:rPr>
              <a:t> and pressure tendency character shows that Increasing, then </a:t>
            </a:r>
            <a:r>
              <a:rPr lang="en-US" sz="2400" dirty="0" smtClean="0">
                <a:latin typeface="Times New Roman" panose="02020603050405020304" pitchFamily="18" charset="0"/>
                <a:cs typeface="Times New Roman" panose="02020603050405020304" pitchFamily="18" charset="0"/>
              </a:rPr>
              <a:t>decreasing; visibility </a:t>
            </a:r>
            <a:r>
              <a:rPr lang="en-US" sz="2400" dirty="0">
                <a:latin typeface="Times New Roman" panose="02020603050405020304" pitchFamily="18" charset="0"/>
                <a:cs typeface="Times New Roman" panose="02020603050405020304" pitchFamily="18" charset="0"/>
              </a:rPr>
              <a:t>is free </a:t>
            </a:r>
            <a:r>
              <a:rPr lang="en-US" sz="2400" dirty="0" smtClean="0">
                <a:latin typeface="Times New Roman" panose="02020603050405020304" pitchFamily="18" charset="0"/>
                <a:cs typeface="Times New Roman" panose="02020603050405020304" pitchFamily="18" charset="0"/>
              </a:rPr>
              <a:t>up to 30km in all direction.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6217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5</a:t>
            </a:fld>
            <a:endParaRPr lang="en-US" altLang="en-US"/>
          </a:p>
        </p:txBody>
      </p:sp>
      <p:sp>
        <p:nvSpPr>
          <p:cNvPr id="2" name="Rectangle 1"/>
          <p:cNvSpPr/>
          <p:nvPr/>
        </p:nvSpPr>
        <p:spPr>
          <a:xfrm>
            <a:off x="0" y="2588941"/>
            <a:ext cx="7543800" cy="461665"/>
          </a:xfrm>
          <a:prstGeom prst="rect">
            <a:avLst/>
          </a:prstGeom>
        </p:spPr>
        <p:txBody>
          <a:bodyPr wrap="square">
            <a:spAutoFit/>
          </a:bodyPr>
          <a:lstStyle/>
          <a:p>
            <a:pPr marL="342900" indent="-342900">
              <a:buFont typeface="Wingdings" panose="05000000000000000000" pitchFamily="2" charset="2"/>
              <a:buChar char="ü"/>
            </a:pPr>
            <a:r>
              <a:rPr lang="en-US" sz="2400" b="1" dirty="0" smtClean="0">
                <a:latin typeface="Times New Roman" panose="02020603050405020304" pitchFamily="18" charset="0"/>
                <a:ea typeface="Calibri" panose="020F0502020204030204" pitchFamily="34" charset="0"/>
              </a:rPr>
              <a:t>h</a:t>
            </a:r>
            <a:r>
              <a:rPr lang="en-US" sz="2400" dirty="0" smtClean="0">
                <a:latin typeface="Times New Roman" panose="02020603050405020304" pitchFamily="18" charset="0"/>
                <a:ea typeface="Calibri" panose="020F0502020204030204" pitchFamily="34" charset="0"/>
              </a:rPr>
              <a:t>- </a:t>
            </a:r>
            <a:r>
              <a:rPr lang="en-US" sz="2400" dirty="0">
                <a:latin typeface="Times New Roman" panose="02020603050405020304" pitchFamily="18" charset="0"/>
                <a:ea typeface="Calibri" panose="020F0502020204030204" pitchFamily="34" charset="0"/>
              </a:rPr>
              <a:t>Indicates code figure of the lowest cloud base height</a:t>
            </a:r>
            <a:endParaRPr lang="en-US" sz="2400" dirty="0"/>
          </a:p>
        </p:txBody>
      </p:sp>
      <p:sp>
        <p:nvSpPr>
          <p:cNvPr id="7" name="Rectangle 6"/>
          <p:cNvSpPr/>
          <p:nvPr/>
        </p:nvSpPr>
        <p:spPr>
          <a:xfrm>
            <a:off x="0" y="518199"/>
            <a:ext cx="12039600" cy="1836400"/>
          </a:xfrm>
          <a:prstGeom prst="rect">
            <a:avLst/>
          </a:prstGeom>
        </p:spPr>
        <p:txBody>
          <a:bodyPr wrap="square">
            <a:spAutoFit/>
          </a:bodyPr>
          <a:lstStyle/>
          <a:p>
            <a:pPr marL="0" marR="0"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0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d</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4PPPP  5appp 6RRRt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7w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a1</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2000" dirty="0">
                <a:latin typeface="Times New Roman" panose="02020603050405020304" pitchFamily="18" charset="0"/>
                <a:ea typeface="Calibri" panose="020F0502020204030204" pitchFamily="34" charset="0"/>
                <a:cs typeface="Times New Roman" panose="02020603050405020304" pitchFamily="18" charset="0"/>
              </a:rPr>
              <a:t>8N</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000" dirty="0">
                <a:latin typeface="Times New Roman" panose="02020603050405020304" pitchFamily="18" charset="0"/>
                <a:ea typeface="Calibri" panose="020F0502020204030204" pitchFamily="34" charset="0"/>
                <a:cs typeface="Times New Roman" panose="02020603050405020304" pitchFamily="18" charset="0"/>
              </a:rPr>
              <a:t>     (9GGgg</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000" dirty="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000" dirty="0">
                <a:latin typeface="Times New Roman" panose="02020603050405020304" pitchFamily="18" charset="0"/>
                <a:ea typeface="Calibri" panose="020F0502020204030204" pitchFamily="34" charset="0"/>
                <a:cs typeface="Times New Roman" panose="02020603050405020304" pitchFamily="18" charset="0"/>
              </a:rPr>
              <a:t>) (6RRRtR)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265405645"/>
              </p:ext>
            </p:extLst>
          </p:nvPr>
        </p:nvGraphicFramePr>
        <p:xfrm>
          <a:off x="768826" y="3484210"/>
          <a:ext cx="11118375" cy="2739457"/>
        </p:xfrm>
        <a:graphic>
          <a:graphicData uri="http://schemas.openxmlformats.org/drawingml/2006/table">
            <a:tbl>
              <a:tblPr firstRow="1" firstCol="1" bandRow="1"/>
              <a:tblGrid>
                <a:gridCol w="1894571">
                  <a:extLst>
                    <a:ext uri="{9D8B030D-6E8A-4147-A177-3AD203B41FA5}">
                      <a16:colId xmlns:a16="http://schemas.microsoft.com/office/drawing/2014/main" val="20000"/>
                    </a:ext>
                  </a:extLst>
                </a:gridCol>
                <a:gridCol w="2712883">
                  <a:extLst>
                    <a:ext uri="{9D8B030D-6E8A-4147-A177-3AD203B41FA5}">
                      <a16:colId xmlns:a16="http://schemas.microsoft.com/office/drawing/2014/main" val="20001"/>
                    </a:ext>
                  </a:extLst>
                </a:gridCol>
                <a:gridCol w="1899019">
                  <a:extLst>
                    <a:ext uri="{9D8B030D-6E8A-4147-A177-3AD203B41FA5}">
                      <a16:colId xmlns:a16="http://schemas.microsoft.com/office/drawing/2014/main" val="20002"/>
                    </a:ext>
                  </a:extLst>
                </a:gridCol>
                <a:gridCol w="4611902">
                  <a:extLst>
                    <a:ext uri="{9D8B030D-6E8A-4147-A177-3AD203B41FA5}">
                      <a16:colId xmlns:a16="http://schemas.microsoft.com/office/drawing/2014/main" val="20003"/>
                    </a:ext>
                  </a:extLst>
                </a:gridCol>
              </a:tblGrid>
              <a:tr h="175260">
                <a:tc>
                  <a:txBody>
                    <a:bodyPr/>
                    <a:lstStyle/>
                    <a:p>
                      <a:pPr marL="0" marR="0" algn="l">
                        <a:lnSpc>
                          <a:spcPct val="107000"/>
                        </a:lnSpc>
                        <a:spcBef>
                          <a:spcPts val="0"/>
                        </a:spcBef>
                        <a:spcAft>
                          <a:spcPts val="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Height in meters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Height in meters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675">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0 to 50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1000 to1500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5260">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50 to 100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7</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1500 to 2000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5260">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100 to 200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8</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2000 to 2500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5260">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200 to 300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2500 or more, or no clouds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5260">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300 to 600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Height of base of cloud not known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75260">
                <a:tc>
                  <a:txBody>
                    <a:bodyPr/>
                    <a:lstStyle/>
                    <a:p>
                      <a:pPr marL="0" marR="0" algn="l">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600 to 1000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 name="Rectangle 9"/>
          <p:cNvSpPr/>
          <p:nvPr/>
        </p:nvSpPr>
        <p:spPr>
          <a:xfrm>
            <a:off x="2177106" y="53024"/>
            <a:ext cx="7749044" cy="523220"/>
          </a:xfrm>
          <a:prstGeom prst="rect">
            <a:avLst/>
          </a:prstGeom>
        </p:spPr>
        <p:txBody>
          <a:bodyPr wrap="non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Coding </a:t>
            </a:r>
            <a:r>
              <a:rPr lang="en-US" sz="2800" b="1" dirty="0">
                <a:latin typeface="Times New Roman" panose="02020603050405020304" pitchFamily="18" charset="0"/>
                <a:ea typeface="Calibri" panose="020F0502020204030204" pitchFamily="34" charset="0"/>
                <a:cs typeface="Times New Roman" panose="02020603050405020304" pitchFamily="18" charset="0"/>
              </a:rPr>
              <a:t>value description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for h in group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1194648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6</a:t>
            </a:fld>
            <a:endParaRPr lang="en-US" altLang="en-US"/>
          </a:p>
        </p:txBody>
      </p:sp>
      <p:sp>
        <p:nvSpPr>
          <p:cNvPr id="7" name="Rectangle 6"/>
          <p:cNvSpPr/>
          <p:nvPr/>
        </p:nvSpPr>
        <p:spPr>
          <a:xfrm>
            <a:off x="148988" y="533400"/>
            <a:ext cx="12039600" cy="1836400"/>
          </a:xfrm>
          <a:prstGeom prst="rect">
            <a:avLst/>
          </a:prstGeom>
        </p:spPr>
        <p:txBody>
          <a:bodyPr wrap="square">
            <a:spAutoFit/>
          </a:bodyPr>
          <a:lstStyle/>
          <a:p>
            <a:pPr marL="0" marR="0"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j</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a:latin typeface="Times New Roman" panose="02020603050405020304" pitchFamily="18" charset="0"/>
                <a:ea typeface="Calibri" panose="020F0502020204030204" pitchFamily="34" charset="0"/>
                <a:cs typeface="Times New Roman" panose="02020603050405020304" pitchFamily="18" charset="0"/>
              </a:rPr>
              <a:t>w</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a:latin typeface="Times New Roman" panose="02020603050405020304" pitchFamily="18" charset="0"/>
                <a:ea typeface="Calibri" panose="020F0502020204030204" pitchFamily="34" charset="0"/>
                <a:cs typeface="Times New Roman" panose="02020603050405020304" pitchFamily="18" charset="0"/>
              </a:rPr>
              <a:t>IIiii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0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Nddff</a:t>
            </a:r>
            <a:r>
              <a:rPr lang="en-US" sz="2000" dirty="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TTT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ea typeface="Calibri" panose="020F0502020204030204" pitchFamily="34" charset="0"/>
                <a:cs typeface="Times New Roman" panose="02020603050405020304" pitchFamily="18" charset="0"/>
              </a:rPr>
              <a:t>4PPPP  5appp 6RRRt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R </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7w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a1</a:t>
            </a:r>
            <a:r>
              <a:rPr lang="en-US" sz="2000" dirty="0">
                <a:latin typeface="Times New Roman" panose="02020603050405020304" pitchFamily="18" charset="0"/>
                <a:cs typeface="Times New Roman" panose="02020603050405020304" pitchFamily="18" charset="0"/>
              </a:rPr>
              <a:t>W</a:t>
            </a:r>
            <a:r>
              <a:rPr lang="en-US" sz="2000" baseline="-25000" dirty="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a:t>
            </a:r>
            <a:r>
              <a:rPr lang="en-US" sz="2000" dirty="0">
                <a:latin typeface="Times New Roman" panose="02020603050405020304" pitchFamily="18" charset="0"/>
                <a:ea typeface="Calibri" panose="020F0502020204030204" pitchFamily="34" charset="0"/>
                <a:cs typeface="Times New Roman" panose="02020603050405020304" pitchFamily="18" charset="0"/>
              </a:rPr>
              <a:t>8N</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L</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M</a:t>
            </a:r>
            <a:r>
              <a:rPr lang="en-US" sz="2000" dirty="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H</a:t>
            </a:r>
            <a:r>
              <a:rPr lang="en-US" sz="2000" dirty="0">
                <a:latin typeface="Times New Roman" panose="02020603050405020304" pitchFamily="18" charset="0"/>
                <a:ea typeface="Calibri" panose="020F0502020204030204" pitchFamily="34" charset="0"/>
                <a:cs typeface="Times New Roman" panose="02020603050405020304" pitchFamily="18" charset="0"/>
              </a:rPr>
              <a:t>     (9GGgg</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p>
          <a:p>
            <a:pPr algn="just">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x</a:t>
            </a:r>
            <a:r>
              <a:rPr lang="en-US" sz="2000" dirty="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n</a:t>
            </a:r>
            <a:r>
              <a:rPr lang="en-US" sz="2000" dirty="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1</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2</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3</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4</a:t>
            </a:r>
            <a:r>
              <a:rPr lang="en-US" sz="2000" dirty="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5</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6</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7</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8</a:t>
            </a:r>
            <a:r>
              <a:rPr lang="en-US" sz="2000" dirty="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a:latin typeface="Times New Roman" panose="02020603050405020304" pitchFamily="18" charset="0"/>
                <a:ea typeface="Calibri" panose="020F0502020204030204" pitchFamily="34" charset="0"/>
                <a:cs typeface="Times New Roman" panose="02020603050405020304" pitchFamily="18" charset="0"/>
              </a:rPr>
              <a:t>9</a:t>
            </a:r>
            <a:r>
              <a:rPr lang="en-US" sz="2000" dirty="0">
                <a:latin typeface="Times New Roman" panose="02020603050405020304" pitchFamily="18" charset="0"/>
                <a:ea typeface="Calibri" panose="020F0502020204030204" pitchFamily="34" charset="0"/>
                <a:cs typeface="Times New Roman" panose="02020603050405020304" pitchFamily="18" charset="0"/>
              </a:rPr>
              <a:t>) (6RRRtR)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0" y="2369800"/>
            <a:ext cx="9035682" cy="461665"/>
          </a:xfrm>
          <a:prstGeom prst="rect">
            <a:avLst/>
          </a:prstGeom>
        </p:spPr>
        <p:txBody>
          <a:bodyPr wrap="square">
            <a:spAutoFit/>
          </a:bodyPr>
          <a:lstStyle/>
          <a:p>
            <a:pPr marL="342900" indent="-342900">
              <a:buFont typeface="Wingdings" panose="05000000000000000000" pitchFamily="2" charset="2"/>
              <a:buChar char="ü"/>
            </a:pPr>
            <a:r>
              <a:rPr lang="en-US" sz="2400" b="1" dirty="0" err="1" smtClean="0">
                <a:latin typeface="Times New Roman" panose="02020603050405020304" pitchFamily="18" charset="0"/>
                <a:ea typeface="Calibri" panose="020F0502020204030204" pitchFamily="34" charset="0"/>
                <a:cs typeface="Times New Roman" panose="02020603050405020304" pitchFamily="18" charset="0"/>
              </a:rPr>
              <a:t>vv</a:t>
            </a:r>
            <a:r>
              <a:rPr lang="en-US" sz="2400" dirty="0" smtClean="0">
                <a:latin typeface="Times New Roman" panose="02020603050405020304" pitchFamily="18" charset="0"/>
                <a:ea typeface="Calibri" panose="020F0502020204030204" pitchFamily="34" charset="0"/>
                <a:cs typeface="Times New Roman" panose="02020603050405020304" pitchFamily="18" charset="0"/>
              </a:rPr>
              <a:t>- Indicates the </a:t>
            </a:r>
            <a:r>
              <a:rPr lang="en-US" sz="2400" dirty="0">
                <a:latin typeface="Times New Roman" panose="02020603050405020304" pitchFamily="18" charset="0"/>
                <a:cs typeface="Times New Roman" panose="02020603050405020304" pitchFamily="18" charset="0"/>
              </a:rPr>
              <a:t>horizontal visibility at </a:t>
            </a:r>
            <a:r>
              <a:rPr lang="en-US" sz="2400" dirty="0" smtClean="0">
                <a:latin typeface="Times New Roman" panose="02020603050405020304" pitchFamily="18" charset="0"/>
                <a:cs typeface="Times New Roman" panose="02020603050405020304" pitchFamily="18" charset="0"/>
              </a:rPr>
              <a:t>the surface</a:t>
            </a:r>
            <a:endParaRPr lang="en-US" sz="2400" dirty="0">
              <a:latin typeface="Times New Roman" panose="02020603050405020304" pitchFamily="18" charset="0"/>
              <a:cs typeface="Times New Roman" panose="02020603050405020304" pitchFamily="18" charset="0"/>
            </a:endParaRPr>
          </a:p>
        </p:txBody>
      </p:sp>
      <p:sp>
        <p:nvSpPr>
          <p:cNvPr id="10" name="Rectangle 9"/>
          <p:cNvSpPr/>
          <p:nvPr/>
        </p:nvSpPr>
        <p:spPr>
          <a:xfrm>
            <a:off x="1981200" y="10180"/>
            <a:ext cx="7835607" cy="523220"/>
          </a:xfrm>
          <a:prstGeom prst="rect">
            <a:avLst/>
          </a:prstGeom>
        </p:spPr>
        <p:txBody>
          <a:bodyPr wrap="none">
            <a:spAutoFit/>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Coding </a:t>
            </a:r>
            <a:r>
              <a:rPr lang="en-US" sz="2800" b="1" dirty="0">
                <a:latin typeface="Times New Roman" panose="02020603050405020304" pitchFamily="18" charset="0"/>
                <a:ea typeface="Calibri" panose="020F0502020204030204" pitchFamily="34" charset="0"/>
                <a:cs typeface="Times New Roman" panose="02020603050405020304" pitchFamily="18" charset="0"/>
              </a:rPr>
              <a:t>value description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for </a:t>
            </a:r>
            <a:r>
              <a:rPr lang="en-US" sz="2800" b="1" dirty="0" err="1" smtClean="0">
                <a:latin typeface="Times New Roman" panose="02020603050405020304" pitchFamily="18" charset="0"/>
                <a:ea typeface="Calibri" panose="020F0502020204030204" pitchFamily="34" charset="0"/>
                <a:cs typeface="Times New Roman" panose="02020603050405020304" pitchFamily="18" charset="0"/>
              </a:rPr>
              <a:t>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in group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R</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i</a:t>
            </a:r>
            <a:r>
              <a:rPr lang="en-US" sz="2800" b="1" baseline="-25000" dirty="0" err="1">
                <a:latin typeface="Times New Roman" panose="02020603050405020304" pitchFamily="18" charset="0"/>
                <a:ea typeface="Calibri" panose="020F0502020204030204" pitchFamily="34" charset="0"/>
                <a:cs typeface="Times New Roman" panose="02020603050405020304" pitchFamily="18" charset="0"/>
              </a:rPr>
              <a:t>X</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hVV</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p>
        </p:txBody>
      </p:sp>
      <p:graphicFrame>
        <p:nvGraphicFramePr>
          <p:cNvPr id="2" name="Table 1"/>
          <p:cNvGraphicFramePr>
            <a:graphicFrameLocks noGrp="1"/>
          </p:cNvGraphicFramePr>
          <p:nvPr>
            <p:extLst>
              <p:ext uri="{D42A27DB-BD31-4B8C-83A1-F6EECF244321}">
                <p14:modId xmlns:p14="http://schemas.microsoft.com/office/powerpoint/2010/main" val="1844177395"/>
              </p:ext>
            </p:extLst>
          </p:nvPr>
        </p:nvGraphicFramePr>
        <p:xfrm>
          <a:off x="507691" y="2911217"/>
          <a:ext cx="11322194" cy="3391985"/>
        </p:xfrm>
        <a:graphic>
          <a:graphicData uri="http://schemas.openxmlformats.org/drawingml/2006/table">
            <a:tbl>
              <a:tblPr firstRow="1" firstCol="1" bandRow="1"/>
              <a:tblGrid>
                <a:gridCol w="721916">
                  <a:extLst>
                    <a:ext uri="{9D8B030D-6E8A-4147-A177-3AD203B41FA5}">
                      <a16:colId xmlns:a16="http://schemas.microsoft.com/office/drawing/2014/main" val="20000"/>
                    </a:ext>
                  </a:extLst>
                </a:gridCol>
                <a:gridCol w="625939">
                  <a:extLst>
                    <a:ext uri="{9D8B030D-6E8A-4147-A177-3AD203B41FA5}">
                      <a16:colId xmlns:a16="http://schemas.microsoft.com/office/drawing/2014/main" val="20001"/>
                    </a:ext>
                  </a:extLst>
                </a:gridCol>
                <a:gridCol w="746955">
                  <a:extLst>
                    <a:ext uri="{9D8B030D-6E8A-4147-A177-3AD203B41FA5}">
                      <a16:colId xmlns:a16="http://schemas.microsoft.com/office/drawing/2014/main" val="20002"/>
                    </a:ext>
                  </a:extLst>
                </a:gridCol>
                <a:gridCol w="487189">
                  <a:extLst>
                    <a:ext uri="{9D8B030D-6E8A-4147-A177-3AD203B41FA5}">
                      <a16:colId xmlns:a16="http://schemas.microsoft.com/office/drawing/2014/main" val="20003"/>
                    </a:ext>
                  </a:extLst>
                </a:gridCol>
                <a:gridCol w="732349">
                  <a:extLst>
                    <a:ext uri="{9D8B030D-6E8A-4147-A177-3AD203B41FA5}">
                      <a16:colId xmlns:a16="http://schemas.microsoft.com/office/drawing/2014/main" val="20004"/>
                    </a:ext>
                  </a:extLst>
                </a:gridCol>
                <a:gridCol w="487189">
                  <a:extLst>
                    <a:ext uri="{9D8B030D-6E8A-4147-A177-3AD203B41FA5}">
                      <a16:colId xmlns:a16="http://schemas.microsoft.com/office/drawing/2014/main" val="20005"/>
                    </a:ext>
                  </a:extLst>
                </a:gridCol>
                <a:gridCol w="732349">
                  <a:extLst>
                    <a:ext uri="{9D8B030D-6E8A-4147-A177-3AD203B41FA5}">
                      <a16:colId xmlns:a16="http://schemas.microsoft.com/office/drawing/2014/main" val="20006"/>
                    </a:ext>
                  </a:extLst>
                </a:gridCol>
                <a:gridCol w="487189">
                  <a:extLst>
                    <a:ext uri="{9D8B030D-6E8A-4147-A177-3AD203B41FA5}">
                      <a16:colId xmlns:a16="http://schemas.microsoft.com/office/drawing/2014/main" val="20007"/>
                    </a:ext>
                  </a:extLst>
                </a:gridCol>
                <a:gridCol w="732349">
                  <a:extLst>
                    <a:ext uri="{9D8B030D-6E8A-4147-A177-3AD203B41FA5}">
                      <a16:colId xmlns:a16="http://schemas.microsoft.com/office/drawing/2014/main" val="20008"/>
                    </a:ext>
                  </a:extLst>
                </a:gridCol>
                <a:gridCol w="487189">
                  <a:extLst>
                    <a:ext uri="{9D8B030D-6E8A-4147-A177-3AD203B41FA5}">
                      <a16:colId xmlns:a16="http://schemas.microsoft.com/office/drawing/2014/main" val="20009"/>
                    </a:ext>
                  </a:extLst>
                </a:gridCol>
                <a:gridCol w="732349">
                  <a:extLst>
                    <a:ext uri="{9D8B030D-6E8A-4147-A177-3AD203B41FA5}">
                      <a16:colId xmlns:a16="http://schemas.microsoft.com/office/drawing/2014/main" val="20010"/>
                    </a:ext>
                  </a:extLst>
                </a:gridCol>
                <a:gridCol w="487189">
                  <a:extLst>
                    <a:ext uri="{9D8B030D-6E8A-4147-A177-3AD203B41FA5}">
                      <a16:colId xmlns:a16="http://schemas.microsoft.com/office/drawing/2014/main" val="20011"/>
                    </a:ext>
                  </a:extLst>
                </a:gridCol>
                <a:gridCol w="741738">
                  <a:extLst>
                    <a:ext uri="{9D8B030D-6E8A-4147-A177-3AD203B41FA5}">
                      <a16:colId xmlns:a16="http://schemas.microsoft.com/office/drawing/2014/main" val="20012"/>
                    </a:ext>
                  </a:extLst>
                </a:gridCol>
                <a:gridCol w="487189">
                  <a:extLst>
                    <a:ext uri="{9D8B030D-6E8A-4147-A177-3AD203B41FA5}">
                      <a16:colId xmlns:a16="http://schemas.microsoft.com/office/drawing/2014/main" val="20013"/>
                    </a:ext>
                  </a:extLst>
                </a:gridCol>
                <a:gridCol w="733391">
                  <a:extLst>
                    <a:ext uri="{9D8B030D-6E8A-4147-A177-3AD203B41FA5}">
                      <a16:colId xmlns:a16="http://schemas.microsoft.com/office/drawing/2014/main" val="20014"/>
                    </a:ext>
                  </a:extLst>
                </a:gridCol>
                <a:gridCol w="487189">
                  <a:extLst>
                    <a:ext uri="{9D8B030D-6E8A-4147-A177-3AD203B41FA5}">
                      <a16:colId xmlns:a16="http://schemas.microsoft.com/office/drawing/2014/main" val="20015"/>
                    </a:ext>
                  </a:extLst>
                </a:gridCol>
                <a:gridCol w="832498">
                  <a:extLst>
                    <a:ext uri="{9D8B030D-6E8A-4147-A177-3AD203B41FA5}">
                      <a16:colId xmlns:a16="http://schemas.microsoft.com/office/drawing/2014/main" val="20016"/>
                    </a:ext>
                  </a:extLst>
                </a:gridCol>
                <a:gridCol w="580038">
                  <a:extLst>
                    <a:ext uri="{9D8B030D-6E8A-4147-A177-3AD203B41FA5}">
                      <a16:colId xmlns:a16="http://schemas.microsoft.com/office/drawing/2014/main" val="20017"/>
                    </a:ext>
                  </a:extLst>
                </a:gridCol>
              </a:tblGrid>
              <a:tr h="414505">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Code figure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km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&lt;0.1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70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&gt;75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8</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30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9</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35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40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11</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45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84</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50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13</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24</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55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0.9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14</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60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07253">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95959"/>
                    </a:solidFill>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15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26</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87</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65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0133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282589" y="6492875"/>
            <a:ext cx="7772397" cy="365125"/>
          </a:xfrm>
        </p:spPr>
        <p:txBody>
          <a:bodyPr/>
          <a:lstStyle/>
          <a:p>
            <a:pPr>
              <a:defRPr/>
            </a:pPr>
            <a:r>
              <a:rPr lang="en-US" dirty="0"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7</a:t>
            </a:fld>
            <a:endParaRPr lang="en-US" altLang="en-US"/>
          </a:p>
        </p:txBody>
      </p:sp>
      <p:graphicFrame>
        <p:nvGraphicFramePr>
          <p:cNvPr id="2" name="Table 1"/>
          <p:cNvGraphicFramePr>
            <a:graphicFrameLocks noGrp="1"/>
          </p:cNvGraphicFramePr>
          <p:nvPr>
            <p:extLst>
              <p:ext uri="{D42A27DB-BD31-4B8C-83A1-F6EECF244321}">
                <p14:modId xmlns:p14="http://schemas.microsoft.com/office/powerpoint/2010/main" val="2512128790"/>
              </p:ext>
            </p:extLst>
          </p:nvPr>
        </p:nvGraphicFramePr>
        <p:xfrm>
          <a:off x="304800" y="2859970"/>
          <a:ext cx="11598321" cy="3815461"/>
        </p:xfrm>
        <a:graphic>
          <a:graphicData uri="http://schemas.openxmlformats.org/drawingml/2006/table">
            <a:tbl>
              <a:tblPr firstRow="1" firstCol="1" bandRow="1"/>
              <a:tblGrid>
                <a:gridCol w="1235121">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gridCol w="5257800">
                  <a:extLst>
                    <a:ext uri="{9D8B030D-6E8A-4147-A177-3AD203B41FA5}">
                      <a16:colId xmlns:a16="http://schemas.microsoft.com/office/drawing/2014/main" val="20002"/>
                    </a:ext>
                  </a:extLst>
                </a:gridCol>
              </a:tblGrid>
              <a:tr h="239905">
                <a:tc gridSpan="3">
                  <a:txBody>
                    <a:bodyPr/>
                    <a:lstStyle/>
                    <a:p>
                      <a:pPr marL="0" marR="0" algn="ctr">
                        <a:lnSpc>
                          <a:spcPct val="107000"/>
                        </a:lnSpc>
                        <a:spcBef>
                          <a:spcPts val="0"/>
                        </a:spcBef>
                        <a:spcAft>
                          <a:spcPts val="0"/>
                        </a:spcAft>
                        <a:tabLst>
                          <a:tab pos="3738245"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Cloud table 2700 N – Amount of cloud cover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Code figure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Cloud amount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oktas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Cloud amount (tenths)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9905">
                <a:tc>
                  <a:txBody>
                    <a:bodyPr/>
                    <a:lstStyle/>
                    <a:p>
                      <a:pPr marL="0" marR="0">
                        <a:lnSpc>
                          <a:spcPct val="107000"/>
                        </a:lnSpc>
                        <a:spcBef>
                          <a:spcPts val="0"/>
                        </a:spcBef>
                        <a:spcAft>
                          <a:spcPts val="0"/>
                        </a:spcAft>
                        <a:tabLst>
                          <a:tab pos="373824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0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1/8 or less, but not zero</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1/10 or less, but not zero</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2/10 - 3/10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3/8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4/10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4/8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5/10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5/8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6/10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6/8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7/10 - 8/10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7/8 or more, but not 8/8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9/10 or more but not 10/10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8/8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10/10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39905">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Sky obscured, or cannot be estimated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Sky obscured, or cannot be estimated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84677">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No measurement made: (Automatic stations only)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tabLst>
                          <a:tab pos="373824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 measurement made: (Automatic stations only)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
        <p:nvSpPr>
          <p:cNvPr id="3" name="Rectangle 2"/>
          <p:cNvSpPr/>
          <p:nvPr/>
        </p:nvSpPr>
        <p:spPr>
          <a:xfrm>
            <a:off x="3048000" y="152400"/>
            <a:ext cx="4583306"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cs typeface="Times New Roman" panose="02020603050405020304" pitchFamily="18" charset="0"/>
              </a:rPr>
              <a:t>Coding value description for </a:t>
            </a:r>
            <a:r>
              <a:rPr lang="en-US" b="1" dirty="0">
                <a:latin typeface="Times New Roman" panose="02020603050405020304" pitchFamily="18" charset="0"/>
                <a:ea typeface="Calibri" panose="020F0502020204030204" pitchFamily="34" charset="0"/>
                <a:cs typeface="Times New Roman" panose="02020603050405020304" pitchFamily="18" charset="0"/>
              </a:rPr>
              <a:t>N</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in group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dirty="0"/>
          </a:p>
        </p:txBody>
      </p:sp>
      <p:sp>
        <p:nvSpPr>
          <p:cNvPr id="9" name="Rectangle 8"/>
          <p:cNvSpPr/>
          <p:nvPr/>
        </p:nvSpPr>
        <p:spPr>
          <a:xfrm>
            <a:off x="148988" y="533400"/>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148988" y="2362976"/>
            <a:ext cx="5288627" cy="369332"/>
          </a:xfrm>
          <a:prstGeom prst="rect">
            <a:avLst/>
          </a:prstGeom>
        </p:spPr>
        <p:txBody>
          <a:bodyPr wrap="none">
            <a:spAutoFit/>
          </a:bodyPr>
          <a:lstStyle/>
          <a:p>
            <a:pPr marL="342900" indent="-342900">
              <a:buFont typeface="Wingdings" panose="05000000000000000000" pitchFamily="2" charset="2"/>
              <a:buChar char="ü"/>
            </a:pPr>
            <a:r>
              <a:rPr lang="en-US" b="1" dirty="0" smtClean="0">
                <a:latin typeface="Times New Roman" panose="02020603050405020304" pitchFamily="18" charset="0"/>
                <a:ea typeface="Calibri" panose="020F0502020204030204" pitchFamily="34" charset="0"/>
                <a:cs typeface="Times New Roman" panose="02020603050405020304" pitchFamily="18" charset="0"/>
              </a:rPr>
              <a:t>N </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Indicates </a:t>
            </a:r>
            <a:r>
              <a:rPr lang="en-US"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b="1" dirty="0" smtClean="0">
                <a:latin typeface="Times New Roman" panose="02020603050405020304" pitchFamily="18" charset="0"/>
                <a:cs typeface="Times New Roman" panose="02020603050405020304" pitchFamily="18" charset="0"/>
              </a:rPr>
              <a:t>total </a:t>
            </a:r>
            <a:r>
              <a:rPr lang="en-US" b="1" dirty="0">
                <a:latin typeface="Times New Roman" panose="02020603050405020304" pitchFamily="18" charset="0"/>
                <a:cs typeface="Times New Roman" panose="02020603050405020304" pitchFamily="18" charset="0"/>
              </a:rPr>
              <a:t>Cloud Coverage of the sky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39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8</a:t>
            </a:fld>
            <a:endParaRPr lang="en-US" altLang="en-US"/>
          </a:p>
        </p:txBody>
      </p:sp>
      <p:sp>
        <p:nvSpPr>
          <p:cNvPr id="6" name="Rectangle 5"/>
          <p:cNvSpPr/>
          <p:nvPr/>
        </p:nvSpPr>
        <p:spPr>
          <a:xfrm>
            <a:off x="365078" y="90650"/>
            <a:ext cx="1447800"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Cont’d</a:t>
            </a:r>
          </a:p>
        </p:txBody>
      </p:sp>
      <p:pic>
        <p:nvPicPr>
          <p:cNvPr id="2" name="Picture 1"/>
          <p:cNvPicPr>
            <a:picLocks noChangeAspect="1"/>
          </p:cNvPicPr>
          <p:nvPr/>
        </p:nvPicPr>
        <p:blipFill>
          <a:blip r:embed="rId3"/>
          <a:stretch>
            <a:fillRect/>
          </a:stretch>
        </p:blipFill>
        <p:spPr>
          <a:xfrm>
            <a:off x="2590800" y="304801"/>
            <a:ext cx="6629400" cy="6051550"/>
          </a:xfrm>
          <a:prstGeom prst="rect">
            <a:avLst/>
          </a:prstGeom>
        </p:spPr>
      </p:pic>
    </p:spTree>
    <p:extLst>
      <p:ext uri="{BB962C8B-B14F-4D97-AF65-F5344CB8AC3E}">
        <p14:creationId xmlns:p14="http://schemas.microsoft.com/office/powerpoint/2010/main" val="3259321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190754" y="6356351"/>
            <a:ext cx="7772397" cy="365125"/>
          </a:xfrm>
        </p:spPr>
        <p:txBody>
          <a:bodyPr/>
          <a:lstStyle/>
          <a:p>
            <a:pPr>
              <a:defRPr/>
            </a:pPr>
            <a:r>
              <a:rPr lang="en-US" smtClean="0"/>
              <a:t>Email:- yaredgodine@yahoo.com             MHF1702 : Weather Analysis and Forecasting  </a:t>
            </a:r>
            <a:endParaRPr lang="en-US" dirty="0"/>
          </a:p>
        </p:txBody>
      </p:sp>
      <p:sp>
        <p:nvSpPr>
          <p:cNvPr id="5" name="Slide Number Placeholder 4"/>
          <p:cNvSpPr>
            <a:spLocks noGrp="1"/>
          </p:cNvSpPr>
          <p:nvPr>
            <p:ph type="sldNum" sz="quarter" idx="12"/>
          </p:nvPr>
        </p:nvSpPr>
        <p:spPr/>
        <p:txBody>
          <a:bodyPr/>
          <a:lstStyle/>
          <a:p>
            <a:fld id="{B53E8E7A-AD80-43CD-BE87-638203EBCE4D}" type="slidenum">
              <a:rPr lang="en-US" altLang="en-US" smtClean="0"/>
              <a:pPr/>
              <a:t>9</a:t>
            </a:fld>
            <a:endParaRPr lang="en-US" altLang="en-US"/>
          </a:p>
        </p:txBody>
      </p:sp>
      <p:sp>
        <p:nvSpPr>
          <p:cNvPr id="7" name="Rectangle 6"/>
          <p:cNvSpPr/>
          <p:nvPr/>
        </p:nvSpPr>
        <p:spPr>
          <a:xfrm>
            <a:off x="3048000" y="152400"/>
            <a:ext cx="4673074" cy="369332"/>
          </a:xfrm>
          <a:prstGeom prst="rect">
            <a:avLst/>
          </a:prstGeom>
        </p:spPr>
        <p:txBody>
          <a:bodyPr wrap="none">
            <a:spAutoFit/>
          </a:bodyPr>
          <a:lstStyle/>
          <a:p>
            <a:r>
              <a:rPr lang="en-US" dirty="0">
                <a:latin typeface="Times New Roman" panose="02020603050405020304" pitchFamily="18" charset="0"/>
                <a:ea typeface="Calibri" panose="020F0502020204030204" pitchFamily="34" charset="0"/>
                <a:cs typeface="Times New Roman" panose="02020603050405020304" pitchFamily="18" charset="0"/>
              </a:rPr>
              <a:t>Coding value description </a:t>
            </a:r>
            <a:r>
              <a:rPr lang="en-US" dirty="0" smtClean="0">
                <a:latin typeface="Times New Roman" panose="02020603050405020304" pitchFamily="18" charset="0"/>
                <a:ea typeface="Calibri" panose="020F0502020204030204" pitchFamily="34" charset="0"/>
                <a:cs typeface="Times New Roman" panose="02020603050405020304" pitchFamily="18" charset="0"/>
              </a:rPr>
              <a:t>for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dd</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in group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dirty="0"/>
          </a:p>
        </p:txBody>
      </p:sp>
      <p:sp>
        <p:nvSpPr>
          <p:cNvPr id="8" name="Rectangle 7"/>
          <p:cNvSpPr/>
          <p:nvPr/>
        </p:nvSpPr>
        <p:spPr>
          <a:xfrm>
            <a:off x="148988" y="533400"/>
            <a:ext cx="12039600" cy="1836400"/>
          </a:xfrm>
          <a:prstGeom prst="rect">
            <a:avLst/>
          </a:prstGeom>
        </p:spPr>
        <p:txBody>
          <a:bodyPr wrap="square">
            <a:spAutoFit/>
          </a:bodyPr>
          <a:lstStyle/>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M</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j</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YYGGi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w</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IIiii</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R</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US" sz="2000" baseline="-25000" dirty="0" err="1"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err="1" smtClean="0">
                <a:latin typeface="Times New Roman" panose="02020603050405020304" pitchFamily="18" charset="0"/>
                <a:ea typeface="Calibri" panose="020F0502020204030204" pitchFamily="34" charset="0"/>
                <a:cs typeface="Times New Roman" panose="02020603050405020304" pitchFamily="18" charset="0"/>
              </a:rPr>
              <a:t>hVV</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b="1" dirty="0" err="1" smtClean="0">
                <a:latin typeface="Times New Roman" panose="02020603050405020304" pitchFamily="18" charset="0"/>
                <a:ea typeface="Calibri" panose="020F0502020204030204" pitchFamily="34" charset="0"/>
                <a:cs typeface="Times New Roman" panose="02020603050405020304" pitchFamily="18" charset="0"/>
              </a:rPr>
              <a:t>Nddff</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(00fff)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TTT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d</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29UUU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o</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4PPPP  5appp 6RRRt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R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7wwW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W</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7w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a1</a:t>
            </a:r>
            <a:r>
              <a:rPr lang="en-US" sz="2000" dirty="0" smtClean="0">
                <a:latin typeface="Times New Roman" panose="02020603050405020304" pitchFamily="18" charset="0"/>
                <a:cs typeface="Times New Roman" panose="02020603050405020304" pitchFamily="18" charset="0"/>
              </a:rPr>
              <a:t>W</a:t>
            </a:r>
            <a:r>
              <a:rPr lang="en-US" sz="2000" baseline="-25000" dirty="0" smtClean="0">
                <a:latin typeface="Times New Roman" panose="02020603050405020304" pitchFamily="18" charset="0"/>
                <a:cs typeface="Times New Roman" panose="02020603050405020304" pitchFamily="18" charset="0"/>
              </a:rPr>
              <a:t>a2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L</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M</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(9GGgg) </a:t>
            </a:r>
          </a:p>
          <a:p>
            <a:pPr algn="just">
              <a:spcBef>
                <a:spcPts val="0"/>
              </a:spcBef>
              <a:spcAft>
                <a:spcPts val="800"/>
              </a:spcAft>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333    (0………)   1s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x</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2s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T</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3Ejjj    4E'sss    5j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1</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3</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6</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7</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8</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j</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9</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(6RRRtR)   7R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R</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24</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8N</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9S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s</a:t>
            </a:r>
            <a:r>
              <a:rPr lang="en-US" sz="2000" baseline="-25000" dirty="0" smtClean="0">
                <a:latin typeface="Times New Roman" panose="02020603050405020304" pitchFamily="18" charset="0"/>
                <a:ea typeface="Calibri" panose="020F0502020204030204" pitchFamily="34" charset="0"/>
                <a:cs typeface="Times New Roman" panose="02020603050405020304" pitchFamily="18" charset="0"/>
              </a:rPr>
              <a:t>p</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Rectangle 8"/>
          <p:cNvSpPr/>
          <p:nvPr/>
        </p:nvSpPr>
        <p:spPr>
          <a:xfrm>
            <a:off x="148988" y="2362976"/>
            <a:ext cx="9028241" cy="369332"/>
          </a:xfrm>
          <a:prstGeom prst="rect">
            <a:avLst/>
          </a:prstGeom>
        </p:spPr>
        <p:txBody>
          <a:bodyPr wrap="none">
            <a:spAutoFit/>
          </a:bodyPr>
          <a:lstStyle/>
          <a:p>
            <a:pPr marL="342900" indent="-342900">
              <a:buFont typeface="Wingdings" panose="05000000000000000000" pitchFamily="2" charset="2"/>
              <a:buChar char="ü"/>
            </a:pP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dd</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Indicates </a:t>
            </a:r>
            <a:r>
              <a:rPr lang="en-US"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True wind direction  in tens of degrees, from which the wind is blowing. </a:t>
            </a:r>
            <a:r>
              <a:rPr lang="en-US" b="1"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a:stretch>
            <a:fillRect/>
          </a:stretch>
        </p:blipFill>
        <p:spPr>
          <a:xfrm>
            <a:off x="1828800" y="2762250"/>
            <a:ext cx="8134351" cy="3959226"/>
          </a:xfrm>
          <a:prstGeom prst="rect">
            <a:avLst/>
          </a:prstGeom>
        </p:spPr>
      </p:pic>
    </p:spTree>
    <p:extLst>
      <p:ext uri="{BB962C8B-B14F-4D97-AF65-F5344CB8AC3E}">
        <p14:creationId xmlns:p14="http://schemas.microsoft.com/office/powerpoint/2010/main" val="243342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1000"/>
                                        <p:tgtEl>
                                          <p:spTgt spid="2"/>
                                        </p:tgtEl>
                                      </p:cBhvr>
                                    </p:animEffect>
                                    <p:anim calcmode="lin" valueType="num">
                                      <p:cBhvr>
                                        <p:cTn id="29" dur="1000" fill="hold"/>
                                        <p:tgtEl>
                                          <p:spTgt spid="2"/>
                                        </p:tgtEl>
                                        <p:attrNameLst>
                                          <p:attrName>ppt_x</p:attrName>
                                        </p:attrNameLst>
                                      </p:cBhvr>
                                      <p:tavLst>
                                        <p:tav tm="0">
                                          <p:val>
                                            <p:strVal val="#ppt_x"/>
                                          </p:val>
                                        </p:tav>
                                        <p:tav tm="100000">
                                          <p:val>
                                            <p:strVal val="#ppt_x"/>
                                          </p:val>
                                        </p:tav>
                                      </p:tavLst>
                                    </p:anim>
                                    <p:anim calcmode="lin" valueType="num">
                                      <p:cBhvr>
                                        <p:cTn id="3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24148</TotalTime>
  <Words>7795</Words>
  <Application>Microsoft Office PowerPoint</Application>
  <PresentationFormat>Widescreen</PresentationFormat>
  <Paragraphs>1017</Paragraphs>
  <Slides>49</Slides>
  <Notes>49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Times New Roman</vt:lpstr>
      <vt:lpstr>Times-Bold</vt:lpstr>
      <vt:lpstr>Times-Roman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dc:creator>
  <cp:lastModifiedBy>yared</cp:lastModifiedBy>
  <cp:revision>432</cp:revision>
  <dcterms:created xsi:type="dcterms:W3CDTF">2010-09-01T05:12:47Z</dcterms:created>
  <dcterms:modified xsi:type="dcterms:W3CDTF">2024-12-07T09:23:51Z</dcterms:modified>
</cp:coreProperties>
</file>