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34"/>
  </p:notesMasterIdLst>
  <p:handoutMasterIdLst>
    <p:handoutMasterId r:id="rId35"/>
  </p:handoutMasterIdLst>
  <p:sldIdLst>
    <p:sldId id="271" r:id="rId2"/>
    <p:sldId id="280" r:id="rId3"/>
    <p:sldId id="279" r:id="rId4"/>
    <p:sldId id="278" r:id="rId5"/>
    <p:sldId id="277" r:id="rId6"/>
    <p:sldId id="257" r:id="rId7"/>
    <p:sldId id="270" r:id="rId8"/>
    <p:sldId id="272" r:id="rId9"/>
    <p:sldId id="273" r:id="rId10"/>
    <p:sldId id="274" r:id="rId11"/>
    <p:sldId id="290" r:id="rId12"/>
    <p:sldId id="291" r:id="rId13"/>
    <p:sldId id="292" r:id="rId14"/>
    <p:sldId id="281" r:id="rId15"/>
    <p:sldId id="275" r:id="rId16"/>
    <p:sldId id="286" r:id="rId17"/>
    <p:sldId id="276" r:id="rId18"/>
    <p:sldId id="282" r:id="rId19"/>
    <p:sldId id="284" r:id="rId20"/>
    <p:sldId id="283" r:id="rId21"/>
    <p:sldId id="293" r:id="rId22"/>
    <p:sldId id="285" r:id="rId23"/>
    <p:sldId id="269" r:id="rId24"/>
    <p:sldId id="289" r:id="rId25"/>
    <p:sldId id="288" r:id="rId26"/>
    <p:sldId id="287" r:id="rId27"/>
    <p:sldId id="258" r:id="rId28"/>
    <p:sldId id="262" r:id="rId29"/>
    <p:sldId id="263" r:id="rId30"/>
    <p:sldId id="264" r:id="rId31"/>
    <p:sldId id="268" r:id="rId32"/>
    <p:sldId id="265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5616D-E84D-4311-AB56-47CE68C5BB4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3AC4-78BF-4D12-8FF6-2B3066164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2835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1C280-0999-4337-9EB9-9361C8E02F2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31EB-1821-4B1B-9B1E-C76AB705E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187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603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33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42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41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51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7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791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89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80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89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80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752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54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727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696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3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39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57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6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92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59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85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31EB-1821-4B1B-9B1E-C76AB705E0C5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2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8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5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3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0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140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48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0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41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65F02-201C-4E25-B319-36136EC17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5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815921" y="6356350"/>
            <a:ext cx="7946265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39970" y="2233917"/>
            <a:ext cx="829868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Coding and decoding of weather messages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55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58504" y="6246125"/>
            <a:ext cx="7827659" cy="377825"/>
          </a:xfrm>
        </p:spPr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9307" y="1038023"/>
            <a:ext cx="11573301" cy="4981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71–XII CLIMAT -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monthly values from a land </a:t>
            </a:r>
            <a:r>
              <a:rPr lang="en-US" sz="3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</a:t>
            </a: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72–XII CLIMAT SHIP -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monthly means and totals from an ocean weather station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 88–XI SATOB -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of satellite observations of wind, surface temperature, cloud, humidity and radiation </a:t>
            </a:r>
            <a:endParaRPr lang="en-US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3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2398593" cy="782472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8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430" y="1588016"/>
            <a:ext cx="10131425" cy="392451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common synoptic code comprises six sections numbered 0 to 5, each of which is primarily composed of five-figure code groups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groups in sections 0 to 5 begin with a numerical indicator and these indicators are numbered consecutively within each section.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633828" y="6356349"/>
            <a:ext cx="8590209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9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869" y="63441"/>
            <a:ext cx="11395880" cy="124284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 STATION SURFACE SYNOPTIC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FM12-IX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SYNOP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41" y="1206197"/>
            <a:ext cx="11244708" cy="5150153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FM system of numbering the code forms, together with the corresponding code 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for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surface observation from a fixed land 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 is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12–XI Ext. SYNOP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two basic forms of land station surface synoptic reports,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form and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shortened form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417750" y="6356350"/>
            <a:ext cx="8564450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70" y="555611"/>
            <a:ext cx="11805313" cy="56100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form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Referred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as the primary (or main) synoptic, the 6-hourly report, or SYNOP.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synoptic is reported at the standard hours of observation which are:  0000, 0600, 1200, and 1800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UTC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Shortened form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Referred to as the intermediate synoptic or the 3-hourly report.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intermediate synoptic is reported at the standard hours for the intermediate observations which are:  0300, 0900, 1500, and 2100 UTC.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662448" y="6356349"/>
            <a:ext cx="831975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7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7812" y="6430715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98824" y="6430714"/>
            <a:ext cx="551167" cy="377825"/>
          </a:xfrm>
        </p:spPr>
        <p:txBody>
          <a:bodyPr/>
          <a:lstStyle/>
          <a:p>
            <a:fld id="{46465F02-201C-4E25-B319-36136EC17E19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54796" y="138993"/>
            <a:ext cx="8564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OF CODE FORMS WITH NOTES AND REGULATIONS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011" y="633412"/>
            <a:ext cx="11717980" cy="570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72152" y="6555437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27" y="147946"/>
            <a:ext cx="12049125" cy="22925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t="10485"/>
          <a:stretch/>
        </p:blipFill>
        <p:spPr>
          <a:xfrm>
            <a:off x="107025" y="2538139"/>
            <a:ext cx="12049125" cy="17683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5" y="4416540"/>
            <a:ext cx="12049125" cy="213889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/>
          <a:srcRect t="11813" b="17450"/>
          <a:stretch/>
        </p:blipFill>
        <p:spPr>
          <a:xfrm>
            <a:off x="6689209" y="147946"/>
            <a:ext cx="5020570" cy="116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4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1209" y="6460716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7026" y="5105379"/>
            <a:ext cx="120491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groups of Section 0 and the first two groups of Section 1, which are always included in the report of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surface observing station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26" y="346666"/>
            <a:ext cx="11903004" cy="16459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26" y="2207375"/>
            <a:ext cx="4137428" cy="890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6" y="3311431"/>
            <a:ext cx="5502204" cy="95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61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11117" y="254582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1209" y="6375542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6561" y="1079054"/>
            <a:ext cx="11955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0 — Data for reporting identification (type, ship’s call sign/buoy identifier, date, time, location) and units of wind speed used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180" y="2763309"/>
            <a:ext cx="119554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1 — Data for global exchange which are common to the SYNOP, SHIP and SYNOP MOBIL code forms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80" y="4252763"/>
            <a:ext cx="119554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2 222 Maritime data for global exchange pertaining to a sea, or to a coastal station </a:t>
            </a:r>
          </a:p>
        </p:txBody>
      </p:sp>
      <p:sp>
        <p:nvSpPr>
          <p:cNvPr id="8" name="Rectangle 7"/>
          <p:cNvSpPr/>
          <p:nvPr/>
        </p:nvSpPr>
        <p:spPr>
          <a:xfrm>
            <a:off x="13645" y="5545846"/>
            <a:ext cx="99904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nn-N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3 333 Data for regional exchange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85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20462" y="6356350"/>
            <a:ext cx="911824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3206" y="1038023"/>
            <a:ext cx="1134129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 4  444  - Data for national use for clouds with base below station level, included by national decision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3206" y="2657410"/>
            <a:ext cx="71897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 5    555  -  Data for national use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7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34629" y="1808254"/>
            <a:ext cx="11313993" cy="18138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(00fff)  1s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    2s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72152" y="6285489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0446" y="177130"/>
            <a:ext cx="10933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12–XI Ext. SYNOP -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surface observation from a fixed land station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34216" y="1098673"/>
            <a:ext cx="890353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code figure in which included in FM 12 SYNOP are:-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0445" y="3778294"/>
            <a:ext cx="114481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coding procedure</a:t>
            </a:r>
          </a:p>
          <a:p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coded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6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AAXX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SYNOP report from a fixed land station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BBXX     =     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SHIP report from a sea station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OOXX    =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SYNOP MOBIL report from a mobile land station </a:t>
            </a:r>
          </a:p>
        </p:txBody>
      </p:sp>
    </p:spTree>
    <p:extLst>
      <p:ext uri="{BB962C8B-B14F-4D97-AF65-F5344CB8AC3E}">
        <p14:creationId xmlns:p14="http://schemas.microsoft.com/office/powerpoint/2010/main" val="175849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5" grpId="0"/>
      <p:bldP spid="4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1" y="609604"/>
            <a:ext cx="8429222" cy="1456267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Coding and decoding of weather messages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99257" y="6356350"/>
            <a:ext cx="9040968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41195" y="2065868"/>
            <a:ext cx="116278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Coded messages are used for the international exchange of meteorological information including observational data provided by the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WWW Global Observing System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and processed data provided by the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WWW Global Data-processing System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447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0306" y="121951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34319" y="1053919"/>
            <a:ext cx="11313993" cy="1141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en-US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(00fff)  1s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    2s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51527" y="6356350"/>
            <a:ext cx="8190963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5800" y="2605548"/>
            <a:ext cx="88267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The identification and position of a fixed land station 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281247"/>
            <a:ext cx="85867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 =  Region number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570306" y="4018501"/>
            <a:ext cx="4163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Station number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033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0306" y="121951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34319" y="1053919"/>
            <a:ext cx="11313993" cy="1141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(00fff)  1s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    2s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70306" y="6277733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3686" y="3694496"/>
            <a:ext cx="85867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Indicate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985" y="4573321"/>
            <a:ext cx="112895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Actual time of observation to the nearest hours UTC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5280" y="5398908"/>
            <a:ext cx="100233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indicates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 for source and units of wind speed.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3686" y="2863651"/>
            <a:ext cx="17267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441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8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97470" y="203245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72955" y="1224318"/>
            <a:ext cx="11764371" cy="1141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(00fff)  1s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    2s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25663" y="6291531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65947" y="3163099"/>
            <a:ext cx="1396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365947" y="3811785"/>
            <a:ext cx="3419526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Rain fall indicator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26908" y="4436019"/>
            <a:ext cx="334739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weather indicator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26908" y="5016220"/>
            <a:ext cx="5835252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the height of the lowest cloud base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26908" y="5695043"/>
            <a:ext cx="3810595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VV =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visibility indicator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5" grpId="0"/>
      <p:bldP spid="4" grpId="0"/>
      <p:bldP spid="11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    2s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85800" y="6277733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4716" y="2156345"/>
            <a:ext cx="15012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204716" y="2741120"/>
            <a:ext cx="53908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cover 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204716" y="3273201"/>
            <a:ext cx="46538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 direction</a:t>
            </a:r>
            <a:endParaRPr lang="en-US" sz="4400" dirty="0"/>
          </a:p>
        </p:txBody>
      </p:sp>
      <p:sp>
        <p:nvSpPr>
          <p:cNvPr id="12" name="Rectangle 11"/>
          <p:cNvSpPr/>
          <p:nvPr/>
        </p:nvSpPr>
        <p:spPr>
          <a:xfrm>
            <a:off x="204715" y="3919532"/>
            <a:ext cx="1176437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 speed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wind speed &gt; 99 code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replaced by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(00fff)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104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6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85800" y="6277733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09852" y="2329934"/>
            <a:ext cx="7099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is group indicator for air temperature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509852" y="2971379"/>
            <a:ext cx="100786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sign indicator for air temperature 0 for +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for 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509852" y="3663041"/>
            <a:ext cx="74159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TTT is the amount of air temperature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238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3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85800" y="6277733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810" y="4391393"/>
            <a:ext cx="102082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amount of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dew-point temperature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21640" y="2508576"/>
            <a:ext cx="89559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group indicator for air dew-point temperature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121640" y="3409007"/>
            <a:ext cx="11832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sign indicator for air dew-point temperature 0 for +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for 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214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3P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85800" y="6277733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4715" y="2793958"/>
            <a:ext cx="99355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is a group indicator for station level pressure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204715" y="3904769"/>
            <a:ext cx="88846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amount of  station level pressure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20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4PPPP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54558" y="6356350"/>
            <a:ext cx="7432183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27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4716" y="2452763"/>
            <a:ext cx="100613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group indicator for mean sea level pressure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204715" y="3904769"/>
            <a:ext cx="88846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PPPP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amount of  mean sea level pressure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52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5appp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163651" y="6356350"/>
            <a:ext cx="756097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4716" y="2925036"/>
            <a:ext cx="77970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is a group indicator for pressure tendency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04716" y="3688799"/>
            <a:ext cx="82125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indicates pressure tendency character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204716" y="4379577"/>
            <a:ext cx="74480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3 hours pressure difference value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9897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/>
      <p:bldP spid="5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6RRRt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481070" y="6356350"/>
            <a:ext cx="889930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4716" y="2656781"/>
            <a:ext cx="57306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is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rain fall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group indicator for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204716" y="3541385"/>
            <a:ext cx="52196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RRR the amount of rain fall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204716" y="4493528"/>
            <a:ext cx="117836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6RRRt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Duration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reference for amount of precipitation, ending at the time of the report </a:t>
            </a:r>
          </a:p>
        </p:txBody>
      </p:sp>
    </p:spTree>
    <p:extLst>
      <p:ext uri="{BB962C8B-B14F-4D97-AF65-F5344CB8AC3E}">
        <p14:creationId xmlns:p14="http://schemas.microsoft.com/office/powerpoint/2010/main" val="423882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818227" y="6356350"/>
            <a:ext cx="9221273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7548" y="1374241"/>
            <a:ext cx="116005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Coded messages are also used  </a:t>
            </a:r>
          </a:p>
          <a:p>
            <a:pPr marL="1028700" lvl="1" indent="-571500" algn="just"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for the international exchange of observed and processed data required in specific applications of meteorology to various human activities and </a:t>
            </a:r>
            <a:endParaRPr lang="en-US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/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28700" lvl="1" indent="-571500" algn="just"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for exchanges of information related to meteorology.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25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7wwW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339403" y="6356350"/>
            <a:ext cx="888642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4716" y="2648073"/>
            <a:ext cx="90339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is a group indicator for present and past weather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204716" y="3548347"/>
            <a:ext cx="104460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indicates the types of weather at time of observation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204715" y="4515118"/>
            <a:ext cx="110819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indicates the type of weather during past hours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900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6" grpId="0"/>
      <p:bldP spid="10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528282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8N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01551" y="6248400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2389" y="2480059"/>
            <a:ext cx="82917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is a group indicator for types of cloud group 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22389" y="3142842"/>
            <a:ext cx="111553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Amount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the 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cloud present or, if no 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cloud is present, the amount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all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cloud present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322389" y="4369159"/>
            <a:ext cx="42219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types of low cloud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322389" y="5047008"/>
            <a:ext cx="49039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types of middle cloud</a:t>
            </a:r>
            <a:endParaRPr lang="en-US" sz="3200" dirty="0"/>
          </a:p>
        </p:txBody>
      </p:sp>
      <p:sp>
        <p:nvSpPr>
          <p:cNvPr id="13" name="Rectangle 12"/>
          <p:cNvSpPr/>
          <p:nvPr/>
        </p:nvSpPr>
        <p:spPr>
          <a:xfrm>
            <a:off x="220278" y="5706606"/>
            <a:ext cx="4426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types of high cloud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878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6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4716" y="420767"/>
            <a:ext cx="11764371" cy="1628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baseline="-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YYGGi</a:t>
            </a:r>
            <a:r>
              <a:rPr lang="en-US" sz="3200" b="1" baseline="-25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endParaRPr lang="en-US" sz="3200" b="1" baseline="-25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IIiii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hVV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Nddff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(00fff)  1s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4PPPP  5appp  6RRRt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7wwW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8N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9GGgg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4983" y="6397098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32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6341" y="3904681"/>
            <a:ext cx="40105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is a group indicator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4716" y="4622373"/>
            <a:ext cx="6787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GG = actual observation time (hour)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7974" y="5377048"/>
            <a:ext cx="3563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actual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minues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974" y="2117384"/>
            <a:ext cx="11887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group shall be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included: When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actual time of observation differs by more than 10 minutes from the standard time GG reported in Section 0;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878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94848" y="6248404"/>
            <a:ext cx="8113594" cy="377825"/>
          </a:xfrm>
        </p:spPr>
        <p:txBody>
          <a:bodyPr/>
          <a:lstStyle/>
          <a:p>
            <a:r>
              <a:rPr lang="en-US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7227" y="1479664"/>
            <a:ext cx="116688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Code Rules concerning the selection of code forms to be exchanged </a:t>
            </a:r>
            <a:r>
              <a:rPr lang="en-US" sz="35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international purposes</a:t>
            </a:r>
            <a:r>
              <a:rPr lang="en-US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the selection of their </a:t>
            </a:r>
            <a:r>
              <a:rPr lang="en-US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symbolic words</a:t>
            </a:r>
            <a:r>
              <a:rPr lang="en-US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groups </a:t>
            </a:r>
            <a:r>
              <a:rPr lang="en-US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letters</a:t>
            </a:r>
            <a:r>
              <a:rPr lang="en-US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are laid down in the WMO </a:t>
            </a:r>
            <a:r>
              <a:rPr lang="en-US" sz="35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Technical </a:t>
            </a:r>
            <a:r>
              <a:rPr lang="en-US" sz="35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Regulations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endParaRPr lang="en-US" sz="35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these international codes, several sets of </a:t>
            </a:r>
            <a:r>
              <a:rPr lang="en-US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regional codes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 which are intended only for exchanges within 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given WMO Region.</a:t>
            </a:r>
          </a:p>
        </p:txBody>
      </p:sp>
    </p:spTree>
    <p:extLst>
      <p:ext uri="{BB962C8B-B14F-4D97-AF65-F5344CB8AC3E}">
        <p14:creationId xmlns:p14="http://schemas.microsoft.com/office/powerpoint/2010/main" val="13583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5800" y="6248400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75242" y="6277732"/>
            <a:ext cx="551167" cy="377825"/>
          </a:xfrm>
        </p:spPr>
        <p:txBody>
          <a:bodyPr/>
          <a:lstStyle/>
          <a:p>
            <a:fld id="{46465F02-201C-4E25-B319-36136EC17E19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0250" y="1732094"/>
            <a:ext cx="117507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code form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number, preceded by the letters FM. 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FM-12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 for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SYNOP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FM system of numbering the code forms, together with the corresponding code names is the following: </a:t>
            </a:r>
          </a:p>
        </p:txBody>
      </p:sp>
    </p:spTree>
    <p:extLst>
      <p:ext uri="{BB962C8B-B14F-4D97-AF65-F5344CB8AC3E}">
        <p14:creationId xmlns:p14="http://schemas.microsoft.com/office/powerpoint/2010/main" val="192079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33947" y="108988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98677" y="6339438"/>
            <a:ext cx="8926729" cy="384412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alpha val="60000"/>
                  </a:schemeClr>
                </a:solidFill>
              </a:rPr>
              <a:t>Email:- yaredgodine@yahoo.com/yarukidus2002@gmail.com              MHF1702 : Weather Analysis and Forecasting  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3773" y="818865"/>
            <a:ext cx="1176436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12–XI Ext. SYNOP -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surface observation from a fixed land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 13–XI Ext. SHIP 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of surface observation from a sea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 14–XI Ext. SYNOP MOBIL 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of surface observation from a mobile land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 15–XII METAR - Aviation routine weather report (with or without trend forecast)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40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88789" y="300057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08350" y="6258126"/>
            <a:ext cx="7445062" cy="3651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5659" y="1218339"/>
            <a:ext cx="11491415" cy="4652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16–XII SPECI - Aviation selected special weather report (with or without trend forecast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18–XII BUOY - Report of a buoy 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observation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20–VIII RADOB - Report of ground radar weather observation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26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1368" y="55644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35674" y="6203279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0126" y="861887"/>
            <a:ext cx="12041874" cy="5245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32–XI Ext. PILOT -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Upper-wind report from a fixed land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33–XI Ext. PILOT SHIP -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Upper-wind report from a sea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35–XI Ext. TEMP -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Upper-level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pressure, temperature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humidity and wind report from a fixed land station</a:t>
            </a:r>
          </a:p>
        </p:txBody>
      </p:sp>
    </p:spTree>
    <p:extLst>
      <p:ext uri="{BB962C8B-B14F-4D97-AF65-F5344CB8AC3E}">
        <p14:creationId xmlns:p14="http://schemas.microsoft.com/office/powerpoint/2010/main" val="106622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1368" y="103403"/>
            <a:ext cx="1658877" cy="70987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5800" y="6248400"/>
            <a:ext cx="7827659" cy="377825"/>
          </a:xfrm>
        </p:spPr>
        <p:txBody>
          <a:bodyPr/>
          <a:lstStyle/>
          <a:p>
            <a:r>
              <a:rPr lang="en-US" dirty="0" smtClean="0"/>
              <a:t>Email:- yaredgodine@yahoo.com/yarukidus2002@gmail.com              MHF1702 : Weather Analysis and Forecasting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65F02-201C-4E25-B319-36136EC17E19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5533" y="813280"/>
            <a:ext cx="11955439" cy="5245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36–XI Ext. TEMP SHIP -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Upper-level pressure, temperature, humidity and wind report from a sea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station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 37–XI Ext. TEMP DROP 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Upper-level pressure, temperature, humidity and wind report from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released by carrier balloons 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aircraft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FM 38–XI Ext. TEMP MOBIL -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Upper-level pressure, temperature, humidity and wind report from a mobile land station</a:t>
            </a:r>
          </a:p>
        </p:txBody>
      </p:sp>
    </p:spTree>
    <p:extLst>
      <p:ext uri="{BB962C8B-B14F-4D97-AF65-F5344CB8AC3E}">
        <p14:creationId xmlns:p14="http://schemas.microsoft.com/office/powerpoint/2010/main" val="423777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20236</TotalTime>
  <Words>1811</Words>
  <Application>Microsoft Office PowerPoint</Application>
  <PresentationFormat>Widescreen</PresentationFormat>
  <Paragraphs>247</Paragraphs>
  <Slides>32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Coding and decoding of weather messages </vt:lpstr>
      <vt:lpstr>Cont…</vt:lpstr>
      <vt:lpstr>Cont…</vt:lpstr>
      <vt:lpstr>Cont…</vt:lpstr>
      <vt:lpstr>Cont…</vt:lpstr>
      <vt:lpstr>Cont…</vt:lpstr>
      <vt:lpstr>Cont…</vt:lpstr>
      <vt:lpstr>Cont…</vt:lpstr>
      <vt:lpstr>Cont…</vt:lpstr>
      <vt:lpstr>Cont…</vt:lpstr>
      <vt:lpstr>LAND STATION SURFACE SYNOPTIC CODE FM12-IX SYNOP FORMAT</vt:lpstr>
      <vt:lpstr>PowerPoint Presentation</vt:lpstr>
      <vt:lpstr>PowerPoint Presentation</vt:lpstr>
      <vt:lpstr>PowerPoint Presentation</vt:lpstr>
      <vt:lpstr>PowerPoint Presentation</vt:lpstr>
      <vt:lpstr>Cont…</vt:lpstr>
      <vt:lpstr>Cont…</vt:lpstr>
      <vt:lpstr>PowerPoint Presentation</vt:lpstr>
      <vt:lpstr>Cont…</vt:lpstr>
      <vt:lpstr>Cont…</vt:lpstr>
      <vt:lpstr>Cont…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Coding and decoding of weather messages</dc:title>
  <dc:creator>Maniyazewal Getachew</dc:creator>
  <cp:lastModifiedBy>yared</cp:lastModifiedBy>
  <cp:revision>76</cp:revision>
  <dcterms:created xsi:type="dcterms:W3CDTF">2015-10-30T01:37:46Z</dcterms:created>
  <dcterms:modified xsi:type="dcterms:W3CDTF">2025-10-17T12:14:39Z</dcterms:modified>
</cp:coreProperties>
</file>