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0" r:id="rId4"/>
    <p:sldId id="259" r:id="rId5"/>
    <p:sldId id="263" r:id="rId6"/>
    <p:sldId id="289" r:id="rId7"/>
    <p:sldId id="292" r:id="rId8"/>
    <p:sldId id="264" r:id="rId9"/>
    <p:sldId id="291"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90"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6" d="100"/>
          <a:sy n="86" d="100"/>
        </p:scale>
        <p:origin x="485"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FAD9E8-A88D-44C3-BEE8-09EE7524D49D}" type="datetimeFigureOut">
              <a:rPr lang="en-US" smtClean="0"/>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06597-621D-467C-B56C-EA90CDFD7EB0}" type="slidenum">
              <a:rPr lang="en-US" smtClean="0"/>
              <a:t>‹#›</a:t>
            </a:fld>
            <a:endParaRPr lang="en-US"/>
          </a:p>
        </p:txBody>
      </p:sp>
    </p:spTree>
    <p:extLst>
      <p:ext uri="{BB962C8B-B14F-4D97-AF65-F5344CB8AC3E}">
        <p14:creationId xmlns:p14="http://schemas.microsoft.com/office/powerpoint/2010/main" val="3322015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FAD9E8-A88D-44C3-BEE8-09EE7524D49D}" type="datetimeFigureOut">
              <a:rPr lang="en-US" smtClean="0"/>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06597-621D-467C-B56C-EA90CDFD7EB0}" type="slidenum">
              <a:rPr lang="en-US" smtClean="0"/>
              <a:t>‹#›</a:t>
            </a:fld>
            <a:endParaRPr lang="en-US"/>
          </a:p>
        </p:txBody>
      </p:sp>
    </p:spTree>
    <p:extLst>
      <p:ext uri="{BB962C8B-B14F-4D97-AF65-F5344CB8AC3E}">
        <p14:creationId xmlns:p14="http://schemas.microsoft.com/office/powerpoint/2010/main" val="81012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FAD9E8-A88D-44C3-BEE8-09EE7524D49D}" type="datetimeFigureOut">
              <a:rPr lang="en-US" smtClean="0"/>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06597-621D-467C-B56C-EA90CDFD7EB0}" type="slidenum">
              <a:rPr lang="en-US" smtClean="0"/>
              <a:t>‹#›</a:t>
            </a:fld>
            <a:endParaRPr lang="en-US"/>
          </a:p>
        </p:txBody>
      </p:sp>
    </p:spTree>
    <p:extLst>
      <p:ext uri="{BB962C8B-B14F-4D97-AF65-F5344CB8AC3E}">
        <p14:creationId xmlns:p14="http://schemas.microsoft.com/office/powerpoint/2010/main" val="3095449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FAD9E8-A88D-44C3-BEE8-09EE7524D49D}" type="datetimeFigureOut">
              <a:rPr lang="en-US" smtClean="0"/>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06597-621D-467C-B56C-EA90CDFD7EB0}" type="slidenum">
              <a:rPr lang="en-US" smtClean="0"/>
              <a:t>‹#›</a:t>
            </a:fld>
            <a:endParaRPr lang="en-US"/>
          </a:p>
        </p:txBody>
      </p:sp>
    </p:spTree>
    <p:extLst>
      <p:ext uri="{BB962C8B-B14F-4D97-AF65-F5344CB8AC3E}">
        <p14:creationId xmlns:p14="http://schemas.microsoft.com/office/powerpoint/2010/main" val="3495694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FAD9E8-A88D-44C3-BEE8-09EE7524D49D}" type="datetimeFigureOut">
              <a:rPr lang="en-US" smtClean="0"/>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06597-621D-467C-B56C-EA90CDFD7EB0}" type="slidenum">
              <a:rPr lang="en-US" smtClean="0"/>
              <a:t>‹#›</a:t>
            </a:fld>
            <a:endParaRPr lang="en-US"/>
          </a:p>
        </p:txBody>
      </p:sp>
    </p:spTree>
    <p:extLst>
      <p:ext uri="{BB962C8B-B14F-4D97-AF65-F5344CB8AC3E}">
        <p14:creationId xmlns:p14="http://schemas.microsoft.com/office/powerpoint/2010/main" val="65156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FAD9E8-A88D-44C3-BEE8-09EE7524D49D}" type="datetimeFigureOut">
              <a:rPr lang="en-US" smtClean="0"/>
              <a:t>12/23/2024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506597-621D-467C-B56C-EA90CDFD7EB0}" type="slidenum">
              <a:rPr lang="en-US" smtClean="0"/>
              <a:t>‹#›</a:t>
            </a:fld>
            <a:endParaRPr lang="en-US"/>
          </a:p>
        </p:txBody>
      </p:sp>
    </p:spTree>
    <p:extLst>
      <p:ext uri="{BB962C8B-B14F-4D97-AF65-F5344CB8AC3E}">
        <p14:creationId xmlns:p14="http://schemas.microsoft.com/office/powerpoint/2010/main" val="4175343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FAD9E8-A88D-44C3-BEE8-09EE7524D49D}" type="datetimeFigureOut">
              <a:rPr lang="en-US" smtClean="0"/>
              <a:t>12/23/2024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506597-621D-467C-B56C-EA90CDFD7EB0}" type="slidenum">
              <a:rPr lang="en-US" smtClean="0"/>
              <a:t>‹#›</a:t>
            </a:fld>
            <a:endParaRPr lang="en-US"/>
          </a:p>
        </p:txBody>
      </p:sp>
    </p:spTree>
    <p:extLst>
      <p:ext uri="{BB962C8B-B14F-4D97-AF65-F5344CB8AC3E}">
        <p14:creationId xmlns:p14="http://schemas.microsoft.com/office/powerpoint/2010/main" val="2173587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FAD9E8-A88D-44C3-BEE8-09EE7524D49D}" type="datetimeFigureOut">
              <a:rPr lang="en-US" smtClean="0"/>
              <a:t>12/23/2024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506597-621D-467C-B56C-EA90CDFD7EB0}" type="slidenum">
              <a:rPr lang="en-US" smtClean="0"/>
              <a:t>‹#›</a:t>
            </a:fld>
            <a:endParaRPr lang="en-US"/>
          </a:p>
        </p:txBody>
      </p:sp>
    </p:spTree>
    <p:extLst>
      <p:ext uri="{BB962C8B-B14F-4D97-AF65-F5344CB8AC3E}">
        <p14:creationId xmlns:p14="http://schemas.microsoft.com/office/powerpoint/2010/main" val="745793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FAD9E8-A88D-44C3-BEE8-09EE7524D49D}" type="datetimeFigureOut">
              <a:rPr lang="en-US" smtClean="0"/>
              <a:t>12/23/2024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506597-621D-467C-B56C-EA90CDFD7EB0}" type="slidenum">
              <a:rPr lang="en-US" smtClean="0"/>
              <a:t>‹#›</a:t>
            </a:fld>
            <a:endParaRPr lang="en-US"/>
          </a:p>
        </p:txBody>
      </p:sp>
    </p:spTree>
    <p:extLst>
      <p:ext uri="{BB962C8B-B14F-4D97-AF65-F5344CB8AC3E}">
        <p14:creationId xmlns:p14="http://schemas.microsoft.com/office/powerpoint/2010/main" val="1998208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FAD9E8-A88D-44C3-BEE8-09EE7524D49D}" type="datetimeFigureOut">
              <a:rPr lang="en-US" smtClean="0"/>
              <a:t>12/23/2024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506597-621D-467C-B56C-EA90CDFD7EB0}" type="slidenum">
              <a:rPr lang="en-US" smtClean="0"/>
              <a:t>‹#›</a:t>
            </a:fld>
            <a:endParaRPr lang="en-US"/>
          </a:p>
        </p:txBody>
      </p:sp>
    </p:spTree>
    <p:extLst>
      <p:ext uri="{BB962C8B-B14F-4D97-AF65-F5344CB8AC3E}">
        <p14:creationId xmlns:p14="http://schemas.microsoft.com/office/powerpoint/2010/main" val="2604787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FAD9E8-A88D-44C3-BEE8-09EE7524D49D}" type="datetimeFigureOut">
              <a:rPr lang="en-US" smtClean="0"/>
              <a:t>12/23/2024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506597-621D-467C-B56C-EA90CDFD7EB0}" type="slidenum">
              <a:rPr lang="en-US" smtClean="0"/>
              <a:t>‹#›</a:t>
            </a:fld>
            <a:endParaRPr lang="en-US"/>
          </a:p>
        </p:txBody>
      </p:sp>
    </p:spTree>
    <p:extLst>
      <p:ext uri="{BB962C8B-B14F-4D97-AF65-F5344CB8AC3E}">
        <p14:creationId xmlns:p14="http://schemas.microsoft.com/office/powerpoint/2010/main" val="2859383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FAD9E8-A88D-44C3-BEE8-09EE7524D49D}" type="datetimeFigureOut">
              <a:rPr lang="en-US" smtClean="0"/>
              <a:t>12/23/2024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506597-621D-467C-B56C-EA90CDFD7EB0}" type="slidenum">
              <a:rPr lang="en-US" smtClean="0"/>
              <a:t>‹#›</a:t>
            </a:fld>
            <a:endParaRPr lang="en-US"/>
          </a:p>
        </p:txBody>
      </p:sp>
    </p:spTree>
    <p:extLst>
      <p:ext uri="{BB962C8B-B14F-4D97-AF65-F5344CB8AC3E}">
        <p14:creationId xmlns:p14="http://schemas.microsoft.com/office/powerpoint/2010/main" val="2273123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785" y="287479"/>
            <a:ext cx="11461315" cy="1754326"/>
          </a:xfrm>
          <a:prstGeom prst="rect">
            <a:avLst/>
          </a:prstGeom>
        </p:spPr>
        <p:txBody>
          <a:bodyPr wrap="square">
            <a:spAutoFit/>
          </a:bodyPr>
          <a:lstStyle/>
          <a:p>
            <a:pPr algn="ctr"/>
            <a:r>
              <a:rPr lang="en-US" sz="3600" b="1" dirty="0" smtClean="0">
                <a:latin typeface="Times New Roman" panose="02020603050405020304" pitchFamily="18" charset="0"/>
                <a:cs typeface="Times New Roman" panose="02020603050405020304" pitchFamily="18" charset="0"/>
              </a:rPr>
              <a:t>FM 35–XI Ext. TEMP - Upper-level pressure, temperature, humidity and wind report from a fixed land station</a:t>
            </a:r>
            <a:endParaRPr lang="en-US" sz="3600" b="1" dirty="0">
              <a:latin typeface="Times New Roman" panose="02020603050405020304" pitchFamily="18" charset="0"/>
              <a:cs typeface="Times New Roman" panose="02020603050405020304" pitchFamily="18" charset="0"/>
            </a:endParaRPr>
          </a:p>
        </p:txBody>
      </p:sp>
      <p:sp>
        <p:nvSpPr>
          <p:cNvPr id="3" name="Rectangle 2"/>
          <p:cNvSpPr/>
          <p:nvPr/>
        </p:nvSpPr>
        <p:spPr>
          <a:xfrm>
            <a:off x="338203" y="2242252"/>
            <a:ext cx="11398685" cy="4524315"/>
          </a:xfrm>
          <a:prstGeom prst="rect">
            <a:avLst/>
          </a:prstGeom>
        </p:spPr>
        <p:txBody>
          <a:bodyPr wrap="square">
            <a:spAutoFit/>
          </a:bodyPr>
          <a:lstStyle/>
          <a:p>
            <a:r>
              <a:rPr lang="en-US" sz="3200" dirty="0" smtClean="0">
                <a:latin typeface="Times New Roman" panose="02020603050405020304" pitchFamily="18" charset="0"/>
                <a:cs typeface="Times New Roman" panose="02020603050405020304" pitchFamily="18" charset="0"/>
              </a:rPr>
              <a:t>Introduction</a:t>
            </a:r>
          </a:p>
          <a:p>
            <a:endParaRPr lang="en-US" sz="3200" dirty="0" smtClean="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Knowledge of temperature, humidity and wind at levels well above the ground form </a:t>
            </a:r>
            <a:r>
              <a:rPr lang="en-US" sz="3200" dirty="0" smtClean="0">
                <a:latin typeface="Times New Roman" panose="02020603050405020304" pitchFamily="18" charset="0"/>
                <a:cs typeface="Times New Roman" panose="02020603050405020304" pitchFamily="18" charset="0"/>
              </a:rPr>
              <a:t>an essential </a:t>
            </a:r>
            <a:r>
              <a:rPr lang="en-US" sz="3200" dirty="0">
                <a:latin typeface="Times New Roman" panose="02020603050405020304" pitchFamily="18" charset="0"/>
                <a:cs typeface="Times New Roman" panose="02020603050405020304" pitchFamily="18" charset="0"/>
              </a:rPr>
              <a:t>part of the meteorologist’s basic data. </a:t>
            </a:r>
            <a:endParaRPr lang="en-US" sz="3200" dirty="0" smtClean="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en-US" sz="3200" dirty="0">
                <a:solidFill>
                  <a:srgbClr val="FF0000"/>
                </a:solidFill>
                <a:latin typeface="Times New Roman" panose="02020603050405020304" pitchFamily="18" charset="0"/>
                <a:cs typeface="Times New Roman" panose="02020603050405020304" pitchFamily="18" charset="0"/>
              </a:rPr>
              <a:t>Variations </a:t>
            </a:r>
            <a:r>
              <a:rPr lang="en-US" sz="3200" dirty="0">
                <a:latin typeface="Times New Roman" panose="02020603050405020304" pitchFamily="18" charset="0"/>
                <a:cs typeface="Times New Roman" panose="02020603050405020304" pitchFamily="18" charset="0"/>
              </a:rPr>
              <a:t>of wind, temperature and </a:t>
            </a:r>
            <a:r>
              <a:rPr lang="en-US" sz="3200" dirty="0" smtClean="0">
                <a:latin typeface="Times New Roman" panose="02020603050405020304" pitchFamily="18" charset="0"/>
                <a:cs typeface="Times New Roman" panose="02020603050405020304" pitchFamily="18" charset="0"/>
              </a:rPr>
              <a:t>water content </a:t>
            </a:r>
            <a:r>
              <a:rPr lang="en-US" sz="3200" dirty="0">
                <a:latin typeface="Times New Roman" panose="02020603050405020304" pitchFamily="18" charset="0"/>
                <a:cs typeface="Times New Roman" panose="02020603050405020304" pitchFamily="18" charset="0"/>
              </a:rPr>
              <a:t>occurring </a:t>
            </a:r>
            <a:r>
              <a:rPr lang="en-US" sz="3200" dirty="0" smtClean="0">
                <a:latin typeface="Times New Roman" panose="02020603050405020304" pitchFamily="18" charset="0"/>
                <a:cs typeface="Times New Roman" panose="02020603050405020304" pitchFamily="18" charset="0"/>
              </a:rPr>
              <a:t>well above </a:t>
            </a:r>
            <a:r>
              <a:rPr lang="en-US" sz="3200" dirty="0">
                <a:latin typeface="Times New Roman" panose="02020603050405020304" pitchFamily="18" charset="0"/>
                <a:cs typeface="Times New Roman" panose="02020603050405020304" pitchFamily="18" charset="0"/>
              </a:rPr>
              <a:t>the ground are as </a:t>
            </a:r>
            <a:r>
              <a:rPr lang="en-US" sz="3200" dirty="0">
                <a:solidFill>
                  <a:srgbClr val="FF0000"/>
                </a:solidFill>
                <a:latin typeface="Times New Roman" panose="02020603050405020304" pitchFamily="18" charset="0"/>
                <a:cs typeface="Times New Roman" panose="02020603050405020304" pitchFamily="18" charset="0"/>
              </a:rPr>
              <a:t>important for weather analysis </a:t>
            </a:r>
            <a:r>
              <a:rPr lang="en-US" sz="3200" dirty="0" smtClean="0">
                <a:solidFill>
                  <a:srgbClr val="FF0000"/>
                </a:solidFill>
                <a:latin typeface="Times New Roman" panose="02020603050405020304" pitchFamily="18" charset="0"/>
                <a:cs typeface="Times New Roman" panose="02020603050405020304" pitchFamily="18" charset="0"/>
              </a:rPr>
              <a:t>and forecasting</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10976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6603" y="580494"/>
            <a:ext cx="11559654" cy="3108543"/>
          </a:xfrm>
          <a:prstGeom prst="rect">
            <a:avLst/>
          </a:prstGeom>
        </p:spPr>
        <p:txBody>
          <a:bodyPr wrap="square">
            <a:spAutoFit/>
          </a:bodyPr>
          <a:lstStyle/>
          <a:p>
            <a:pPr marL="457200" indent="-457200">
              <a:buFont typeface="Wingdings" panose="05000000000000000000" pitchFamily="2" charset="2"/>
              <a:buChar char="ü"/>
            </a:pPr>
            <a:r>
              <a:rPr lang="en-US" sz="2800" dirty="0" smtClean="0">
                <a:latin typeface="Times New Roman" panose="02020603050405020304" pitchFamily="18" charset="0"/>
                <a:cs typeface="Times New Roman" panose="02020603050405020304" pitchFamily="18" charset="0"/>
              </a:rPr>
              <a:t>As you can see, this message is broken into two sections (TTAA and TTBB). Part A of the code (TTAA) is the values at set pressure levels (1000mb, 925mb, 850mb, 700mb, 500mb, 400mb, 300mb, 250mb, 200mb, 150mb and 100mb.</a:t>
            </a:r>
          </a:p>
          <a:p>
            <a:pPr marL="457200" indent="-457200">
              <a:buFont typeface="Wingdings" panose="05000000000000000000" pitchFamily="2" charset="2"/>
              <a:buChar char="ü"/>
            </a:pPr>
            <a:r>
              <a:rPr lang="en-US" sz="2800" dirty="0" smtClean="0">
                <a:latin typeface="Times New Roman" panose="02020603050405020304" pitchFamily="18" charset="0"/>
                <a:cs typeface="Times New Roman" panose="02020603050405020304" pitchFamily="18" charset="0"/>
              </a:rPr>
              <a:t> Also included is </a:t>
            </a:r>
            <a:r>
              <a:rPr lang="en-US" sz="2800" dirty="0" err="1" smtClean="0">
                <a:latin typeface="Times New Roman" panose="02020603050405020304" pitchFamily="18" charset="0"/>
                <a:cs typeface="Times New Roman" panose="02020603050405020304" pitchFamily="18" charset="0"/>
              </a:rPr>
              <a:t>tropopause</a:t>
            </a:r>
            <a:r>
              <a:rPr lang="en-US" sz="2800" dirty="0" smtClean="0">
                <a:latin typeface="Times New Roman" panose="02020603050405020304" pitchFamily="18" charset="0"/>
                <a:cs typeface="Times New Roman" panose="02020603050405020304" pitchFamily="18" charset="0"/>
              </a:rPr>
              <a:t> data and maximum wind data) and these levels are mandatory in any upper-air ascent. Part B (TTBB) is for values at ‘significant’ pressure levels.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80482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0864" y="0"/>
            <a:ext cx="11012502" cy="584775"/>
          </a:xfrm>
          <a:prstGeom prst="rect">
            <a:avLst/>
          </a:prstGeom>
        </p:spPr>
        <p:txBody>
          <a:bodyPr wrap="none">
            <a:spAutoFit/>
          </a:bodyPr>
          <a:lstStyle/>
          <a:p>
            <a:r>
              <a:rPr lang="en-US" sz="3200" b="1" dirty="0" smtClean="0">
                <a:latin typeface="Times New Roman" panose="02020603050405020304" pitchFamily="18" charset="0"/>
                <a:cs typeface="Times New Roman" panose="02020603050405020304" pitchFamily="18" charset="0"/>
              </a:rPr>
              <a:t>Decode of the mandatory levels (TTAA) in the upper air code:</a:t>
            </a:r>
            <a:endParaRPr lang="en-US" sz="3200" b="1" dirty="0">
              <a:latin typeface="Times New Roman" panose="02020603050405020304" pitchFamily="18" charset="0"/>
              <a:cs typeface="Times New Roman" panose="02020603050405020304" pitchFamily="18" charset="0"/>
            </a:endParaRPr>
          </a:p>
        </p:txBody>
      </p:sp>
      <p:sp>
        <p:nvSpPr>
          <p:cNvPr id="3" name="Rectangle 2"/>
          <p:cNvSpPr/>
          <p:nvPr/>
        </p:nvSpPr>
        <p:spPr>
          <a:xfrm>
            <a:off x="1116846" y="692584"/>
            <a:ext cx="10440537" cy="6001643"/>
          </a:xfrm>
          <a:prstGeom prst="rect">
            <a:avLst/>
          </a:prstGeom>
        </p:spPr>
        <p:txBody>
          <a:bodyPr wrap="square">
            <a:spAutoFit/>
          </a:bodyPr>
          <a:lstStyle/>
          <a:p>
            <a:r>
              <a:rPr lang="en-US" sz="2400" dirty="0" smtClean="0">
                <a:latin typeface="Times New Roman" panose="02020603050405020304" pitchFamily="18" charset="0"/>
                <a:cs typeface="Times New Roman" panose="02020603050405020304" pitchFamily="18" charset="0"/>
              </a:rPr>
              <a:t>                                         TTAA YYGGI </a:t>
            </a:r>
            <a:r>
              <a:rPr lang="en-US" sz="2400" dirty="0" err="1" smtClean="0">
                <a:latin typeface="Times New Roman" panose="02020603050405020304" pitchFamily="18" charset="0"/>
                <a:cs typeface="Times New Roman" panose="02020603050405020304" pitchFamily="18" charset="0"/>
              </a:rPr>
              <a:t>IIiii</a:t>
            </a:r>
            <a:r>
              <a:rPr lang="en-US" sz="2400" dirty="0" smtClean="0">
                <a:latin typeface="Times New Roman" panose="02020603050405020304" pitchFamily="18" charset="0"/>
                <a:cs typeface="Times New Roman" panose="02020603050405020304" pitchFamily="18" charset="0"/>
              </a:rPr>
              <a:t> - Message identification</a:t>
            </a:r>
          </a:p>
          <a:p>
            <a:r>
              <a:rPr lang="en-US" sz="2400" dirty="0" smtClean="0">
                <a:latin typeface="Times New Roman" panose="02020603050405020304" pitchFamily="18" charset="0"/>
                <a:cs typeface="Times New Roman" panose="02020603050405020304" pitchFamily="18" charset="0"/>
              </a:rPr>
              <a:t>           99PoPoPo </a:t>
            </a:r>
            <a:r>
              <a:rPr lang="en-US" sz="2400" dirty="0" err="1" smtClean="0">
                <a:latin typeface="Times New Roman" panose="02020603050405020304" pitchFamily="18" charset="0"/>
                <a:cs typeface="Times New Roman" panose="02020603050405020304" pitchFamily="18" charset="0"/>
              </a:rPr>
              <a:t>ToToTaoDoDo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dododofofo</a:t>
            </a:r>
            <a:r>
              <a:rPr lang="en-US" sz="2400" dirty="0" smtClean="0">
                <a:latin typeface="Times New Roman" panose="02020603050405020304" pitchFamily="18" charset="0"/>
                <a:cs typeface="Times New Roman" panose="02020603050405020304" pitchFamily="18" charset="0"/>
              </a:rPr>
              <a:t> - Surface data</a:t>
            </a:r>
          </a:p>
          <a:p>
            <a:pPr algn="ctr"/>
            <a:r>
              <a:rPr lang="en-US" sz="2400" dirty="0" smtClean="0">
                <a:latin typeface="Times New Roman" panose="02020603050405020304" pitchFamily="18" charset="0"/>
                <a:cs typeface="Times New Roman" panose="02020603050405020304" pitchFamily="18" charset="0"/>
              </a:rPr>
              <a:t>00hhh </a:t>
            </a:r>
            <a:r>
              <a:rPr lang="en-US" sz="2400" dirty="0" err="1" smtClean="0">
                <a:latin typeface="Times New Roman" panose="02020603050405020304" pitchFamily="18" charset="0"/>
                <a:cs typeface="Times New Roman" panose="02020603050405020304" pitchFamily="18" charset="0"/>
              </a:rPr>
              <a:t>TTTaDD</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dddff</a:t>
            </a:r>
            <a:r>
              <a:rPr lang="en-US" sz="2400" dirty="0" smtClean="0">
                <a:latin typeface="Times New Roman" panose="02020603050405020304" pitchFamily="18" charset="0"/>
                <a:cs typeface="Times New Roman" panose="02020603050405020304" pitchFamily="18" charset="0"/>
              </a:rPr>
              <a:t> - 1000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data</a:t>
            </a:r>
          </a:p>
          <a:p>
            <a:pPr algn="ctr"/>
            <a:r>
              <a:rPr lang="en-US" sz="2400" dirty="0" smtClean="0">
                <a:latin typeface="Times New Roman" panose="02020603050405020304" pitchFamily="18" charset="0"/>
                <a:cs typeface="Times New Roman" panose="02020603050405020304" pitchFamily="18" charset="0"/>
              </a:rPr>
              <a:t>92hhh </a:t>
            </a:r>
            <a:r>
              <a:rPr lang="en-US" sz="2400" dirty="0" err="1" smtClean="0">
                <a:latin typeface="Times New Roman" panose="02020603050405020304" pitchFamily="18" charset="0"/>
                <a:cs typeface="Times New Roman" panose="02020603050405020304" pitchFamily="18" charset="0"/>
              </a:rPr>
              <a:t>TTTaDD</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dddff</a:t>
            </a:r>
            <a:r>
              <a:rPr lang="en-US" sz="2400" dirty="0" smtClean="0">
                <a:latin typeface="Times New Roman" panose="02020603050405020304" pitchFamily="18" charset="0"/>
                <a:cs typeface="Times New Roman" panose="02020603050405020304" pitchFamily="18" charset="0"/>
              </a:rPr>
              <a:t> - 925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data</a:t>
            </a:r>
          </a:p>
          <a:p>
            <a:pPr algn="ctr"/>
            <a:r>
              <a:rPr lang="en-US" sz="2400" dirty="0" smtClean="0">
                <a:latin typeface="Times New Roman" panose="02020603050405020304" pitchFamily="18" charset="0"/>
                <a:cs typeface="Times New Roman" panose="02020603050405020304" pitchFamily="18" charset="0"/>
              </a:rPr>
              <a:t>85hhh </a:t>
            </a:r>
            <a:r>
              <a:rPr lang="en-US" sz="2400" dirty="0" err="1" smtClean="0">
                <a:latin typeface="Times New Roman" panose="02020603050405020304" pitchFamily="18" charset="0"/>
                <a:cs typeface="Times New Roman" panose="02020603050405020304" pitchFamily="18" charset="0"/>
              </a:rPr>
              <a:t>TTTaDD</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dddff</a:t>
            </a:r>
            <a:r>
              <a:rPr lang="en-US" sz="2400" dirty="0" smtClean="0">
                <a:latin typeface="Times New Roman" panose="02020603050405020304" pitchFamily="18" charset="0"/>
                <a:cs typeface="Times New Roman" panose="02020603050405020304" pitchFamily="18" charset="0"/>
              </a:rPr>
              <a:t> - 850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data</a:t>
            </a:r>
          </a:p>
          <a:p>
            <a:pPr algn="ctr"/>
            <a:r>
              <a:rPr lang="en-US" sz="2400" dirty="0" smtClean="0">
                <a:latin typeface="Times New Roman" panose="02020603050405020304" pitchFamily="18" charset="0"/>
                <a:cs typeface="Times New Roman" panose="02020603050405020304" pitchFamily="18" charset="0"/>
              </a:rPr>
              <a:t>70hhh </a:t>
            </a:r>
            <a:r>
              <a:rPr lang="en-US" sz="2400" dirty="0" err="1" smtClean="0">
                <a:latin typeface="Times New Roman" panose="02020603050405020304" pitchFamily="18" charset="0"/>
                <a:cs typeface="Times New Roman" panose="02020603050405020304" pitchFamily="18" charset="0"/>
              </a:rPr>
              <a:t>TTTaDD</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dddff</a:t>
            </a:r>
            <a:r>
              <a:rPr lang="en-US" sz="2400" dirty="0" smtClean="0">
                <a:latin typeface="Times New Roman" panose="02020603050405020304" pitchFamily="18" charset="0"/>
                <a:cs typeface="Times New Roman" panose="02020603050405020304" pitchFamily="18" charset="0"/>
              </a:rPr>
              <a:t> - 700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data</a:t>
            </a:r>
          </a:p>
          <a:p>
            <a:pPr algn="ctr"/>
            <a:r>
              <a:rPr lang="en-US" sz="2400" dirty="0" smtClean="0">
                <a:latin typeface="Times New Roman" panose="02020603050405020304" pitchFamily="18" charset="0"/>
                <a:cs typeface="Times New Roman" panose="02020603050405020304" pitchFamily="18" charset="0"/>
              </a:rPr>
              <a:t>50hhh </a:t>
            </a:r>
            <a:r>
              <a:rPr lang="en-US" sz="2400" dirty="0" err="1" smtClean="0">
                <a:latin typeface="Times New Roman" panose="02020603050405020304" pitchFamily="18" charset="0"/>
                <a:cs typeface="Times New Roman" panose="02020603050405020304" pitchFamily="18" charset="0"/>
              </a:rPr>
              <a:t>TTTaDD</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dddff</a:t>
            </a:r>
            <a:r>
              <a:rPr lang="en-US" sz="2400" dirty="0" smtClean="0">
                <a:latin typeface="Times New Roman" panose="02020603050405020304" pitchFamily="18" charset="0"/>
                <a:cs typeface="Times New Roman" panose="02020603050405020304" pitchFamily="18" charset="0"/>
              </a:rPr>
              <a:t> - 500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data</a:t>
            </a:r>
          </a:p>
          <a:p>
            <a:pPr algn="ctr"/>
            <a:r>
              <a:rPr lang="en-US" sz="2400" dirty="0" smtClean="0">
                <a:latin typeface="Times New Roman" panose="02020603050405020304" pitchFamily="18" charset="0"/>
                <a:cs typeface="Times New Roman" panose="02020603050405020304" pitchFamily="18" charset="0"/>
              </a:rPr>
              <a:t>40hhh </a:t>
            </a:r>
            <a:r>
              <a:rPr lang="en-US" sz="2400" dirty="0" err="1" smtClean="0">
                <a:latin typeface="Times New Roman" panose="02020603050405020304" pitchFamily="18" charset="0"/>
                <a:cs typeface="Times New Roman" panose="02020603050405020304" pitchFamily="18" charset="0"/>
              </a:rPr>
              <a:t>TTTaDD</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dddff</a:t>
            </a:r>
            <a:r>
              <a:rPr lang="en-US" sz="2400" dirty="0" smtClean="0">
                <a:latin typeface="Times New Roman" panose="02020603050405020304" pitchFamily="18" charset="0"/>
                <a:cs typeface="Times New Roman" panose="02020603050405020304" pitchFamily="18" charset="0"/>
              </a:rPr>
              <a:t> - 400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data</a:t>
            </a:r>
          </a:p>
          <a:p>
            <a:pPr algn="ctr"/>
            <a:r>
              <a:rPr lang="en-US" sz="2400" dirty="0" smtClean="0">
                <a:latin typeface="Times New Roman" panose="02020603050405020304" pitchFamily="18" charset="0"/>
                <a:cs typeface="Times New Roman" panose="02020603050405020304" pitchFamily="18" charset="0"/>
              </a:rPr>
              <a:t>30hhh </a:t>
            </a:r>
            <a:r>
              <a:rPr lang="en-US" sz="2400" dirty="0" err="1" smtClean="0">
                <a:latin typeface="Times New Roman" panose="02020603050405020304" pitchFamily="18" charset="0"/>
                <a:cs typeface="Times New Roman" panose="02020603050405020304" pitchFamily="18" charset="0"/>
              </a:rPr>
              <a:t>TTTaDD</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dddff</a:t>
            </a:r>
            <a:r>
              <a:rPr lang="en-US" sz="2400" dirty="0" smtClean="0">
                <a:latin typeface="Times New Roman" panose="02020603050405020304" pitchFamily="18" charset="0"/>
                <a:cs typeface="Times New Roman" panose="02020603050405020304" pitchFamily="18" charset="0"/>
              </a:rPr>
              <a:t> - 300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data</a:t>
            </a:r>
          </a:p>
          <a:p>
            <a:pPr algn="ctr"/>
            <a:r>
              <a:rPr lang="en-US" sz="2400" dirty="0" smtClean="0">
                <a:latin typeface="Times New Roman" panose="02020603050405020304" pitchFamily="18" charset="0"/>
                <a:cs typeface="Times New Roman" panose="02020603050405020304" pitchFamily="18" charset="0"/>
              </a:rPr>
              <a:t>25hhh </a:t>
            </a:r>
            <a:r>
              <a:rPr lang="en-US" sz="2400" dirty="0" err="1" smtClean="0">
                <a:latin typeface="Times New Roman" panose="02020603050405020304" pitchFamily="18" charset="0"/>
                <a:cs typeface="Times New Roman" panose="02020603050405020304" pitchFamily="18" charset="0"/>
              </a:rPr>
              <a:t>TTTaDD</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dddff</a:t>
            </a:r>
            <a:r>
              <a:rPr lang="en-US" sz="2400" dirty="0" smtClean="0">
                <a:latin typeface="Times New Roman" panose="02020603050405020304" pitchFamily="18" charset="0"/>
                <a:cs typeface="Times New Roman" panose="02020603050405020304" pitchFamily="18" charset="0"/>
              </a:rPr>
              <a:t> - 250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data</a:t>
            </a:r>
          </a:p>
          <a:p>
            <a:pPr algn="ctr"/>
            <a:r>
              <a:rPr lang="en-US" sz="2400" dirty="0" smtClean="0">
                <a:latin typeface="Times New Roman" panose="02020603050405020304" pitchFamily="18" charset="0"/>
                <a:cs typeface="Times New Roman" panose="02020603050405020304" pitchFamily="18" charset="0"/>
              </a:rPr>
              <a:t>20hhh </a:t>
            </a:r>
            <a:r>
              <a:rPr lang="en-US" sz="2400" dirty="0" err="1" smtClean="0">
                <a:latin typeface="Times New Roman" panose="02020603050405020304" pitchFamily="18" charset="0"/>
                <a:cs typeface="Times New Roman" panose="02020603050405020304" pitchFamily="18" charset="0"/>
              </a:rPr>
              <a:t>TTTaDD</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dddff</a:t>
            </a:r>
            <a:r>
              <a:rPr lang="en-US" sz="2400" dirty="0" smtClean="0">
                <a:latin typeface="Times New Roman" panose="02020603050405020304" pitchFamily="18" charset="0"/>
                <a:cs typeface="Times New Roman" panose="02020603050405020304" pitchFamily="18" charset="0"/>
              </a:rPr>
              <a:t> - 200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data</a:t>
            </a:r>
          </a:p>
          <a:p>
            <a:pPr algn="ctr"/>
            <a:r>
              <a:rPr lang="en-US" sz="2400" dirty="0" smtClean="0">
                <a:latin typeface="Times New Roman" panose="02020603050405020304" pitchFamily="18" charset="0"/>
                <a:cs typeface="Times New Roman" panose="02020603050405020304" pitchFamily="18" charset="0"/>
              </a:rPr>
              <a:t>15hhh </a:t>
            </a:r>
            <a:r>
              <a:rPr lang="en-US" sz="2400" dirty="0" err="1" smtClean="0">
                <a:latin typeface="Times New Roman" panose="02020603050405020304" pitchFamily="18" charset="0"/>
                <a:cs typeface="Times New Roman" panose="02020603050405020304" pitchFamily="18" charset="0"/>
              </a:rPr>
              <a:t>TTTaDD</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dddff</a:t>
            </a:r>
            <a:r>
              <a:rPr lang="en-US" sz="2400" dirty="0" smtClean="0">
                <a:latin typeface="Times New Roman" panose="02020603050405020304" pitchFamily="18" charset="0"/>
                <a:cs typeface="Times New Roman" panose="02020603050405020304" pitchFamily="18" charset="0"/>
              </a:rPr>
              <a:t> - 150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data</a:t>
            </a:r>
          </a:p>
          <a:p>
            <a:pPr algn="ctr"/>
            <a:r>
              <a:rPr lang="en-US" sz="2400" dirty="0" smtClean="0">
                <a:latin typeface="Times New Roman" panose="02020603050405020304" pitchFamily="18" charset="0"/>
                <a:cs typeface="Times New Roman" panose="02020603050405020304" pitchFamily="18" charset="0"/>
              </a:rPr>
              <a:t>10hhh </a:t>
            </a:r>
            <a:r>
              <a:rPr lang="en-US" sz="2400" dirty="0" err="1" smtClean="0">
                <a:latin typeface="Times New Roman" panose="02020603050405020304" pitchFamily="18" charset="0"/>
                <a:cs typeface="Times New Roman" panose="02020603050405020304" pitchFamily="18" charset="0"/>
              </a:rPr>
              <a:t>TTTaDD</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dddff</a:t>
            </a:r>
            <a:r>
              <a:rPr lang="en-US" sz="2400" dirty="0" smtClean="0">
                <a:latin typeface="Times New Roman" panose="02020603050405020304" pitchFamily="18" charset="0"/>
                <a:cs typeface="Times New Roman" panose="02020603050405020304" pitchFamily="18" charset="0"/>
              </a:rPr>
              <a:t> - 100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data</a:t>
            </a:r>
          </a:p>
          <a:p>
            <a:r>
              <a:rPr lang="en-US" sz="2400" dirty="0" smtClean="0">
                <a:latin typeface="Times New Roman" panose="02020603050405020304" pitchFamily="18" charset="0"/>
                <a:cs typeface="Times New Roman" panose="02020603050405020304" pitchFamily="18" charset="0"/>
              </a:rPr>
              <a:t>                        88PtPtPt </a:t>
            </a:r>
            <a:r>
              <a:rPr lang="en-US" sz="2400" dirty="0" err="1" smtClean="0">
                <a:latin typeface="Times New Roman" panose="02020603050405020304" pitchFamily="18" charset="0"/>
                <a:cs typeface="Times New Roman" panose="02020603050405020304" pitchFamily="18" charset="0"/>
              </a:rPr>
              <a:t>TtTtTatDtDt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dtdtdtftft</a:t>
            </a:r>
            <a:r>
              <a:rPr lang="en-US" sz="2400" dirty="0" smtClean="0">
                <a:latin typeface="Times New Roman" panose="02020603050405020304" pitchFamily="18" charset="0"/>
                <a:cs typeface="Times New Roman" panose="02020603050405020304" pitchFamily="18" charset="0"/>
              </a:rPr>
              <a:t> - </a:t>
            </a:r>
            <a:r>
              <a:rPr lang="en-US" sz="2400" dirty="0" err="1" smtClean="0">
                <a:latin typeface="Times New Roman" panose="02020603050405020304" pitchFamily="18" charset="0"/>
                <a:cs typeface="Times New Roman" panose="02020603050405020304" pitchFamily="18" charset="0"/>
              </a:rPr>
              <a:t>Tropopause</a:t>
            </a:r>
            <a:r>
              <a:rPr lang="en-US" sz="2400" dirty="0" smtClean="0">
                <a:latin typeface="Times New Roman" panose="02020603050405020304" pitchFamily="18" charset="0"/>
                <a:cs typeface="Times New Roman" panose="02020603050405020304" pitchFamily="18" charset="0"/>
              </a:rPr>
              <a:t> data</a:t>
            </a:r>
          </a:p>
          <a:p>
            <a:r>
              <a:rPr lang="en-US" sz="2400" dirty="0" smtClean="0">
                <a:latin typeface="Times New Roman" panose="02020603050405020304" pitchFamily="18" charset="0"/>
                <a:cs typeface="Times New Roman" panose="02020603050405020304" pitchFamily="18" charset="0"/>
              </a:rPr>
              <a:t>                             77PmPmPm </a:t>
            </a:r>
            <a:r>
              <a:rPr lang="en-US" sz="2400" dirty="0" err="1" smtClean="0">
                <a:latin typeface="Times New Roman" panose="02020603050405020304" pitchFamily="18" charset="0"/>
                <a:cs typeface="Times New Roman" panose="02020603050405020304" pitchFamily="18" charset="0"/>
              </a:rPr>
              <a:t>dmdmdmfmfm</a:t>
            </a:r>
            <a:r>
              <a:rPr lang="en-US" sz="2400" dirty="0" smtClean="0">
                <a:latin typeface="Times New Roman" panose="02020603050405020304" pitchFamily="18" charset="0"/>
                <a:cs typeface="Times New Roman" panose="02020603050405020304" pitchFamily="18" charset="0"/>
              </a:rPr>
              <a:t> - Maximum wind data</a:t>
            </a:r>
          </a:p>
          <a:p>
            <a:r>
              <a:rPr lang="en-US" sz="2400" dirty="0" smtClean="0">
                <a:latin typeface="Times New Roman" panose="02020603050405020304" pitchFamily="18" charset="0"/>
                <a:cs typeface="Times New Roman" panose="02020603050405020304" pitchFamily="18" charset="0"/>
              </a:rPr>
              <a:t>                                                                 31313 - Regional data</a:t>
            </a:r>
            <a:endParaRPr lang="en-US" sz="2400" dirty="0">
              <a:latin typeface="Times New Roman" panose="02020603050405020304" pitchFamily="18" charset="0"/>
              <a:cs typeface="Times New Roman" panose="02020603050405020304" pitchFamily="18" charset="0"/>
            </a:endParaRPr>
          </a:p>
        </p:txBody>
      </p:sp>
      <p:sp>
        <p:nvSpPr>
          <p:cNvPr id="4" name="Rectangle 3"/>
          <p:cNvSpPr/>
          <p:nvPr/>
        </p:nvSpPr>
        <p:spPr>
          <a:xfrm>
            <a:off x="256801" y="6432704"/>
            <a:ext cx="5809860" cy="369332"/>
          </a:xfrm>
          <a:prstGeom prst="rect">
            <a:avLst/>
          </a:prstGeom>
        </p:spPr>
        <p:txBody>
          <a:bodyPr wrap="none">
            <a:spAutoFit/>
          </a:bodyPr>
          <a:lstStyle/>
          <a:p>
            <a:r>
              <a:rPr lang="en-US" dirty="0" smtClean="0"/>
              <a:t>Table 1. The Decode of the Upper-Air Code for Part A (TTAA)</a:t>
            </a:r>
            <a:endParaRPr lang="en-US" dirty="0"/>
          </a:p>
        </p:txBody>
      </p:sp>
    </p:spTree>
    <p:extLst>
      <p:ext uri="{BB962C8B-B14F-4D97-AF65-F5344CB8AC3E}">
        <p14:creationId xmlns:p14="http://schemas.microsoft.com/office/powerpoint/2010/main" val="4064734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0502" y="348987"/>
            <a:ext cx="11081982" cy="4524315"/>
          </a:xfrm>
          <a:prstGeom prst="rect">
            <a:avLst/>
          </a:prstGeom>
        </p:spPr>
        <p:txBody>
          <a:bodyPr wrap="square">
            <a:spAutoFit/>
          </a:bodyPr>
          <a:lstStyle/>
          <a:p>
            <a:r>
              <a:rPr lang="en-US" sz="3200" b="1" dirty="0" smtClean="0">
                <a:latin typeface="Times New Roman" panose="02020603050405020304" pitchFamily="18" charset="0"/>
                <a:cs typeface="Times New Roman" panose="02020603050405020304" pitchFamily="18" charset="0"/>
              </a:rPr>
              <a:t>All ascent can be broken down as follows:</a:t>
            </a:r>
          </a:p>
          <a:p>
            <a:r>
              <a:rPr lang="en-US" sz="3200" dirty="0" smtClean="0">
                <a:latin typeface="Times New Roman" panose="02020603050405020304" pitchFamily="18" charset="0"/>
                <a:cs typeface="Times New Roman" panose="02020603050405020304" pitchFamily="18" charset="0"/>
              </a:rPr>
              <a:t> </a:t>
            </a:r>
          </a:p>
          <a:p>
            <a:r>
              <a:rPr lang="en-US" sz="3200" b="1" dirty="0" smtClean="0">
                <a:latin typeface="Times New Roman" panose="02020603050405020304" pitchFamily="18" charset="0"/>
                <a:cs typeface="Times New Roman" panose="02020603050405020304" pitchFamily="18" charset="0"/>
              </a:rPr>
              <a:t>Message identification – </a:t>
            </a:r>
            <a:r>
              <a:rPr lang="en-US" sz="3200" b="1" dirty="0" smtClean="0">
                <a:solidFill>
                  <a:srgbClr val="FF0000"/>
                </a:solidFill>
                <a:latin typeface="Times New Roman" panose="02020603050405020304" pitchFamily="18" charset="0"/>
                <a:cs typeface="Times New Roman" panose="02020603050405020304" pitchFamily="18" charset="0"/>
              </a:rPr>
              <a:t>TTAA</a:t>
            </a:r>
          </a:p>
          <a:p>
            <a:r>
              <a:rPr lang="fi-FI" sz="3200" b="1" dirty="0" smtClean="0">
                <a:solidFill>
                  <a:srgbClr val="FF0000"/>
                </a:solidFill>
                <a:latin typeface="Times New Roman" panose="02020603050405020304" pitchFamily="18" charset="0"/>
                <a:cs typeface="Times New Roman" panose="02020603050405020304" pitchFamily="18" charset="0"/>
              </a:rPr>
              <a:t>TTAA</a:t>
            </a:r>
            <a:r>
              <a:rPr lang="fi-FI" sz="3200" b="1" dirty="0" smtClean="0">
                <a:solidFill>
                  <a:srgbClr val="00B0F0"/>
                </a:solidFill>
                <a:latin typeface="Times New Roman" panose="02020603050405020304" pitchFamily="18" charset="0"/>
                <a:cs typeface="Times New Roman" panose="02020603050405020304" pitchFamily="18" charset="0"/>
              </a:rPr>
              <a:t> </a:t>
            </a:r>
            <a:r>
              <a:rPr lang="fi-FI" sz="3200" b="1" dirty="0" smtClean="0">
                <a:latin typeface="Times New Roman" panose="02020603050405020304" pitchFamily="18" charset="0"/>
                <a:cs typeface="Times New Roman" panose="02020603050405020304" pitchFamily="18" charset="0"/>
              </a:rPr>
              <a:t>51231 03808 99996 07819 17005 00057 ///// ///// 92698 03843 20018 85379 00356 20020 70934 04976 22032 50550 19143 27537 40713 29940 27552 30912 44335 27069 25032 54327 28571 20171 61931 29570 15353 54782 27047 10614 54982 25523 88207 62929 29586 77214 29090 42341 31313 48008 82315</a:t>
            </a:r>
            <a:endParaRPr lang="en-US" sz="3200" b="1" dirty="0">
              <a:latin typeface="Times New Roman" panose="02020603050405020304" pitchFamily="18" charset="0"/>
              <a:cs typeface="Times New Roman" panose="02020603050405020304" pitchFamily="18" charset="0"/>
            </a:endParaRPr>
          </a:p>
        </p:txBody>
      </p:sp>
      <p:sp>
        <p:nvSpPr>
          <p:cNvPr id="3" name="Rectangle 2"/>
          <p:cNvSpPr/>
          <p:nvPr/>
        </p:nvSpPr>
        <p:spPr>
          <a:xfrm>
            <a:off x="2504364" y="5152999"/>
            <a:ext cx="6096000" cy="584775"/>
          </a:xfrm>
          <a:prstGeom prst="rect">
            <a:avLst/>
          </a:prstGeom>
        </p:spPr>
        <p:txBody>
          <a:bodyPr>
            <a:spAutoFit/>
          </a:bodyPr>
          <a:lstStyle/>
          <a:p>
            <a:r>
              <a:rPr lang="en-US" sz="3200" b="0" i="0" dirty="0" smtClean="0">
                <a:solidFill>
                  <a:srgbClr val="0000FF"/>
                </a:solidFill>
                <a:effectLst/>
                <a:latin typeface="Times New Roman" panose="02020603050405020304" pitchFamily="18" charset="0"/>
                <a:cs typeface="Times New Roman" panose="02020603050405020304" pitchFamily="18" charset="0"/>
              </a:rPr>
              <a:t>Part A indicator (mandatory levels)</a:t>
            </a:r>
            <a:r>
              <a:rPr lang="en-US"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cxnSp>
        <p:nvCxnSpPr>
          <p:cNvPr id="5" name="Straight Arrow Connector 4"/>
          <p:cNvCxnSpPr/>
          <p:nvPr/>
        </p:nvCxnSpPr>
        <p:spPr>
          <a:xfrm flipH="1" flipV="1">
            <a:off x="1542197" y="2265528"/>
            <a:ext cx="2060812" cy="288747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2875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8489" y="1976610"/>
            <a:ext cx="11245755" cy="3046988"/>
          </a:xfrm>
          <a:prstGeom prst="rect">
            <a:avLst/>
          </a:prstGeom>
        </p:spPr>
        <p:txBody>
          <a:bodyPr wrap="square">
            <a:spAutoFit/>
          </a:bodyPr>
          <a:lstStyle/>
          <a:p>
            <a:r>
              <a:rPr lang="fi-FI" sz="3200" dirty="0" smtClean="0">
                <a:latin typeface="Times New Roman" panose="02020603050405020304" pitchFamily="18" charset="0"/>
                <a:cs typeface="Times New Roman" panose="02020603050405020304" pitchFamily="18" charset="0"/>
              </a:rPr>
              <a:t>TTAA </a:t>
            </a:r>
            <a:r>
              <a:rPr lang="fi-FI" sz="3200" b="1" dirty="0" smtClean="0">
                <a:solidFill>
                  <a:srgbClr val="FF0000"/>
                </a:solidFill>
                <a:latin typeface="Times New Roman" panose="02020603050405020304" pitchFamily="18" charset="0"/>
                <a:cs typeface="Times New Roman" panose="02020603050405020304" pitchFamily="18" charset="0"/>
              </a:rPr>
              <a:t>51231</a:t>
            </a:r>
            <a:r>
              <a:rPr lang="fi-FI" sz="3200" dirty="0" smtClean="0">
                <a:latin typeface="Times New Roman" panose="02020603050405020304" pitchFamily="18" charset="0"/>
                <a:cs typeface="Times New Roman" panose="02020603050405020304" pitchFamily="18" charset="0"/>
              </a:rPr>
              <a:t> 03808 99996 07819 17005 00056 ///// ///// 92698 03843 20018 85379 00356 20020 70934 04976 22032 50550 19143 27537 40713 29940 27552 30912 44335 27069 25032 54327 28571 20171 61931 29570 15353 54782 27047 10614 54982 25523 88207 62929 29586 77214 29090 42341 31313 48008 82315</a:t>
            </a:r>
            <a:endParaRPr lang="en-US" sz="3200" dirty="0">
              <a:latin typeface="Times New Roman" panose="02020603050405020304" pitchFamily="18" charset="0"/>
              <a:cs typeface="Times New Roman" panose="02020603050405020304" pitchFamily="18" charset="0"/>
            </a:endParaRPr>
          </a:p>
        </p:txBody>
      </p:sp>
      <p:sp>
        <p:nvSpPr>
          <p:cNvPr id="4" name="Rectangle 3"/>
          <p:cNvSpPr/>
          <p:nvPr/>
        </p:nvSpPr>
        <p:spPr>
          <a:xfrm>
            <a:off x="245660" y="538034"/>
            <a:ext cx="11068334" cy="1077218"/>
          </a:xfrm>
          <a:prstGeom prst="rect">
            <a:avLst/>
          </a:prstGeom>
        </p:spPr>
        <p:txBody>
          <a:bodyPr wrap="square">
            <a:spAutoFit/>
          </a:bodyPr>
          <a:lstStyle/>
          <a:p>
            <a:r>
              <a:rPr lang="en-US" sz="3200" dirty="0" smtClean="0">
                <a:latin typeface="Times New Roman" panose="02020603050405020304" pitchFamily="18" charset="0"/>
                <a:cs typeface="Times New Roman" panose="02020603050405020304" pitchFamily="18" charset="0"/>
              </a:rPr>
              <a:t>Message identification – YYGGI (YY: month/date; GG: time of ascent; I: last standard isobaric level that wind data is given)</a:t>
            </a:r>
            <a:endParaRPr lang="en-US" sz="3200" dirty="0">
              <a:latin typeface="Times New Roman" panose="02020603050405020304" pitchFamily="18" charset="0"/>
              <a:cs typeface="Times New Roman" panose="02020603050405020304" pitchFamily="18" charset="0"/>
            </a:endParaRPr>
          </a:p>
        </p:txBody>
      </p:sp>
      <p:sp>
        <p:nvSpPr>
          <p:cNvPr id="5" name="Rectangle 4"/>
          <p:cNvSpPr/>
          <p:nvPr/>
        </p:nvSpPr>
        <p:spPr>
          <a:xfrm>
            <a:off x="368489" y="5282597"/>
            <a:ext cx="4330888" cy="1323439"/>
          </a:xfrm>
          <a:prstGeom prst="rect">
            <a:avLst/>
          </a:prstGeom>
        </p:spPr>
        <p:txBody>
          <a:bodyPr wrap="square">
            <a:spAutoFit/>
          </a:bodyPr>
          <a:lstStyle/>
          <a:p>
            <a:r>
              <a:rPr lang="en-US" sz="2000" b="0" i="0" dirty="0" smtClean="0">
                <a:solidFill>
                  <a:srgbClr val="0000FF"/>
                </a:solidFill>
                <a:effectLst/>
                <a:latin typeface="Times New Roman" panose="02020603050405020304" pitchFamily="18" charset="0"/>
                <a:cs typeface="Times New Roman" panose="02020603050405020304" pitchFamily="18" charset="0"/>
              </a:rPr>
              <a:t>Day of the month (YY)</a:t>
            </a:r>
            <a:br>
              <a:rPr lang="en-US" sz="2000" b="0" i="0" dirty="0" smtClean="0">
                <a:solidFill>
                  <a:srgbClr val="0000FF"/>
                </a:solidFill>
                <a:effectLst/>
                <a:latin typeface="Times New Roman" panose="02020603050405020304" pitchFamily="18" charset="0"/>
                <a:cs typeface="Times New Roman" panose="02020603050405020304" pitchFamily="18" charset="0"/>
              </a:rPr>
            </a:br>
            <a:r>
              <a:rPr lang="en-US" sz="2000" b="0" i="0" dirty="0" smtClean="0">
                <a:solidFill>
                  <a:srgbClr val="0000FF"/>
                </a:solidFill>
                <a:effectLst/>
                <a:latin typeface="Times New Roman" panose="02020603050405020304" pitchFamily="18" charset="0"/>
                <a:cs typeface="Times New Roman" panose="02020603050405020304" pitchFamily="18" charset="0"/>
              </a:rPr>
              <a:t>(51 = 1st)</a:t>
            </a:r>
            <a:br>
              <a:rPr lang="en-US" sz="2000" b="0" i="0" dirty="0" smtClean="0">
                <a:solidFill>
                  <a:srgbClr val="0000FF"/>
                </a:solidFill>
                <a:effectLst/>
                <a:latin typeface="Times New Roman" panose="02020603050405020304" pitchFamily="18" charset="0"/>
                <a:cs typeface="Times New Roman" panose="02020603050405020304" pitchFamily="18" charset="0"/>
              </a:rPr>
            </a:br>
            <a:r>
              <a:rPr lang="en-US" sz="2000" b="0" i="0" dirty="0" smtClean="0">
                <a:solidFill>
                  <a:srgbClr val="FF0000"/>
                </a:solidFill>
                <a:effectLst/>
                <a:latin typeface="Times New Roman" panose="02020603050405020304" pitchFamily="18" charset="0"/>
                <a:cs typeface="Times New Roman" panose="02020603050405020304" pitchFamily="18" charset="0"/>
              </a:rPr>
              <a:t>(Day of the month of observation plus</a:t>
            </a:r>
            <a:br>
              <a:rPr lang="en-US" sz="2000" b="0" i="0" dirty="0" smtClean="0">
                <a:solidFill>
                  <a:srgbClr val="FF0000"/>
                </a:solidFill>
                <a:effectLst/>
                <a:latin typeface="Times New Roman" panose="02020603050405020304" pitchFamily="18" charset="0"/>
                <a:cs typeface="Times New Roman" panose="02020603050405020304" pitchFamily="18" charset="0"/>
              </a:rPr>
            </a:br>
            <a:r>
              <a:rPr lang="en-US" sz="2000" b="0" i="0" dirty="0" smtClean="0">
                <a:solidFill>
                  <a:srgbClr val="FF0000"/>
                </a:solidFill>
                <a:effectLst/>
                <a:latin typeface="Times New Roman" panose="02020603050405020304" pitchFamily="18" charset="0"/>
                <a:cs typeface="Times New Roman" panose="02020603050405020304" pitchFamily="18" charset="0"/>
              </a:rPr>
              <a:t>50, e.g. 55 = 5th day of the month)</a:t>
            </a:r>
            <a:r>
              <a:rPr lang="en-US" sz="2000" dirty="0" smtClean="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
        <p:nvSpPr>
          <p:cNvPr id="6" name="Rectangle 5"/>
          <p:cNvSpPr/>
          <p:nvPr/>
        </p:nvSpPr>
        <p:spPr>
          <a:xfrm>
            <a:off x="5136106" y="5282597"/>
            <a:ext cx="2725003" cy="830997"/>
          </a:xfrm>
          <a:prstGeom prst="rect">
            <a:avLst/>
          </a:prstGeom>
        </p:spPr>
        <p:txBody>
          <a:bodyPr wrap="square">
            <a:spAutoFit/>
          </a:bodyPr>
          <a:lstStyle/>
          <a:p>
            <a:r>
              <a:rPr lang="en-US" sz="2400" b="0" i="0" dirty="0" smtClean="0">
                <a:solidFill>
                  <a:srgbClr val="0000FF"/>
                </a:solidFill>
                <a:effectLst/>
                <a:latin typeface="Times New Roman" panose="02020603050405020304" pitchFamily="18" charset="0"/>
                <a:cs typeface="Times New Roman" panose="02020603050405020304" pitchFamily="18" charset="0"/>
              </a:rPr>
              <a:t>Time of ascent (GG)</a:t>
            </a:r>
            <a:br>
              <a:rPr lang="en-US" sz="2400" b="0" i="0" dirty="0" smtClean="0">
                <a:solidFill>
                  <a:srgbClr val="0000FF"/>
                </a:solidFill>
                <a:effectLst/>
                <a:latin typeface="Times New Roman" panose="02020603050405020304" pitchFamily="18" charset="0"/>
                <a:cs typeface="Times New Roman" panose="02020603050405020304" pitchFamily="18" charset="0"/>
              </a:rPr>
            </a:br>
            <a:r>
              <a:rPr lang="en-US" sz="2400" b="0" i="0" dirty="0" smtClean="0">
                <a:solidFill>
                  <a:srgbClr val="0000FF"/>
                </a:solidFill>
                <a:effectLst/>
                <a:latin typeface="Times New Roman" panose="02020603050405020304" pitchFamily="18" charset="0"/>
                <a:cs typeface="Times New Roman" panose="02020603050405020304" pitchFamily="18" charset="0"/>
              </a:rPr>
              <a:t>(23 = 2300z)</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7" name="Rectangle 6"/>
          <p:cNvSpPr/>
          <p:nvPr/>
        </p:nvSpPr>
        <p:spPr>
          <a:xfrm>
            <a:off x="8684526" y="5338662"/>
            <a:ext cx="3257266" cy="830997"/>
          </a:xfrm>
          <a:prstGeom prst="rect">
            <a:avLst/>
          </a:prstGeom>
        </p:spPr>
        <p:txBody>
          <a:bodyPr wrap="square">
            <a:spAutoFit/>
          </a:bodyPr>
          <a:lstStyle/>
          <a:p>
            <a:r>
              <a:rPr lang="en-US" sz="2400" b="0" i="0" dirty="0" smtClean="0">
                <a:solidFill>
                  <a:srgbClr val="0000FF"/>
                </a:solidFill>
                <a:effectLst/>
                <a:latin typeface="Times New Roman" panose="02020603050405020304" pitchFamily="18" charset="0"/>
                <a:cs typeface="Times New Roman" panose="02020603050405020304" pitchFamily="18" charset="0"/>
              </a:rPr>
              <a:t>Last reported wind level (I) (1 = 100mb)</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cxnSp>
        <p:nvCxnSpPr>
          <p:cNvPr id="8" name="Straight Arrow Connector 7"/>
          <p:cNvCxnSpPr/>
          <p:nvPr/>
        </p:nvCxnSpPr>
        <p:spPr>
          <a:xfrm flipV="1">
            <a:off x="1362499" y="2417929"/>
            <a:ext cx="452649" cy="2864668"/>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2251881" y="2524836"/>
            <a:ext cx="2884226" cy="286012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2533933" y="2417929"/>
            <a:ext cx="6773840" cy="2864668"/>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11539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898" y="309561"/>
            <a:ext cx="11081982" cy="3108543"/>
          </a:xfrm>
          <a:prstGeom prst="rect">
            <a:avLst/>
          </a:prstGeom>
        </p:spPr>
        <p:txBody>
          <a:bodyPr wrap="square">
            <a:spAutoFit/>
          </a:bodyPr>
          <a:lstStyle/>
          <a:p>
            <a:r>
              <a:rPr lang="fr-FR" sz="2800" dirty="0" smtClean="0">
                <a:latin typeface="Times New Roman" panose="02020603050405020304" pitchFamily="18" charset="0"/>
                <a:cs typeface="Times New Roman" panose="02020603050405020304" pitchFamily="18" charset="0"/>
              </a:rPr>
              <a:t>Message identification – </a:t>
            </a:r>
            <a:r>
              <a:rPr lang="fr-FR" sz="2800" b="1" dirty="0" err="1" smtClean="0">
                <a:solidFill>
                  <a:srgbClr val="FF0000"/>
                </a:solidFill>
                <a:latin typeface="Times New Roman" panose="02020603050405020304" pitchFamily="18" charset="0"/>
                <a:cs typeface="Times New Roman" panose="02020603050405020304" pitchFamily="18" charset="0"/>
              </a:rPr>
              <a:t>IIiii</a:t>
            </a:r>
            <a:r>
              <a:rPr lang="fr-FR" sz="2800" dirty="0" smtClean="0">
                <a:latin typeface="Times New Roman" panose="02020603050405020304" pitchFamily="18" charset="0"/>
                <a:cs typeface="Times New Roman" panose="02020603050405020304" pitchFamily="18" charset="0"/>
              </a:rPr>
              <a:t> (unique station number )</a:t>
            </a:r>
          </a:p>
          <a:p>
            <a:endParaRPr lang="fr-FR" sz="2800" dirty="0" smtClean="0">
              <a:latin typeface="Times New Roman" panose="02020603050405020304" pitchFamily="18" charset="0"/>
              <a:cs typeface="Times New Roman" panose="02020603050405020304" pitchFamily="18" charset="0"/>
            </a:endParaRPr>
          </a:p>
          <a:p>
            <a:r>
              <a:rPr lang="fr-FR" sz="2800" dirty="0" smtClean="0">
                <a:latin typeface="Times New Roman" panose="02020603050405020304" pitchFamily="18" charset="0"/>
                <a:cs typeface="Times New Roman" panose="02020603050405020304" pitchFamily="18" charset="0"/>
              </a:rPr>
              <a:t>TTAA 51231 </a:t>
            </a:r>
            <a:r>
              <a:rPr lang="fr-FR" sz="2800" b="1" dirty="0" smtClean="0">
                <a:solidFill>
                  <a:srgbClr val="FF0000"/>
                </a:solidFill>
                <a:latin typeface="Times New Roman" panose="02020603050405020304" pitchFamily="18" charset="0"/>
                <a:cs typeface="Times New Roman" panose="02020603050405020304" pitchFamily="18" charset="0"/>
              </a:rPr>
              <a:t>03808</a:t>
            </a:r>
            <a:r>
              <a:rPr lang="fr-FR" sz="2800" dirty="0" smtClean="0">
                <a:latin typeface="Times New Roman" panose="02020603050405020304" pitchFamily="18" charset="0"/>
                <a:cs typeface="Times New Roman" panose="02020603050405020304" pitchFamily="18" charset="0"/>
              </a:rPr>
              <a:t> 99996 07819 17005 00056 ///// ///// 92698 03843 20018 85379 00356 20020 70934 04976 22032 50550 19143 27537 40713 29940 27552 30912 44335 27069 25032 54327 28571 20171 61931 29570 15353 54782 27047 10614 54982 25523 88207 62929 29586 77214 29090 42341 31313 48008 82315</a:t>
            </a:r>
            <a:endParaRPr lang="en-US" sz="2800" dirty="0">
              <a:latin typeface="Times New Roman" panose="02020603050405020304" pitchFamily="18" charset="0"/>
              <a:cs typeface="Times New Roman" panose="02020603050405020304" pitchFamily="18" charset="0"/>
            </a:endParaRPr>
          </a:p>
        </p:txBody>
      </p:sp>
      <p:sp>
        <p:nvSpPr>
          <p:cNvPr id="3" name="Rectangle 2"/>
          <p:cNvSpPr/>
          <p:nvPr/>
        </p:nvSpPr>
        <p:spPr>
          <a:xfrm>
            <a:off x="1569493" y="4978779"/>
            <a:ext cx="8911988" cy="523220"/>
          </a:xfrm>
          <a:prstGeom prst="rect">
            <a:avLst/>
          </a:prstGeom>
        </p:spPr>
        <p:txBody>
          <a:bodyPr wrap="square">
            <a:spAutoFit/>
          </a:bodyPr>
          <a:lstStyle/>
          <a:p>
            <a:r>
              <a:rPr lang="en-US" sz="2800" b="1" dirty="0" smtClean="0">
                <a:solidFill>
                  <a:srgbClr val="FF0000"/>
                </a:solidFill>
                <a:latin typeface="Times New Roman" panose="02020603050405020304" pitchFamily="18" charset="0"/>
                <a:cs typeface="Times New Roman" panose="02020603050405020304" pitchFamily="18" charset="0"/>
              </a:rPr>
              <a:t>03</a:t>
            </a:r>
            <a:r>
              <a:rPr lang="en-US" sz="2800" b="0" i="0" dirty="0" smtClean="0">
                <a:solidFill>
                  <a:srgbClr val="0000FF"/>
                </a:solidFill>
                <a:effectLst/>
                <a:latin typeface="Times New Roman" panose="02020603050405020304" pitchFamily="18" charset="0"/>
                <a:cs typeface="Times New Roman" panose="02020603050405020304" pitchFamily="18" charset="0"/>
              </a:rPr>
              <a:t> WMO Region indicator  and </a:t>
            </a:r>
            <a:r>
              <a:rPr lang="en-US" sz="2800" b="1" i="0" dirty="0" smtClean="0">
                <a:solidFill>
                  <a:srgbClr val="FF0000"/>
                </a:solidFill>
                <a:effectLst/>
                <a:latin typeface="Times New Roman" panose="02020603050405020304" pitchFamily="18" charset="0"/>
                <a:cs typeface="Times New Roman" panose="02020603050405020304" pitchFamily="18" charset="0"/>
              </a:rPr>
              <a:t>808</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smtClean="0">
                <a:solidFill>
                  <a:srgbClr val="0000FF"/>
                </a:solidFill>
                <a:latin typeface="Times New Roman" panose="02020603050405020304" pitchFamily="18" charset="0"/>
                <a:cs typeface="Times New Roman" panose="02020603050405020304" pitchFamily="18" charset="0"/>
              </a:rPr>
              <a:t>indicates station number </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cxnSp>
        <p:nvCxnSpPr>
          <p:cNvPr id="4" name="Straight Arrow Connector 3"/>
          <p:cNvCxnSpPr/>
          <p:nvPr/>
        </p:nvCxnSpPr>
        <p:spPr>
          <a:xfrm flipV="1">
            <a:off x="1992573" y="1585417"/>
            <a:ext cx="573202" cy="339336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H="1" flipV="1">
            <a:off x="3018423" y="1585417"/>
            <a:ext cx="3450616" cy="339336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80752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2955" y="446038"/>
            <a:ext cx="11559654" cy="3539430"/>
          </a:xfrm>
          <a:prstGeom prst="rect">
            <a:avLst/>
          </a:prstGeom>
        </p:spPr>
        <p:txBody>
          <a:bodyPr wrap="square">
            <a:spAutoFit/>
          </a:bodyPr>
          <a:lstStyle/>
          <a:p>
            <a:r>
              <a:rPr lang="it-IT" sz="3200" dirty="0" smtClean="0">
                <a:latin typeface="Times New Roman" panose="02020603050405020304" pitchFamily="18" charset="0"/>
                <a:cs typeface="Times New Roman" panose="02020603050405020304" pitchFamily="18" charset="0"/>
              </a:rPr>
              <a:t>Surface data – </a:t>
            </a:r>
            <a:r>
              <a:rPr lang="it-IT" sz="3200" b="1" dirty="0" smtClean="0">
                <a:solidFill>
                  <a:srgbClr val="FF0000"/>
                </a:solidFill>
                <a:latin typeface="Times New Roman" panose="02020603050405020304" pitchFamily="18" charset="0"/>
                <a:cs typeface="Times New Roman" panose="02020603050405020304" pitchFamily="18" charset="0"/>
              </a:rPr>
              <a:t>99PoPoPo</a:t>
            </a:r>
            <a:r>
              <a:rPr lang="it-IT" sz="3200" dirty="0" smtClean="0">
                <a:latin typeface="Times New Roman" panose="02020603050405020304" pitchFamily="18" charset="0"/>
                <a:cs typeface="Times New Roman" panose="02020603050405020304" pitchFamily="18" charset="0"/>
              </a:rPr>
              <a:t> (surface pressure)</a:t>
            </a:r>
          </a:p>
          <a:p>
            <a:endParaRPr lang="it-IT" sz="3200" dirty="0" smtClean="0">
              <a:latin typeface="Times New Roman" panose="02020603050405020304" pitchFamily="18" charset="0"/>
              <a:cs typeface="Times New Roman" panose="02020603050405020304" pitchFamily="18" charset="0"/>
            </a:endParaRPr>
          </a:p>
          <a:p>
            <a:r>
              <a:rPr lang="it-IT" sz="3200" dirty="0" smtClean="0">
                <a:latin typeface="Times New Roman" panose="02020603050405020304" pitchFamily="18" charset="0"/>
                <a:cs typeface="Times New Roman" panose="02020603050405020304" pitchFamily="18" charset="0"/>
              </a:rPr>
              <a:t>TTAA 51231 03808 </a:t>
            </a:r>
            <a:r>
              <a:rPr lang="it-IT" sz="3200" b="1" dirty="0" smtClean="0">
                <a:solidFill>
                  <a:srgbClr val="FF0000"/>
                </a:solidFill>
                <a:latin typeface="Times New Roman" panose="02020603050405020304" pitchFamily="18" charset="0"/>
                <a:cs typeface="Times New Roman" panose="02020603050405020304" pitchFamily="18" charset="0"/>
              </a:rPr>
              <a:t>99996</a:t>
            </a:r>
            <a:r>
              <a:rPr lang="it-IT" sz="3200" dirty="0" smtClean="0">
                <a:latin typeface="Times New Roman" panose="02020603050405020304" pitchFamily="18" charset="0"/>
                <a:cs typeface="Times New Roman" panose="02020603050405020304" pitchFamily="18" charset="0"/>
              </a:rPr>
              <a:t> 07819 17005 00056 ///// ///// 92698 03843 20018 85379 00356 20020 70934 04976 22032 50550 19143 27537 40713 29940 27552 30912 44335 27069 25032 54327 28571 20171 61931 29570 15353 54782 27047 10614 54982 25523 88207 62929 29586 77214 29090 42341 31313 48008 82315</a:t>
            </a:r>
            <a:endParaRPr lang="en-US" sz="3200" dirty="0">
              <a:latin typeface="Times New Roman" panose="02020603050405020304" pitchFamily="18" charset="0"/>
              <a:cs typeface="Times New Roman" panose="02020603050405020304" pitchFamily="18" charset="0"/>
            </a:endParaRPr>
          </a:p>
        </p:txBody>
      </p:sp>
      <p:cxnSp>
        <p:nvCxnSpPr>
          <p:cNvPr id="6" name="Straight Arrow Connector 5"/>
          <p:cNvCxnSpPr/>
          <p:nvPr/>
        </p:nvCxnSpPr>
        <p:spPr>
          <a:xfrm flipV="1">
            <a:off x="764275" y="1924335"/>
            <a:ext cx="3125337" cy="3406085"/>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4394579" y="1924335"/>
            <a:ext cx="2238233" cy="3086999"/>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72955" y="5330420"/>
            <a:ext cx="5404514" cy="523220"/>
          </a:xfrm>
          <a:prstGeom prst="rect">
            <a:avLst/>
          </a:prstGeom>
        </p:spPr>
        <p:txBody>
          <a:bodyPr wrap="square">
            <a:spAutoFit/>
          </a:bodyPr>
          <a:lstStyle/>
          <a:p>
            <a:r>
              <a:rPr lang="en-US" sz="2800" b="0" i="0" dirty="0" smtClean="0">
                <a:solidFill>
                  <a:srgbClr val="0000FF"/>
                </a:solidFill>
                <a:effectLst/>
                <a:latin typeface="Times New Roman" panose="02020603050405020304" pitchFamily="18" charset="0"/>
                <a:cs typeface="Times New Roman" panose="02020603050405020304" pitchFamily="18" charset="0"/>
              </a:rPr>
              <a:t>99 Surface information indicator </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11" name="Rectangle 10"/>
          <p:cNvSpPr/>
          <p:nvPr/>
        </p:nvSpPr>
        <p:spPr>
          <a:xfrm>
            <a:off x="6232479" y="5011334"/>
            <a:ext cx="6096000" cy="523220"/>
          </a:xfrm>
          <a:prstGeom prst="rect">
            <a:avLst/>
          </a:prstGeom>
        </p:spPr>
        <p:txBody>
          <a:bodyPr>
            <a:spAutoFit/>
          </a:bodyPr>
          <a:lstStyle/>
          <a:p>
            <a:r>
              <a:rPr lang="en-US" sz="2800" b="0" i="0" dirty="0" smtClean="0">
                <a:solidFill>
                  <a:srgbClr val="0000FF"/>
                </a:solidFill>
                <a:effectLst/>
                <a:latin typeface="Times New Roman" panose="02020603050405020304" pitchFamily="18" charset="0"/>
                <a:cs typeface="Times New Roman" panose="02020603050405020304" pitchFamily="18" charset="0"/>
              </a:rPr>
              <a:t>996 Surface pressure (</a:t>
            </a:r>
            <a:r>
              <a:rPr lang="en-US" sz="2800" b="0" i="0" dirty="0" err="1" smtClean="0">
                <a:solidFill>
                  <a:srgbClr val="0000FF"/>
                </a:solidFill>
                <a:effectLst/>
                <a:latin typeface="Times New Roman" panose="02020603050405020304" pitchFamily="18" charset="0"/>
                <a:cs typeface="Times New Roman" panose="02020603050405020304" pitchFamily="18" charset="0"/>
              </a:rPr>
              <a:t>PoPoPo</a:t>
            </a:r>
            <a:r>
              <a:rPr lang="en-US" sz="2800" b="0" i="0" dirty="0" smtClean="0">
                <a:solidFill>
                  <a:srgbClr val="0000FF"/>
                </a:solidFill>
                <a:effectLst/>
                <a:latin typeface="Times New Roman" panose="02020603050405020304" pitchFamily="18" charset="0"/>
                <a:cs typeface="Times New Roman" panose="02020603050405020304" pitchFamily="18" charset="0"/>
              </a:rPr>
              <a:t>)  996mb</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0187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909481" y="4332111"/>
            <a:ext cx="6239301" cy="523220"/>
          </a:xfrm>
          <a:prstGeom prst="rect">
            <a:avLst/>
          </a:prstGeom>
        </p:spPr>
        <p:txBody>
          <a:bodyPr wrap="square">
            <a:spAutoFit/>
          </a:bodyPr>
          <a:lstStyle/>
          <a:p>
            <a:r>
              <a:rPr lang="fr-FR" sz="2800" b="1" i="0" dirty="0" smtClean="0">
                <a:solidFill>
                  <a:srgbClr val="FF0000"/>
                </a:solidFill>
                <a:effectLst/>
                <a:latin typeface="Times New Roman" panose="02020603050405020304" pitchFamily="18" charset="0"/>
                <a:cs typeface="Times New Roman" panose="02020603050405020304" pitchFamily="18" charset="0"/>
              </a:rPr>
              <a:t>19</a:t>
            </a:r>
            <a:r>
              <a:rPr lang="fr-FR" sz="2800" b="0" i="0" dirty="0" smtClean="0">
                <a:solidFill>
                  <a:srgbClr val="0000FF"/>
                </a:solidFill>
                <a:effectLst/>
                <a:latin typeface="Times New Roman" panose="02020603050405020304" pitchFamily="18" charset="0"/>
                <a:cs typeface="Times New Roman" panose="02020603050405020304" pitchFamily="18" charset="0"/>
              </a:rPr>
              <a:t> </a:t>
            </a:r>
            <a:r>
              <a:rPr lang="fr-FR" sz="2800" b="0" i="0" dirty="0" err="1" smtClean="0">
                <a:solidFill>
                  <a:srgbClr val="0000FF"/>
                </a:solidFill>
                <a:effectLst/>
                <a:latin typeface="Times New Roman" panose="02020603050405020304" pitchFamily="18" charset="0"/>
                <a:cs typeface="Times New Roman" panose="02020603050405020304" pitchFamily="18" charset="0"/>
              </a:rPr>
              <a:t>Dew</a:t>
            </a:r>
            <a:r>
              <a:rPr lang="fr-FR" sz="2800" b="0" i="0" dirty="0" smtClean="0">
                <a:solidFill>
                  <a:srgbClr val="0000FF"/>
                </a:solidFill>
                <a:effectLst/>
                <a:latin typeface="Times New Roman" panose="02020603050405020304" pitchFamily="18" charset="0"/>
                <a:cs typeface="Times New Roman" panose="02020603050405020304" pitchFamily="18" charset="0"/>
              </a:rPr>
              <a:t>-point </a:t>
            </a:r>
            <a:r>
              <a:rPr lang="fr-FR" sz="2800" b="0" i="0" dirty="0" err="1" smtClean="0">
                <a:solidFill>
                  <a:srgbClr val="0000FF"/>
                </a:solidFill>
                <a:effectLst/>
                <a:latin typeface="Times New Roman" panose="02020603050405020304" pitchFamily="18" charset="0"/>
                <a:cs typeface="Times New Roman" panose="02020603050405020304" pitchFamily="18" charset="0"/>
              </a:rPr>
              <a:t>depression</a:t>
            </a:r>
            <a:r>
              <a:rPr lang="fr-FR" sz="2800" b="0" i="0" dirty="0" smtClean="0">
                <a:solidFill>
                  <a:srgbClr val="0000FF"/>
                </a:solidFill>
                <a:effectLst/>
                <a:latin typeface="Times New Roman" panose="02020603050405020304" pitchFamily="18" charset="0"/>
                <a:cs typeface="Times New Roman" panose="02020603050405020304" pitchFamily="18" charset="0"/>
              </a:rPr>
              <a:t> (</a:t>
            </a:r>
            <a:r>
              <a:rPr lang="fr-FR" sz="2800" b="0" i="0" dirty="0" err="1" smtClean="0">
                <a:solidFill>
                  <a:srgbClr val="0000FF"/>
                </a:solidFill>
                <a:effectLst/>
                <a:latin typeface="Times New Roman" panose="02020603050405020304" pitchFamily="18" charset="0"/>
                <a:cs typeface="Times New Roman" panose="02020603050405020304" pitchFamily="18" charset="0"/>
              </a:rPr>
              <a:t>DoDo</a:t>
            </a:r>
            <a:r>
              <a:rPr lang="fr-FR" sz="2800" b="0" i="0" dirty="0" smtClean="0">
                <a:solidFill>
                  <a:srgbClr val="0000FF"/>
                </a:solidFill>
                <a:effectLst/>
                <a:latin typeface="Times New Roman" panose="02020603050405020304" pitchFamily="18" charset="0"/>
                <a:cs typeface="Times New Roman" panose="02020603050405020304" pitchFamily="18" charset="0"/>
              </a:rPr>
              <a:t>) (1.9 °C)</a:t>
            </a:r>
            <a:r>
              <a:rPr lang="fr-FR"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5" name="Rectangle 4"/>
          <p:cNvSpPr/>
          <p:nvPr/>
        </p:nvSpPr>
        <p:spPr>
          <a:xfrm>
            <a:off x="443552" y="334835"/>
            <a:ext cx="11218460" cy="2677656"/>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Surface data – </a:t>
            </a:r>
            <a:r>
              <a:rPr lang="en-US" sz="2800" b="1" dirty="0" err="1" smtClean="0">
                <a:solidFill>
                  <a:srgbClr val="FF0000"/>
                </a:solidFill>
                <a:latin typeface="Times New Roman" panose="02020603050405020304" pitchFamily="18" charset="0"/>
                <a:cs typeface="Times New Roman" panose="02020603050405020304" pitchFamily="18" charset="0"/>
              </a:rPr>
              <a:t>ToToTaoDoDo</a:t>
            </a:r>
            <a:r>
              <a:rPr lang="en-US" sz="2800" dirty="0" smtClean="0">
                <a:latin typeface="Times New Roman" panose="02020603050405020304" pitchFamily="18" charset="0"/>
                <a:cs typeface="Times New Roman" panose="02020603050405020304" pitchFamily="18" charset="0"/>
              </a:rPr>
              <a:t> (surface dry-bulb and dew-point temperature)</a:t>
            </a:r>
          </a:p>
          <a:p>
            <a:r>
              <a:rPr lang="en-US" sz="2800" dirty="0" smtClean="0">
                <a:latin typeface="Times New Roman" panose="02020603050405020304" pitchFamily="18" charset="0"/>
                <a:cs typeface="Times New Roman" panose="02020603050405020304" pitchFamily="18" charset="0"/>
              </a:rPr>
              <a:t>TTAA 51231 03808 99996 </a:t>
            </a:r>
            <a:r>
              <a:rPr lang="en-US" sz="2800" b="1" dirty="0" smtClean="0">
                <a:solidFill>
                  <a:srgbClr val="FF0000"/>
                </a:solidFill>
                <a:latin typeface="Times New Roman" panose="02020603050405020304" pitchFamily="18" charset="0"/>
                <a:cs typeface="Times New Roman" panose="02020603050405020304" pitchFamily="18" charset="0"/>
              </a:rPr>
              <a:t>07819</a:t>
            </a:r>
            <a:r>
              <a:rPr lang="en-US" sz="2800" dirty="0" smtClean="0">
                <a:latin typeface="Times New Roman" panose="02020603050405020304" pitchFamily="18" charset="0"/>
                <a:cs typeface="Times New Roman" panose="02020603050405020304" pitchFamily="18" charset="0"/>
              </a:rPr>
              <a:t> 17005 00056 ///// ///// 92698 03843 20018 85379 00356 20020 70934 04976 22032 50550 19143 27537 40713 29940 27552 30912 44335 27069 25032 54327 28571 20171 61931 29570 15353 54782 27047 10614 54982 25523 88207 62929 29586 77214 29090 42341 31313 48008 82315</a:t>
            </a:r>
            <a:endParaRPr lang="en-US" sz="2800" dirty="0">
              <a:latin typeface="Times New Roman" panose="02020603050405020304" pitchFamily="18" charset="0"/>
              <a:cs typeface="Times New Roman" panose="02020603050405020304" pitchFamily="18" charset="0"/>
            </a:endParaRPr>
          </a:p>
        </p:txBody>
      </p:sp>
      <p:cxnSp>
        <p:nvCxnSpPr>
          <p:cNvPr id="6" name="Straight Arrow Connector 5"/>
          <p:cNvCxnSpPr/>
          <p:nvPr/>
        </p:nvCxnSpPr>
        <p:spPr>
          <a:xfrm flipV="1">
            <a:off x="3029803" y="1201006"/>
            <a:ext cx="1678675" cy="233376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5199798" y="1201004"/>
            <a:ext cx="3998793" cy="2866999"/>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54759" y="5126769"/>
            <a:ext cx="11673384" cy="954107"/>
          </a:xfrm>
          <a:prstGeom prst="rect">
            <a:avLst/>
          </a:prstGeom>
        </p:spPr>
        <p:txBody>
          <a:bodyPr wrap="square">
            <a:spAutoFit/>
          </a:bodyPr>
          <a:lstStyle/>
          <a:p>
            <a:r>
              <a:rPr lang="en-US" sz="2800" b="0" i="0" dirty="0" smtClean="0">
                <a:solidFill>
                  <a:srgbClr val="FF0000"/>
                </a:solidFill>
                <a:effectLst/>
                <a:latin typeface="Times New Roman" panose="02020603050405020304" pitchFamily="18" charset="0"/>
                <a:cs typeface="Times New Roman" panose="02020603050405020304" pitchFamily="18" charset="0"/>
              </a:rPr>
              <a:t>(Note – in the code, if this figure is an even number (0,2,4,6,8) the value</a:t>
            </a:r>
            <a:br>
              <a:rPr lang="en-US" sz="2800" b="0" i="0" dirty="0" smtClean="0">
                <a:solidFill>
                  <a:srgbClr val="FF0000"/>
                </a:solidFill>
                <a:effectLst/>
                <a:latin typeface="Times New Roman" panose="02020603050405020304" pitchFamily="18" charset="0"/>
                <a:cs typeface="Times New Roman" panose="02020603050405020304" pitchFamily="18" charset="0"/>
              </a:rPr>
            </a:br>
            <a:r>
              <a:rPr lang="en-US" sz="2800" b="0" i="0" dirty="0" smtClean="0">
                <a:solidFill>
                  <a:srgbClr val="FF0000"/>
                </a:solidFill>
                <a:effectLst/>
                <a:latin typeface="Times New Roman" panose="02020603050405020304" pitchFamily="18" charset="0"/>
                <a:cs typeface="Times New Roman" panose="02020603050405020304" pitchFamily="18" charset="0"/>
              </a:rPr>
              <a:t>if positive; if the figure is odd (1,3,5,7,9) then the value is negative)</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15" name="Rectangle 14"/>
          <p:cNvSpPr/>
          <p:nvPr/>
        </p:nvSpPr>
        <p:spPr>
          <a:xfrm>
            <a:off x="320722" y="3685179"/>
            <a:ext cx="6096000" cy="461665"/>
          </a:xfrm>
          <a:prstGeom prst="rect">
            <a:avLst/>
          </a:prstGeom>
        </p:spPr>
        <p:txBody>
          <a:bodyPr>
            <a:spAutoFit/>
          </a:bodyPr>
          <a:lstStyle/>
          <a:p>
            <a:r>
              <a:rPr lang="en-US" sz="2400" b="1" i="0" dirty="0" smtClean="0">
                <a:solidFill>
                  <a:srgbClr val="FF0000"/>
                </a:solidFill>
                <a:effectLst/>
                <a:latin typeface="Times New Roman" panose="02020603050405020304" pitchFamily="18" charset="0"/>
                <a:cs typeface="Times New Roman" panose="02020603050405020304" pitchFamily="18" charset="0"/>
              </a:rPr>
              <a:t>078</a:t>
            </a:r>
            <a:r>
              <a:rPr lang="en-US" sz="2400" b="0" i="0" dirty="0" smtClean="0">
                <a:solidFill>
                  <a:srgbClr val="0000FF"/>
                </a:solidFill>
                <a:effectLst/>
                <a:latin typeface="Times New Roman" panose="02020603050405020304" pitchFamily="18" charset="0"/>
                <a:cs typeface="Times New Roman" panose="02020603050405020304" pitchFamily="18" charset="0"/>
              </a:rPr>
              <a:t> Surface air temperature (</a:t>
            </a:r>
            <a:r>
              <a:rPr lang="en-US" sz="2400" b="0" i="0" dirty="0" err="1" smtClean="0">
                <a:solidFill>
                  <a:srgbClr val="0000FF"/>
                </a:solidFill>
                <a:effectLst/>
                <a:latin typeface="Times New Roman" panose="02020603050405020304" pitchFamily="18" charset="0"/>
                <a:cs typeface="Times New Roman" panose="02020603050405020304" pitchFamily="18" charset="0"/>
              </a:rPr>
              <a:t>ToToTao</a:t>
            </a:r>
            <a:r>
              <a:rPr lang="en-US" sz="2400" b="0" i="0" dirty="0" smtClean="0">
                <a:solidFill>
                  <a:srgbClr val="0000FF"/>
                </a:solidFill>
                <a:effectLst/>
                <a:latin typeface="Times New Roman" panose="02020603050405020304" pitchFamily="18" charset="0"/>
                <a:cs typeface="Times New Roman" panose="02020603050405020304" pitchFamily="18" charset="0"/>
              </a:rPr>
              <a:t>) (7.8 °C)</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cxnSp>
        <p:nvCxnSpPr>
          <p:cNvPr id="16" name="Straight Arrow Connector 15"/>
          <p:cNvCxnSpPr/>
          <p:nvPr/>
        </p:nvCxnSpPr>
        <p:spPr>
          <a:xfrm flipH="1" flipV="1">
            <a:off x="897341" y="4146845"/>
            <a:ext cx="658504" cy="97992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66757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4841" y="555220"/>
            <a:ext cx="11273051" cy="3108543"/>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Surface data – </a:t>
            </a:r>
            <a:r>
              <a:rPr lang="en-US" sz="2800" u="sng" dirty="0" err="1" smtClean="0">
                <a:solidFill>
                  <a:srgbClr val="FF0000"/>
                </a:solidFill>
                <a:latin typeface="Times New Roman" panose="02020603050405020304" pitchFamily="18" charset="0"/>
                <a:cs typeface="Times New Roman" panose="02020603050405020304" pitchFamily="18" charset="0"/>
              </a:rPr>
              <a:t>dododofofo</a:t>
            </a:r>
            <a:r>
              <a:rPr lang="en-US" sz="2800" dirty="0" smtClean="0">
                <a:latin typeface="Times New Roman" panose="02020603050405020304" pitchFamily="18" charset="0"/>
                <a:cs typeface="Times New Roman" panose="02020603050405020304" pitchFamily="18" charset="0"/>
              </a:rPr>
              <a:t> (surface wind direction and speed)</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TTAA 51231 03808 99996 07819 </a:t>
            </a:r>
            <a:r>
              <a:rPr lang="en-US" sz="2800" b="1" dirty="0" smtClean="0">
                <a:solidFill>
                  <a:srgbClr val="FF0000"/>
                </a:solidFill>
                <a:latin typeface="Times New Roman" panose="02020603050405020304" pitchFamily="18" charset="0"/>
                <a:cs typeface="Times New Roman" panose="02020603050405020304" pitchFamily="18" charset="0"/>
              </a:rPr>
              <a:t>17005</a:t>
            </a:r>
            <a:r>
              <a:rPr lang="en-US" sz="2800" dirty="0" smtClean="0">
                <a:latin typeface="Times New Roman" panose="02020603050405020304" pitchFamily="18" charset="0"/>
                <a:cs typeface="Times New Roman" panose="02020603050405020304" pitchFamily="18" charset="0"/>
              </a:rPr>
              <a:t> 00056 ///// ///// 92698 03843 20018 85379 00356 20020 70934 04976 22032 50550 19143 27537 40713 29940 27552 30912 44335 27069 25032 54327 28571 20171 61931 29570 15353 54782 27047 10614 54982 25523 88207 62929 29586 77214 29090 42341 31313 48008 82315</a:t>
            </a:r>
            <a:endParaRPr lang="en-US" sz="2800" dirty="0">
              <a:latin typeface="Times New Roman" panose="02020603050405020304" pitchFamily="18" charset="0"/>
              <a:cs typeface="Times New Roman" panose="02020603050405020304" pitchFamily="18" charset="0"/>
            </a:endParaRPr>
          </a:p>
        </p:txBody>
      </p:sp>
      <p:cxnSp>
        <p:nvCxnSpPr>
          <p:cNvPr id="4" name="Straight Arrow Connector 3"/>
          <p:cNvCxnSpPr/>
          <p:nvPr/>
        </p:nvCxnSpPr>
        <p:spPr>
          <a:xfrm flipV="1">
            <a:off x="5991366" y="1897040"/>
            <a:ext cx="95535" cy="2564909"/>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545909" y="4461949"/>
            <a:ext cx="11518711" cy="2246769"/>
          </a:xfrm>
          <a:prstGeom prst="rect">
            <a:avLst/>
          </a:prstGeom>
        </p:spPr>
        <p:txBody>
          <a:bodyPr wrap="square">
            <a:spAutoFit/>
          </a:bodyPr>
          <a:lstStyle/>
          <a:p>
            <a:r>
              <a:rPr lang="en-US" sz="2800" b="1" i="0" dirty="0" smtClean="0">
                <a:solidFill>
                  <a:srgbClr val="FF0000"/>
                </a:solidFill>
                <a:effectLst/>
                <a:latin typeface="Times New Roman" panose="02020603050405020304" pitchFamily="18" charset="0"/>
                <a:cs typeface="Times New Roman" panose="02020603050405020304" pitchFamily="18" charset="0"/>
              </a:rPr>
              <a:t>170</a:t>
            </a:r>
            <a:r>
              <a:rPr lang="en-US" sz="2800" b="0" i="0" dirty="0" smtClean="0">
                <a:solidFill>
                  <a:srgbClr val="0000FF"/>
                </a:solidFill>
                <a:effectLst/>
                <a:latin typeface="Times New Roman" panose="02020603050405020304" pitchFamily="18" charset="0"/>
                <a:cs typeface="Times New Roman" panose="02020603050405020304" pitchFamily="18" charset="0"/>
              </a:rPr>
              <a:t> is Wind direction (</a:t>
            </a:r>
            <a:r>
              <a:rPr lang="en-US" sz="2800" b="0" i="0" dirty="0" err="1" smtClean="0">
                <a:solidFill>
                  <a:srgbClr val="0000FF"/>
                </a:solidFill>
                <a:effectLst/>
                <a:latin typeface="Times New Roman" panose="02020603050405020304" pitchFamily="18" charset="0"/>
                <a:cs typeface="Times New Roman" panose="02020603050405020304" pitchFamily="18" charset="0"/>
              </a:rPr>
              <a:t>dododo</a:t>
            </a:r>
            <a:r>
              <a:rPr lang="en-US" sz="2800" b="0" i="0" dirty="0" smtClean="0">
                <a:solidFill>
                  <a:srgbClr val="0000FF"/>
                </a:solidFill>
                <a:effectLst/>
                <a:latin typeface="Times New Roman" panose="02020603050405020304" pitchFamily="18" charset="0"/>
                <a:cs typeface="Times New Roman" panose="02020603050405020304" pitchFamily="18" charset="0"/>
              </a:rPr>
              <a:t>) and </a:t>
            </a:r>
            <a:r>
              <a:rPr lang="en-US" sz="2800" b="1" i="0" dirty="0" smtClean="0">
                <a:solidFill>
                  <a:srgbClr val="FF0000"/>
                </a:solidFill>
                <a:effectLst/>
                <a:latin typeface="Times New Roman" panose="02020603050405020304" pitchFamily="18" charset="0"/>
                <a:cs typeface="Times New Roman" panose="02020603050405020304" pitchFamily="18" charset="0"/>
              </a:rPr>
              <a:t>05</a:t>
            </a:r>
            <a:r>
              <a:rPr lang="en-US" sz="2800" b="0" i="0" dirty="0" smtClean="0">
                <a:solidFill>
                  <a:srgbClr val="0000FF"/>
                </a:solidFill>
                <a:effectLst/>
                <a:latin typeface="Times New Roman" panose="02020603050405020304" pitchFamily="18" charset="0"/>
                <a:cs typeface="Times New Roman" panose="02020603050405020304" pitchFamily="18" charset="0"/>
              </a:rPr>
              <a:t> is speed (</a:t>
            </a:r>
            <a:r>
              <a:rPr lang="en-US" sz="2800" b="0" i="0" dirty="0" err="1" smtClean="0">
                <a:solidFill>
                  <a:srgbClr val="0000FF"/>
                </a:solidFill>
                <a:effectLst/>
                <a:latin typeface="Times New Roman" panose="02020603050405020304" pitchFamily="18" charset="0"/>
                <a:cs typeface="Times New Roman" panose="02020603050405020304" pitchFamily="18" charset="0"/>
              </a:rPr>
              <a:t>fofo</a:t>
            </a:r>
            <a:r>
              <a:rPr lang="en-US" sz="2800" b="0" i="0" dirty="0" smtClean="0">
                <a:solidFill>
                  <a:srgbClr val="0000FF"/>
                </a:solidFill>
                <a:effectLst/>
                <a:latin typeface="Times New Roman" panose="02020603050405020304" pitchFamily="18" charset="0"/>
                <a:cs typeface="Times New Roman" panose="02020603050405020304" pitchFamily="18" charset="0"/>
              </a:rPr>
              <a:t>) (170 degrees 05 knots)</a:t>
            </a:r>
          </a:p>
          <a:p>
            <a:endParaRPr lang="en-US" sz="2800" dirty="0" smtClean="0">
              <a:solidFill>
                <a:srgbClr val="0000FF"/>
              </a:solidFill>
              <a:latin typeface="Times New Roman" panose="02020603050405020304" pitchFamily="18" charset="0"/>
              <a:cs typeface="Times New Roman" panose="02020603050405020304" pitchFamily="18" charset="0"/>
            </a:endParaRPr>
          </a:p>
          <a:p>
            <a:r>
              <a:rPr lang="en-US" sz="2800" dirty="0" smtClean="0">
                <a:solidFill>
                  <a:srgbClr val="0000FF"/>
                </a:solidFill>
                <a:latin typeface="Times New Roman" panose="02020603050405020304" pitchFamily="18" charset="0"/>
                <a:cs typeface="Times New Roman" panose="02020603050405020304" pitchFamily="18" charset="0"/>
              </a:rPr>
              <a:t>Why the unit of wind speed is knots b/c the date of observation is written grater than 50. If the date of observation is written from 1 up to 31 the unit of wind speed will be m/s. </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cxnSp>
        <p:nvCxnSpPr>
          <p:cNvPr id="11" name="Straight Arrow Connector 10"/>
          <p:cNvCxnSpPr/>
          <p:nvPr/>
        </p:nvCxnSpPr>
        <p:spPr>
          <a:xfrm flipV="1">
            <a:off x="2320119" y="1897040"/>
            <a:ext cx="3305033" cy="2564909"/>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37057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1"/>
          <p:cNvCxnSpPr/>
          <p:nvPr/>
        </p:nvCxnSpPr>
        <p:spPr>
          <a:xfrm flipV="1">
            <a:off x="3384645" y="1924334"/>
            <a:ext cx="3850943" cy="2593075"/>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232012" y="459476"/>
            <a:ext cx="11436824" cy="3539430"/>
          </a:xfrm>
          <a:prstGeom prst="rect">
            <a:avLst/>
          </a:prstGeom>
        </p:spPr>
        <p:txBody>
          <a:bodyPr wrap="square">
            <a:spAutoFit/>
          </a:bodyPr>
          <a:lstStyle/>
          <a:p>
            <a:r>
              <a:rPr lang="en-US" sz="3200" dirty="0" smtClean="0">
                <a:latin typeface="Times New Roman" panose="02020603050405020304" pitchFamily="18" charset="0"/>
                <a:cs typeface="Times New Roman" panose="02020603050405020304" pitchFamily="18" charset="0"/>
              </a:rPr>
              <a:t>1000 </a:t>
            </a:r>
            <a:r>
              <a:rPr lang="en-US" sz="3200" dirty="0" err="1" smtClean="0">
                <a:latin typeface="Times New Roman" panose="02020603050405020304" pitchFamily="18" charset="0"/>
                <a:cs typeface="Times New Roman" panose="02020603050405020304" pitchFamily="18" charset="0"/>
              </a:rPr>
              <a:t>mb</a:t>
            </a:r>
            <a:r>
              <a:rPr lang="en-US" sz="3200" dirty="0" smtClean="0">
                <a:latin typeface="Times New Roman" panose="02020603050405020304" pitchFamily="18" charset="0"/>
                <a:cs typeface="Times New Roman" panose="02020603050405020304" pitchFamily="18" charset="0"/>
              </a:rPr>
              <a:t> data –</a:t>
            </a:r>
            <a:r>
              <a:rPr lang="en-US" sz="3200" b="1" dirty="0" smtClean="0">
                <a:solidFill>
                  <a:srgbClr val="FF0000"/>
                </a:solidFill>
                <a:latin typeface="Times New Roman" panose="02020603050405020304" pitchFamily="18" charset="0"/>
                <a:cs typeface="Times New Roman" panose="02020603050405020304" pitchFamily="18" charset="0"/>
              </a:rPr>
              <a:t> 00hhh</a:t>
            </a:r>
            <a:r>
              <a:rPr lang="en-US" sz="3200" dirty="0" smtClean="0">
                <a:latin typeface="Times New Roman" panose="02020603050405020304" pitchFamily="18" charset="0"/>
                <a:cs typeface="Times New Roman" panose="02020603050405020304" pitchFamily="18" charset="0"/>
              </a:rPr>
              <a:t> (height of the 1000 </a:t>
            </a:r>
            <a:r>
              <a:rPr lang="en-US" sz="3200" dirty="0" err="1" smtClean="0">
                <a:latin typeface="Times New Roman" panose="02020603050405020304" pitchFamily="18" charset="0"/>
                <a:cs typeface="Times New Roman" panose="02020603050405020304" pitchFamily="18" charset="0"/>
              </a:rPr>
              <a:t>mb</a:t>
            </a:r>
            <a:r>
              <a:rPr lang="en-US" sz="3200" dirty="0" smtClean="0">
                <a:latin typeface="Times New Roman" panose="02020603050405020304" pitchFamily="18" charset="0"/>
                <a:cs typeface="Times New Roman" panose="02020603050405020304" pitchFamily="18" charset="0"/>
              </a:rPr>
              <a:t> level)</a:t>
            </a:r>
          </a:p>
          <a:p>
            <a:endParaRPr lang="en-US" sz="3200" dirty="0" smtClean="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TTAA 51231 03808 99996 07819 17005 </a:t>
            </a:r>
            <a:r>
              <a:rPr lang="en-US" sz="3200" b="1" dirty="0" smtClean="0">
                <a:solidFill>
                  <a:srgbClr val="FF0000"/>
                </a:solidFill>
                <a:latin typeface="Times New Roman" panose="02020603050405020304" pitchFamily="18" charset="0"/>
                <a:cs typeface="Times New Roman" panose="02020603050405020304" pitchFamily="18" charset="0"/>
              </a:rPr>
              <a:t>00056</a:t>
            </a:r>
            <a:r>
              <a:rPr lang="en-US" sz="3200" dirty="0" smtClean="0">
                <a:latin typeface="Times New Roman" panose="02020603050405020304" pitchFamily="18" charset="0"/>
                <a:cs typeface="Times New Roman" panose="02020603050405020304" pitchFamily="18" charset="0"/>
              </a:rPr>
              <a:t> ///// ///// 92698 03843 20018 85379 00356 20020 70934 04976 22032 50550 19143 27537 40713 29940 27552 30912 44335 27069 25032 54327 28571 20171 61931 29570 15353 54782 27047 10614 54982 25523 88207 62929 29586 77214 29090 42341 31313 48008 82315</a:t>
            </a:r>
            <a:endParaRPr lang="en-US" sz="3200" dirty="0">
              <a:latin typeface="Times New Roman" panose="02020603050405020304" pitchFamily="18" charset="0"/>
              <a:cs typeface="Times New Roman" panose="02020603050405020304" pitchFamily="18" charset="0"/>
            </a:endParaRPr>
          </a:p>
        </p:txBody>
      </p:sp>
      <p:cxnSp>
        <p:nvCxnSpPr>
          <p:cNvPr id="5" name="Straight Arrow Connector 4"/>
          <p:cNvCxnSpPr/>
          <p:nvPr/>
        </p:nvCxnSpPr>
        <p:spPr>
          <a:xfrm flipH="1" flipV="1">
            <a:off x="7765577" y="1924335"/>
            <a:ext cx="559558" cy="411718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49908" y="4659711"/>
            <a:ext cx="4722594" cy="523220"/>
          </a:xfrm>
          <a:prstGeom prst="rect">
            <a:avLst/>
          </a:prstGeom>
        </p:spPr>
        <p:txBody>
          <a:bodyPr wrap="square">
            <a:spAutoFit/>
          </a:bodyPr>
          <a:lstStyle/>
          <a:p>
            <a:r>
              <a:rPr lang="en-US" sz="2800" b="1" i="0" dirty="0" smtClean="0">
                <a:solidFill>
                  <a:srgbClr val="FF0000"/>
                </a:solidFill>
                <a:effectLst/>
                <a:latin typeface="Times New Roman" panose="02020603050405020304" pitchFamily="18" charset="0"/>
                <a:cs typeface="Times New Roman" panose="02020603050405020304" pitchFamily="18" charset="0"/>
              </a:rPr>
              <a:t>00</a:t>
            </a:r>
            <a:r>
              <a:rPr lang="en-US" sz="2800" b="0" i="0" dirty="0" smtClean="0">
                <a:solidFill>
                  <a:srgbClr val="0000FF"/>
                </a:solidFill>
                <a:effectLst/>
                <a:latin typeface="Times New Roman" panose="02020603050405020304" pitchFamily="18" charset="0"/>
                <a:cs typeface="Times New Roman" panose="02020603050405020304" pitchFamily="18" charset="0"/>
              </a:rPr>
              <a:t> is 1000mb height indicator </a:t>
            </a:r>
            <a:endParaRPr lang="en-US" sz="2800" dirty="0">
              <a:latin typeface="Times New Roman" panose="02020603050405020304" pitchFamily="18" charset="0"/>
              <a:cs typeface="Times New Roman" panose="02020603050405020304" pitchFamily="18" charset="0"/>
            </a:endParaRPr>
          </a:p>
        </p:txBody>
      </p:sp>
      <p:sp>
        <p:nvSpPr>
          <p:cNvPr id="10" name="Rectangle 9"/>
          <p:cNvSpPr/>
          <p:nvPr/>
        </p:nvSpPr>
        <p:spPr>
          <a:xfrm>
            <a:off x="4205942" y="6041518"/>
            <a:ext cx="7754046" cy="523220"/>
          </a:xfrm>
          <a:prstGeom prst="rect">
            <a:avLst/>
          </a:prstGeom>
        </p:spPr>
        <p:txBody>
          <a:bodyPr wrap="none">
            <a:spAutoFit/>
          </a:bodyPr>
          <a:lstStyle/>
          <a:p>
            <a:r>
              <a:rPr lang="en-US" sz="2800" b="1" i="0" dirty="0" smtClean="0">
                <a:solidFill>
                  <a:srgbClr val="FF0000"/>
                </a:solidFill>
                <a:effectLst/>
                <a:latin typeface="Times New Roman" panose="02020603050405020304" pitchFamily="18" charset="0"/>
                <a:cs typeface="Times New Roman" panose="02020603050405020304" pitchFamily="18" charset="0"/>
              </a:rPr>
              <a:t>056</a:t>
            </a:r>
            <a:r>
              <a:rPr lang="en-US" sz="2800" b="0" i="0" dirty="0" smtClean="0">
                <a:solidFill>
                  <a:srgbClr val="0000FF"/>
                </a:solidFill>
                <a:effectLst/>
                <a:latin typeface="Times New Roman" panose="02020603050405020304" pitchFamily="18" charset="0"/>
                <a:cs typeface="Times New Roman" panose="02020603050405020304" pitchFamily="18" charset="0"/>
              </a:rPr>
              <a:t> is Height of 1000mb level (</a:t>
            </a:r>
            <a:r>
              <a:rPr lang="en-US" sz="2800" b="0" i="0" dirty="0" err="1" smtClean="0">
                <a:solidFill>
                  <a:srgbClr val="0000FF"/>
                </a:solidFill>
                <a:effectLst/>
                <a:latin typeface="Times New Roman" panose="02020603050405020304" pitchFamily="18" charset="0"/>
                <a:cs typeface="Times New Roman" panose="02020603050405020304" pitchFamily="18" charset="0"/>
              </a:rPr>
              <a:t>hhh</a:t>
            </a:r>
            <a:r>
              <a:rPr lang="en-US" sz="2800" b="0" i="0" dirty="0" smtClean="0">
                <a:solidFill>
                  <a:srgbClr val="0000FF"/>
                </a:solidFill>
                <a:effectLst/>
                <a:latin typeface="Times New Roman" panose="02020603050405020304" pitchFamily="18" charset="0"/>
                <a:cs typeface="Times New Roman" panose="02020603050405020304" pitchFamily="18" charset="0"/>
              </a:rPr>
              <a:t>) (056 = 56 </a:t>
            </a:r>
            <a:r>
              <a:rPr lang="en-US" sz="2800" b="0" i="0" dirty="0" err="1" smtClean="0">
                <a:solidFill>
                  <a:srgbClr val="0000FF"/>
                </a:solidFill>
                <a:effectLst/>
                <a:latin typeface="Times New Roman" panose="02020603050405020304" pitchFamily="18" charset="0"/>
                <a:cs typeface="Times New Roman" panose="02020603050405020304" pitchFamily="18" charset="0"/>
              </a:rPr>
              <a:t>metr</a:t>
            </a:r>
            <a:r>
              <a:rPr lang="en-US" sz="2800" dirty="0" smtClean="0">
                <a:latin typeface="Times New Roman" panose="02020603050405020304" pitchFamily="18" charset="0"/>
                <a:cs typeface="Times New Roman" panose="02020603050405020304" pitchFamily="18" charset="0"/>
              </a:rPr>
              <a:t> </a:t>
            </a:r>
            <a:endParaRPr lang="en-US" sz="2800" dirty="0"/>
          </a:p>
        </p:txBody>
      </p:sp>
    </p:spTree>
    <p:extLst>
      <p:ext uri="{BB962C8B-B14F-4D97-AF65-F5344CB8AC3E}">
        <p14:creationId xmlns:p14="http://schemas.microsoft.com/office/powerpoint/2010/main" val="22782823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7546" y="239300"/>
            <a:ext cx="11505063" cy="3539430"/>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1000 </a:t>
            </a:r>
            <a:r>
              <a:rPr lang="en-US" sz="2800" dirty="0" err="1" smtClean="0">
                <a:latin typeface="Times New Roman" panose="02020603050405020304" pitchFamily="18" charset="0"/>
                <a:cs typeface="Times New Roman" panose="02020603050405020304" pitchFamily="18" charset="0"/>
              </a:rPr>
              <a:t>mb</a:t>
            </a:r>
            <a:r>
              <a:rPr lang="en-US" sz="2800" dirty="0" smtClean="0">
                <a:latin typeface="Times New Roman" panose="02020603050405020304" pitchFamily="18" charset="0"/>
                <a:cs typeface="Times New Roman" panose="02020603050405020304" pitchFamily="18" charset="0"/>
              </a:rPr>
              <a:t> data – </a:t>
            </a:r>
            <a:r>
              <a:rPr lang="en-US" sz="2800" dirty="0" err="1" smtClean="0">
                <a:solidFill>
                  <a:srgbClr val="FF0000"/>
                </a:solidFill>
                <a:latin typeface="Times New Roman" panose="02020603050405020304" pitchFamily="18" charset="0"/>
                <a:cs typeface="Times New Roman" panose="02020603050405020304" pitchFamily="18" charset="0"/>
              </a:rPr>
              <a:t>TTTaDD</a:t>
            </a:r>
            <a:r>
              <a:rPr lang="en-US" sz="2800" dirty="0" smtClean="0">
                <a:latin typeface="Times New Roman" panose="02020603050405020304" pitchFamily="18" charset="0"/>
                <a:cs typeface="Times New Roman" panose="02020603050405020304" pitchFamily="18" charset="0"/>
              </a:rPr>
              <a:t> (dry-bulb and </a:t>
            </a:r>
            <a:r>
              <a:rPr lang="en-US" sz="2800" dirty="0" err="1" smtClean="0">
                <a:latin typeface="Times New Roman" panose="02020603050405020304" pitchFamily="18" charset="0"/>
                <a:cs typeface="Times New Roman" panose="02020603050405020304" pitchFamily="18" charset="0"/>
              </a:rPr>
              <a:t>dewpoint</a:t>
            </a:r>
            <a:r>
              <a:rPr lang="en-US" sz="2800" dirty="0" smtClean="0">
                <a:latin typeface="Times New Roman" panose="02020603050405020304" pitchFamily="18" charset="0"/>
                <a:cs typeface="Times New Roman" panose="02020603050405020304" pitchFamily="18" charset="0"/>
              </a:rPr>
              <a:t> temperature at the 1000mb level)</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TTAA 51231 03808 99996 07819 17005 00056</a:t>
            </a:r>
            <a:r>
              <a:rPr lang="en-US" sz="2800" b="1" dirty="0" smtClean="0">
                <a:solidFill>
                  <a:srgbClr val="FF0000"/>
                </a:solidFill>
                <a:latin typeface="Times New Roman" panose="02020603050405020304" pitchFamily="18" charset="0"/>
                <a:cs typeface="Times New Roman" panose="02020603050405020304" pitchFamily="18" charset="0"/>
              </a:rPr>
              <a:t> ///// </a:t>
            </a:r>
            <a:r>
              <a:rPr lang="en-US" sz="2800" dirty="0" smtClean="0">
                <a:latin typeface="Times New Roman" panose="02020603050405020304" pitchFamily="18" charset="0"/>
                <a:cs typeface="Times New Roman" panose="02020603050405020304" pitchFamily="18" charset="0"/>
              </a:rPr>
              <a:t>///// 92698 03843 20018 85379 00356 20020 70934 04976 22032 50550 19143 27537 40713 29940 27552 30912 44335 27069 25032 54327 28571 20171 61931 29570 15353 54782 27047 10614 54982 25523 88207 62929 29586 77214 29090 42341 31313 48008 82315</a:t>
            </a:r>
            <a:endParaRPr lang="en-US" sz="2800" dirty="0">
              <a:latin typeface="Times New Roman" panose="02020603050405020304" pitchFamily="18" charset="0"/>
              <a:cs typeface="Times New Roman" panose="02020603050405020304" pitchFamily="18" charset="0"/>
            </a:endParaRPr>
          </a:p>
        </p:txBody>
      </p:sp>
      <p:sp>
        <p:nvSpPr>
          <p:cNvPr id="4" name="Rectangle 3"/>
          <p:cNvSpPr/>
          <p:nvPr/>
        </p:nvSpPr>
        <p:spPr>
          <a:xfrm>
            <a:off x="593677" y="4725875"/>
            <a:ext cx="10972800" cy="1077218"/>
          </a:xfrm>
          <a:prstGeom prst="rect">
            <a:avLst/>
          </a:prstGeom>
        </p:spPr>
        <p:txBody>
          <a:bodyPr wrap="square">
            <a:spAutoFit/>
          </a:bodyPr>
          <a:lstStyle/>
          <a:p>
            <a:r>
              <a:rPr lang="en-US" sz="3200" b="0" i="0" dirty="0" smtClean="0">
                <a:solidFill>
                  <a:srgbClr val="0000FF"/>
                </a:solidFill>
                <a:effectLst/>
                <a:latin typeface="Times New Roman" panose="02020603050405020304" pitchFamily="18" charset="0"/>
                <a:cs typeface="Times New Roman" panose="02020603050405020304" pitchFamily="18" charset="0"/>
              </a:rPr>
              <a:t>1000mb dry-bulb temperature and dew-point depression (</a:t>
            </a:r>
            <a:r>
              <a:rPr lang="en-US" sz="3200" b="0" i="0" dirty="0" err="1" smtClean="0">
                <a:solidFill>
                  <a:srgbClr val="0000FF"/>
                </a:solidFill>
                <a:effectLst/>
                <a:latin typeface="Times New Roman" panose="02020603050405020304" pitchFamily="18" charset="0"/>
                <a:cs typeface="Times New Roman" panose="02020603050405020304" pitchFamily="18" charset="0"/>
              </a:rPr>
              <a:t>TTTaDD</a:t>
            </a:r>
            <a:r>
              <a:rPr lang="en-US" sz="3200" b="0" i="0" dirty="0" smtClean="0">
                <a:solidFill>
                  <a:srgbClr val="0000FF"/>
                </a:solidFill>
                <a:effectLst/>
                <a:latin typeface="Times New Roman" panose="02020603050405020304" pitchFamily="18" charset="0"/>
                <a:cs typeface="Times New Roman" panose="02020603050405020304" pitchFamily="18" charset="0"/>
              </a:rPr>
              <a:t>) (///// = no temperature data recorded for this level)</a:t>
            </a:r>
            <a:r>
              <a:rPr lang="en-US"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cxnSp>
        <p:nvCxnSpPr>
          <p:cNvPr id="5" name="Straight Arrow Connector 4"/>
          <p:cNvCxnSpPr/>
          <p:nvPr/>
        </p:nvCxnSpPr>
        <p:spPr>
          <a:xfrm flipV="1">
            <a:off x="4844955" y="2060812"/>
            <a:ext cx="2565779" cy="266506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27879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0621" y="872637"/>
            <a:ext cx="11436263" cy="1815882"/>
          </a:xfrm>
          <a:prstGeom prst="rect">
            <a:avLst/>
          </a:prstGeom>
        </p:spPr>
        <p:txBody>
          <a:bodyPr wrap="square">
            <a:spAutoFit/>
          </a:bodyPr>
          <a:lstStyle/>
          <a:p>
            <a:pPr marL="457200" indent="-457200">
              <a:buFont typeface="Wingdings" panose="05000000000000000000" pitchFamily="2" charset="2"/>
              <a:buChar char="ü"/>
            </a:pPr>
            <a:r>
              <a:rPr lang="en-US" sz="2800" b="0" i="0" dirty="0" smtClean="0">
                <a:solidFill>
                  <a:srgbClr val="000000"/>
                </a:solidFill>
                <a:effectLst/>
                <a:latin typeface="Times New Roman" panose="02020603050405020304" pitchFamily="18" charset="0"/>
                <a:cs typeface="Times New Roman" panose="02020603050405020304" pitchFamily="18" charset="0"/>
              </a:rPr>
              <a:t>Clearly, they cannot be measured by equipment on the ground, but information about the state of the upper air can be obtained in many ways, for example, </a:t>
            </a:r>
            <a:r>
              <a:rPr lang="en-US" sz="2800" b="0" i="0" dirty="0" smtClean="0">
                <a:solidFill>
                  <a:srgbClr val="FF0000"/>
                </a:solidFill>
                <a:effectLst/>
                <a:latin typeface="Times New Roman" panose="02020603050405020304" pitchFamily="18" charset="0"/>
                <a:cs typeface="Times New Roman" panose="02020603050405020304" pitchFamily="18" charset="0"/>
              </a:rPr>
              <a:t>aircraft reports</a:t>
            </a:r>
            <a:r>
              <a:rPr lang="en-US" sz="2800" b="0" i="0" dirty="0" smtClean="0">
                <a:solidFill>
                  <a:srgbClr val="000000"/>
                </a:solidFill>
                <a:effectLst/>
                <a:latin typeface="Times New Roman" panose="02020603050405020304" pitchFamily="18" charset="0"/>
                <a:cs typeface="Times New Roman" panose="02020603050405020304" pitchFamily="18" charset="0"/>
              </a:rPr>
              <a:t>, but the main one is by observations from </a:t>
            </a:r>
            <a:r>
              <a:rPr lang="en-US" sz="2800" b="0" i="0" dirty="0" smtClean="0">
                <a:solidFill>
                  <a:srgbClr val="FF0000"/>
                </a:solidFill>
                <a:effectLst/>
                <a:latin typeface="Times New Roman" panose="02020603050405020304" pitchFamily="18" charset="0"/>
                <a:cs typeface="Times New Roman" panose="02020603050405020304" pitchFamily="18" charset="0"/>
              </a:rPr>
              <a:t>balloon-borne equipment</a:t>
            </a:r>
            <a:r>
              <a:rPr lang="en-US" sz="2800" b="0" i="0" dirty="0" smtClean="0">
                <a:solidFill>
                  <a:srgbClr val="000000"/>
                </a:solidFill>
                <a:effectLst/>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3" name="Rectangle 2"/>
          <p:cNvSpPr/>
          <p:nvPr/>
        </p:nvSpPr>
        <p:spPr>
          <a:xfrm>
            <a:off x="212940" y="3174563"/>
            <a:ext cx="11611627" cy="3108543"/>
          </a:xfrm>
          <a:prstGeom prst="rect">
            <a:avLst/>
          </a:prstGeom>
        </p:spPr>
        <p:txBody>
          <a:bodyPr wrap="square">
            <a:spAutoFit/>
          </a:bodyPr>
          <a:lstStyle/>
          <a:p>
            <a:r>
              <a:rPr lang="en-US" sz="2800" b="1" i="0" dirty="0" smtClean="0">
                <a:solidFill>
                  <a:srgbClr val="000000"/>
                </a:solidFill>
                <a:effectLst/>
                <a:latin typeface="Times New Roman" panose="02020603050405020304" pitchFamily="18" charset="0"/>
                <a:cs typeface="Times New Roman" panose="02020603050405020304" pitchFamily="18" charset="0"/>
              </a:rPr>
              <a:t>Balloon observations</a:t>
            </a:r>
          </a:p>
          <a:p>
            <a:endParaRPr lang="en-US" sz="2800" b="1" i="0" dirty="0" smtClean="0">
              <a:solidFill>
                <a:srgbClr val="000000"/>
              </a:solidFill>
              <a:effectLst/>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en-US" sz="2800" b="0" i="0" dirty="0" smtClean="0">
                <a:solidFill>
                  <a:srgbClr val="000000"/>
                </a:solidFill>
                <a:effectLst/>
                <a:latin typeface="Times New Roman" panose="02020603050405020304" pitchFamily="18" charset="0"/>
                <a:cs typeface="Times New Roman" panose="02020603050405020304" pitchFamily="18" charset="0"/>
              </a:rPr>
              <a:t>These still provide the most valuable source of upper-air data, especially as routine sounding are made simultaneously by an established worldwide network of land-based stations, supplemented by a few observations from ships.</a:t>
            </a:r>
            <a:r>
              <a:rPr lang="en-US" sz="2800" dirty="0" smtClean="0">
                <a:latin typeface="Times New Roman" panose="02020603050405020304" pitchFamily="18" charset="0"/>
                <a:cs typeface="Times New Roman" panose="02020603050405020304" pitchFamily="18" charset="0"/>
              </a:rPr>
              <a:t> </a:t>
            </a:r>
            <a:br>
              <a:rPr lang="en-US" sz="2800" dirty="0" smtClean="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46330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1"/>
          <p:cNvCxnSpPr/>
          <p:nvPr/>
        </p:nvCxnSpPr>
        <p:spPr>
          <a:xfrm flipV="1">
            <a:off x="5813946" y="1651379"/>
            <a:ext cx="2265529" cy="2730169"/>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313898" y="350504"/>
            <a:ext cx="11259403" cy="3108543"/>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1000 </a:t>
            </a:r>
            <a:r>
              <a:rPr lang="en-US" sz="2800" dirty="0" err="1" smtClean="0">
                <a:latin typeface="Times New Roman" panose="02020603050405020304" pitchFamily="18" charset="0"/>
                <a:cs typeface="Times New Roman" panose="02020603050405020304" pitchFamily="18" charset="0"/>
              </a:rPr>
              <a:t>mb</a:t>
            </a:r>
            <a:r>
              <a:rPr lang="en-US" sz="2800" dirty="0" smtClean="0">
                <a:latin typeface="Times New Roman" panose="02020603050405020304" pitchFamily="18" charset="0"/>
                <a:cs typeface="Times New Roman" panose="02020603050405020304" pitchFamily="18" charset="0"/>
              </a:rPr>
              <a:t> data – </a:t>
            </a:r>
            <a:r>
              <a:rPr lang="en-US" sz="2800" b="1" dirty="0" err="1" smtClean="0">
                <a:solidFill>
                  <a:srgbClr val="FF0000"/>
                </a:solidFill>
                <a:latin typeface="Times New Roman" panose="02020603050405020304" pitchFamily="18" charset="0"/>
                <a:cs typeface="Times New Roman" panose="02020603050405020304" pitchFamily="18" charset="0"/>
              </a:rPr>
              <a:t>dddff</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(1000 </a:t>
            </a:r>
            <a:r>
              <a:rPr lang="en-US" sz="2800" dirty="0" err="1" smtClean="0">
                <a:latin typeface="Times New Roman" panose="02020603050405020304" pitchFamily="18" charset="0"/>
                <a:cs typeface="Times New Roman" panose="02020603050405020304" pitchFamily="18" charset="0"/>
              </a:rPr>
              <a:t>mb</a:t>
            </a:r>
            <a:r>
              <a:rPr lang="en-US" sz="2800" dirty="0" smtClean="0">
                <a:latin typeface="Times New Roman" panose="02020603050405020304" pitchFamily="18" charset="0"/>
                <a:cs typeface="Times New Roman" panose="02020603050405020304" pitchFamily="18" charset="0"/>
              </a:rPr>
              <a:t> level wind direction and speed)</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TTAA 51231 03808 99996 07819 17005 00056 ///// </a:t>
            </a:r>
            <a:r>
              <a:rPr lang="en-US" sz="2800" b="1" dirty="0" smtClean="0">
                <a:solidFill>
                  <a:srgbClr val="FF000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92698 03843 20018 85379 00356 20020 70934 04976 22032 50550 19143 27537 40713 29940 27552 30912 44335 27069 25032 54327 28571 20171 61931 29570 15353 54782 27047 10614 54982 25523 88207 62929 29586 77214 29090 42341 31313 48008 82315</a:t>
            </a:r>
            <a:endParaRPr lang="en-US" sz="2800" dirty="0">
              <a:latin typeface="Times New Roman" panose="02020603050405020304" pitchFamily="18" charset="0"/>
              <a:cs typeface="Times New Roman" panose="02020603050405020304" pitchFamily="18" charset="0"/>
            </a:endParaRPr>
          </a:p>
        </p:txBody>
      </p:sp>
      <p:sp>
        <p:nvSpPr>
          <p:cNvPr id="4" name="Rectangle 3"/>
          <p:cNvSpPr/>
          <p:nvPr/>
        </p:nvSpPr>
        <p:spPr>
          <a:xfrm>
            <a:off x="682389" y="4381548"/>
            <a:ext cx="10890912" cy="954107"/>
          </a:xfrm>
          <a:prstGeom prst="rect">
            <a:avLst/>
          </a:prstGeom>
        </p:spPr>
        <p:txBody>
          <a:bodyPr wrap="square">
            <a:spAutoFit/>
          </a:bodyPr>
          <a:lstStyle/>
          <a:p>
            <a:r>
              <a:rPr lang="en-US" sz="2800" b="0" i="0" dirty="0" smtClean="0">
                <a:solidFill>
                  <a:srgbClr val="0000FF"/>
                </a:solidFill>
                <a:effectLst/>
                <a:latin typeface="Times New Roman" panose="02020603050405020304" pitchFamily="18" charset="0"/>
                <a:cs typeface="Times New Roman" panose="02020603050405020304" pitchFamily="18" charset="0"/>
              </a:rPr>
              <a:t>1000mb wind direction (</a:t>
            </a:r>
            <a:r>
              <a:rPr lang="en-US" sz="2800" b="0" i="0" dirty="0" err="1" smtClean="0">
                <a:solidFill>
                  <a:srgbClr val="0000FF"/>
                </a:solidFill>
                <a:effectLst/>
                <a:latin typeface="Times New Roman" panose="02020603050405020304" pitchFamily="18" charset="0"/>
                <a:cs typeface="Times New Roman" panose="02020603050405020304" pitchFamily="18" charset="0"/>
              </a:rPr>
              <a:t>ddd</a:t>
            </a:r>
            <a:r>
              <a:rPr lang="en-US" sz="2800" b="0" i="0" dirty="0" smtClean="0">
                <a:solidFill>
                  <a:srgbClr val="0000FF"/>
                </a:solidFill>
                <a:effectLst/>
                <a:latin typeface="Times New Roman" panose="02020603050405020304" pitchFamily="18" charset="0"/>
                <a:cs typeface="Times New Roman" panose="02020603050405020304" pitchFamily="18" charset="0"/>
              </a:rPr>
              <a:t>) and speed (</a:t>
            </a:r>
            <a:r>
              <a:rPr lang="en-US" sz="2800" b="0" i="0" dirty="0" err="1" smtClean="0">
                <a:solidFill>
                  <a:srgbClr val="0000FF"/>
                </a:solidFill>
                <a:effectLst/>
                <a:latin typeface="Times New Roman" panose="02020603050405020304" pitchFamily="18" charset="0"/>
                <a:cs typeface="Times New Roman" panose="02020603050405020304" pitchFamily="18" charset="0"/>
              </a:rPr>
              <a:t>ff</a:t>
            </a:r>
            <a:r>
              <a:rPr lang="en-US" sz="2800" b="0" i="0" dirty="0" smtClean="0">
                <a:solidFill>
                  <a:srgbClr val="0000FF"/>
                </a:solidFill>
                <a:effectLst/>
                <a:latin typeface="Times New Roman" panose="02020603050405020304" pitchFamily="18" charset="0"/>
                <a:cs typeface="Times New Roman" panose="02020603050405020304" pitchFamily="18" charset="0"/>
              </a:rPr>
              <a:t>) (///// = no wind data recorded for this level)</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65645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1"/>
          <p:cNvCxnSpPr/>
          <p:nvPr/>
        </p:nvCxnSpPr>
        <p:spPr>
          <a:xfrm flipV="1">
            <a:off x="3930555" y="2227380"/>
            <a:ext cx="5486400" cy="222179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163773" y="457664"/>
            <a:ext cx="11464120" cy="3539430"/>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925 </a:t>
            </a:r>
            <a:r>
              <a:rPr lang="en-US" sz="2800" dirty="0" err="1" smtClean="0">
                <a:latin typeface="Times New Roman" panose="02020603050405020304" pitchFamily="18" charset="0"/>
                <a:cs typeface="Times New Roman" panose="02020603050405020304" pitchFamily="18" charset="0"/>
              </a:rPr>
              <a:t>mb</a:t>
            </a:r>
            <a:r>
              <a:rPr lang="en-US" sz="2800" dirty="0" smtClean="0">
                <a:latin typeface="Times New Roman" panose="02020603050405020304" pitchFamily="18" charset="0"/>
                <a:cs typeface="Times New Roman" panose="02020603050405020304" pitchFamily="18" charset="0"/>
              </a:rPr>
              <a:t> data – </a:t>
            </a:r>
            <a:r>
              <a:rPr lang="en-US" sz="2800" b="1" dirty="0" err="1" smtClean="0">
                <a:solidFill>
                  <a:srgbClr val="FF0000"/>
                </a:solidFill>
                <a:latin typeface="Times New Roman" panose="02020603050405020304" pitchFamily="18" charset="0"/>
                <a:cs typeface="Times New Roman" panose="02020603050405020304" pitchFamily="18" charset="0"/>
              </a:rPr>
              <a:t>TTTaDD</a:t>
            </a:r>
            <a:r>
              <a:rPr lang="en-US" sz="2800" dirty="0" smtClean="0">
                <a:latin typeface="Times New Roman" panose="02020603050405020304" pitchFamily="18" charset="0"/>
                <a:cs typeface="Times New Roman" panose="02020603050405020304" pitchFamily="18" charset="0"/>
              </a:rPr>
              <a:t>  (dry-bulb and </a:t>
            </a:r>
            <a:r>
              <a:rPr lang="en-US" sz="2800" dirty="0" err="1" smtClean="0">
                <a:latin typeface="Times New Roman" panose="02020603050405020304" pitchFamily="18" charset="0"/>
                <a:cs typeface="Times New Roman" panose="02020603050405020304" pitchFamily="18" charset="0"/>
              </a:rPr>
              <a:t>dewpoint</a:t>
            </a:r>
            <a:r>
              <a:rPr lang="en-US" sz="2800" dirty="0" smtClean="0">
                <a:latin typeface="Times New Roman" panose="02020603050405020304" pitchFamily="18" charset="0"/>
                <a:cs typeface="Times New Roman" panose="02020603050405020304" pitchFamily="18" charset="0"/>
              </a:rPr>
              <a:t> temperature at the 925mb level) </a:t>
            </a:r>
          </a:p>
          <a:p>
            <a:r>
              <a:rPr lang="en-US" sz="2800" dirty="0">
                <a:latin typeface="Times New Roman" panose="02020603050405020304" pitchFamily="18" charset="0"/>
                <a:cs typeface="Times New Roman" panose="02020603050405020304" pitchFamily="18" charset="0"/>
              </a:rPr>
              <a:t> </a:t>
            </a:r>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TTAA 51231 03808 99996 07819 17005 00056 ///// ///// 92698 </a:t>
            </a:r>
            <a:r>
              <a:rPr lang="en-US" sz="2800" b="1" dirty="0" smtClean="0">
                <a:solidFill>
                  <a:srgbClr val="FF0000"/>
                </a:solidFill>
                <a:latin typeface="Times New Roman" panose="02020603050405020304" pitchFamily="18" charset="0"/>
                <a:cs typeface="Times New Roman" panose="02020603050405020304" pitchFamily="18" charset="0"/>
              </a:rPr>
              <a:t>03843</a:t>
            </a:r>
            <a:r>
              <a:rPr lang="en-US" sz="2800" dirty="0" smtClean="0">
                <a:latin typeface="Times New Roman" panose="02020603050405020304" pitchFamily="18" charset="0"/>
                <a:cs typeface="Times New Roman" panose="02020603050405020304" pitchFamily="18" charset="0"/>
              </a:rPr>
              <a:t> 20018 85379 00356 20020 70934 04976 22032 50550 19143 27537 40713 29940 27552 30912 44335 27069 25032 54327 28571 20171 61931 29570 15353 54782 27047 10614 54982 25523 88207 62929 29586 77214 29090 42341 31313 48008 82315</a:t>
            </a:r>
            <a:endParaRPr lang="en-US" sz="2800" dirty="0">
              <a:latin typeface="Times New Roman" panose="02020603050405020304" pitchFamily="18" charset="0"/>
              <a:cs typeface="Times New Roman" panose="02020603050405020304" pitchFamily="18" charset="0"/>
            </a:endParaRPr>
          </a:p>
        </p:txBody>
      </p:sp>
      <p:sp>
        <p:nvSpPr>
          <p:cNvPr id="4" name="Rectangle 3"/>
          <p:cNvSpPr/>
          <p:nvPr/>
        </p:nvSpPr>
        <p:spPr>
          <a:xfrm>
            <a:off x="782471" y="4561918"/>
            <a:ext cx="5263487" cy="1569660"/>
          </a:xfrm>
          <a:prstGeom prst="rect">
            <a:avLst/>
          </a:prstGeom>
        </p:spPr>
        <p:txBody>
          <a:bodyPr wrap="square">
            <a:spAutoFit/>
          </a:bodyPr>
          <a:lstStyle/>
          <a:p>
            <a:r>
              <a:rPr lang="en-US" sz="2400" b="0" i="0" dirty="0" smtClean="0">
                <a:solidFill>
                  <a:srgbClr val="0000FF"/>
                </a:solidFill>
                <a:effectLst/>
                <a:latin typeface="Times New Roman" panose="02020603050405020304" pitchFamily="18" charset="0"/>
                <a:cs typeface="Times New Roman" panose="02020603050405020304" pitchFamily="18" charset="0"/>
              </a:rPr>
              <a:t>925 </a:t>
            </a:r>
            <a:r>
              <a:rPr lang="en-US" sz="2400" b="0" i="0" dirty="0" err="1" smtClean="0">
                <a:solidFill>
                  <a:srgbClr val="0000FF"/>
                </a:solidFill>
                <a:effectLst/>
                <a:latin typeface="Times New Roman" panose="02020603050405020304" pitchFamily="18" charset="0"/>
                <a:cs typeface="Times New Roman" panose="02020603050405020304" pitchFamily="18" charset="0"/>
              </a:rPr>
              <a:t>mb</a:t>
            </a:r>
            <a:r>
              <a:rPr lang="en-US" sz="2400" b="0" i="0" dirty="0" smtClean="0">
                <a:solidFill>
                  <a:srgbClr val="0000FF"/>
                </a:solidFill>
                <a:effectLst/>
                <a:latin typeface="Times New Roman" panose="02020603050405020304" pitchFamily="18" charset="0"/>
                <a:cs typeface="Times New Roman" panose="02020603050405020304" pitchFamily="18" charset="0"/>
              </a:rPr>
              <a:t> dry-bulb temperature (</a:t>
            </a:r>
            <a:r>
              <a:rPr lang="en-US" sz="2400" b="0" i="0" dirty="0" err="1" smtClean="0">
                <a:solidFill>
                  <a:srgbClr val="0000FF"/>
                </a:solidFill>
                <a:effectLst/>
                <a:latin typeface="Times New Roman" panose="02020603050405020304" pitchFamily="18" charset="0"/>
                <a:cs typeface="Times New Roman" panose="02020603050405020304" pitchFamily="18" charset="0"/>
              </a:rPr>
              <a:t>TTTa</a:t>
            </a:r>
            <a:r>
              <a:rPr lang="en-US" sz="2400" b="0" i="0" dirty="0" smtClean="0">
                <a:solidFill>
                  <a:srgbClr val="0000FF"/>
                </a:solidFill>
                <a:effectLst/>
                <a:latin typeface="Times New Roman" panose="02020603050405020304" pitchFamily="18" charset="0"/>
                <a:cs typeface="Times New Roman" panose="02020603050405020304" pitchFamily="18" charset="0"/>
              </a:rPr>
              <a:t>)</a:t>
            </a:r>
            <a:br>
              <a:rPr lang="en-US" sz="2400" b="0" i="0" dirty="0" smtClean="0">
                <a:solidFill>
                  <a:srgbClr val="0000FF"/>
                </a:solidFill>
                <a:effectLst/>
                <a:latin typeface="Times New Roman" panose="02020603050405020304" pitchFamily="18" charset="0"/>
                <a:cs typeface="Times New Roman" panose="02020603050405020304" pitchFamily="18" charset="0"/>
              </a:rPr>
            </a:br>
            <a:r>
              <a:rPr lang="en-US" sz="2400" b="0" i="0" dirty="0" smtClean="0">
                <a:solidFill>
                  <a:srgbClr val="0000FF"/>
                </a:solidFill>
                <a:effectLst/>
                <a:latin typeface="Times New Roman" panose="02020603050405020304" pitchFamily="18" charset="0"/>
                <a:cs typeface="Times New Roman" panose="02020603050405020304" pitchFamily="18" charset="0"/>
              </a:rPr>
              <a:t>(038 = 3.8 °C)</a:t>
            </a:r>
            <a:br>
              <a:rPr lang="en-US" sz="2400" b="0" i="0" dirty="0" smtClean="0">
                <a:solidFill>
                  <a:srgbClr val="0000FF"/>
                </a:solidFill>
                <a:effectLst/>
                <a:latin typeface="Times New Roman" panose="02020603050405020304" pitchFamily="18" charset="0"/>
                <a:cs typeface="Times New Roman" panose="02020603050405020304" pitchFamily="18" charset="0"/>
              </a:rPr>
            </a:br>
            <a:r>
              <a:rPr lang="en-US" sz="2400" b="0" i="0" dirty="0" smtClean="0">
                <a:solidFill>
                  <a:srgbClr val="FF0000"/>
                </a:solidFill>
                <a:effectLst/>
                <a:latin typeface="Times New Roman" panose="02020603050405020304" pitchFamily="18" charset="0"/>
                <a:cs typeface="Times New Roman" panose="02020603050405020304" pitchFamily="18" charset="0"/>
              </a:rPr>
              <a:t>(Note – in the code, this figure is an even</a:t>
            </a:r>
            <a:br>
              <a:rPr lang="en-US" sz="2400" b="0" i="0" dirty="0" smtClean="0">
                <a:solidFill>
                  <a:srgbClr val="FF0000"/>
                </a:solidFill>
                <a:effectLst/>
                <a:latin typeface="Times New Roman" panose="02020603050405020304" pitchFamily="18" charset="0"/>
                <a:cs typeface="Times New Roman" panose="02020603050405020304" pitchFamily="18" charset="0"/>
              </a:rPr>
            </a:br>
            <a:r>
              <a:rPr lang="en-US" sz="2400" b="0" i="0" dirty="0" smtClean="0">
                <a:solidFill>
                  <a:srgbClr val="FF0000"/>
                </a:solidFill>
                <a:effectLst/>
                <a:latin typeface="Times New Roman" panose="02020603050405020304" pitchFamily="18" charset="0"/>
                <a:cs typeface="Times New Roman" panose="02020603050405020304" pitchFamily="18" charset="0"/>
              </a:rPr>
              <a:t>number so the value is positive)</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6" name="Rectangle 5"/>
          <p:cNvSpPr/>
          <p:nvPr/>
        </p:nvSpPr>
        <p:spPr>
          <a:xfrm>
            <a:off x="7433481" y="4785689"/>
            <a:ext cx="4758519" cy="1200329"/>
          </a:xfrm>
          <a:prstGeom prst="rect">
            <a:avLst/>
          </a:prstGeom>
        </p:spPr>
        <p:txBody>
          <a:bodyPr wrap="square">
            <a:spAutoFit/>
          </a:bodyPr>
          <a:lstStyle/>
          <a:p>
            <a:r>
              <a:rPr lang="en-US" sz="2400" b="0" i="0" dirty="0" smtClean="0">
                <a:solidFill>
                  <a:srgbClr val="0000FF"/>
                </a:solidFill>
                <a:effectLst/>
                <a:latin typeface="Times New Roman" panose="02020603050405020304" pitchFamily="18" charset="0"/>
                <a:cs typeface="Times New Roman" panose="02020603050405020304" pitchFamily="18" charset="0"/>
              </a:rPr>
              <a:t>925 </a:t>
            </a:r>
            <a:r>
              <a:rPr lang="en-US" sz="2400" b="0" i="0" dirty="0" err="1" smtClean="0">
                <a:solidFill>
                  <a:srgbClr val="0000FF"/>
                </a:solidFill>
                <a:effectLst/>
                <a:latin typeface="Times New Roman" panose="02020603050405020304" pitchFamily="18" charset="0"/>
                <a:cs typeface="Times New Roman" panose="02020603050405020304" pitchFamily="18" charset="0"/>
              </a:rPr>
              <a:t>mb</a:t>
            </a:r>
            <a:r>
              <a:rPr lang="en-US" sz="2400" b="0" i="0" dirty="0" smtClean="0">
                <a:solidFill>
                  <a:srgbClr val="0000FF"/>
                </a:solidFill>
                <a:effectLst/>
                <a:latin typeface="Times New Roman" panose="02020603050405020304" pitchFamily="18" charset="0"/>
                <a:cs typeface="Times New Roman" panose="02020603050405020304" pitchFamily="18" charset="0"/>
              </a:rPr>
              <a:t> dew-point depression (DD) (4.3 °C) </a:t>
            </a:r>
            <a:r>
              <a:rPr lang="en-US" sz="2400" b="0" i="0" dirty="0" smtClean="0">
                <a:solidFill>
                  <a:srgbClr val="FF0000"/>
                </a:solidFill>
                <a:effectLst/>
                <a:latin typeface="Times New Roman" panose="02020603050405020304" pitchFamily="18" charset="0"/>
                <a:cs typeface="Times New Roman" panose="02020603050405020304" pitchFamily="18" charset="0"/>
              </a:rPr>
              <a:t>(3.8 – 4.3 = -0.5 is dew-point temp.)</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cxnSp>
        <p:nvCxnSpPr>
          <p:cNvPr id="8" name="Straight Arrow Connector 7"/>
          <p:cNvCxnSpPr/>
          <p:nvPr/>
        </p:nvCxnSpPr>
        <p:spPr>
          <a:xfrm flipV="1">
            <a:off x="9935570" y="2264223"/>
            <a:ext cx="43218" cy="2297695"/>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15964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1"/>
          <p:cNvCxnSpPr/>
          <p:nvPr/>
        </p:nvCxnSpPr>
        <p:spPr>
          <a:xfrm flipV="1">
            <a:off x="6032311" y="1856096"/>
            <a:ext cx="5008728" cy="3445005"/>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464025" y="500629"/>
            <a:ext cx="11423176" cy="3108543"/>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925 </a:t>
            </a:r>
            <a:r>
              <a:rPr lang="en-US" sz="2800" dirty="0" err="1" smtClean="0">
                <a:latin typeface="Times New Roman" panose="02020603050405020304" pitchFamily="18" charset="0"/>
                <a:cs typeface="Times New Roman" panose="02020603050405020304" pitchFamily="18" charset="0"/>
              </a:rPr>
              <a:t>mb</a:t>
            </a:r>
            <a:r>
              <a:rPr lang="en-US" sz="2800" dirty="0" smtClean="0">
                <a:latin typeface="Times New Roman" panose="02020603050405020304" pitchFamily="18" charset="0"/>
                <a:cs typeface="Times New Roman" panose="02020603050405020304" pitchFamily="18" charset="0"/>
              </a:rPr>
              <a:t> data – </a:t>
            </a:r>
            <a:r>
              <a:rPr lang="en-US" sz="2800" b="1" dirty="0" err="1" smtClean="0">
                <a:solidFill>
                  <a:srgbClr val="FF0000"/>
                </a:solidFill>
                <a:latin typeface="Times New Roman" panose="02020603050405020304" pitchFamily="18" charset="0"/>
                <a:cs typeface="Times New Roman" panose="02020603050405020304" pitchFamily="18" charset="0"/>
              </a:rPr>
              <a:t>dddff</a:t>
            </a:r>
            <a:r>
              <a:rPr lang="en-US" sz="2800" dirty="0" smtClean="0">
                <a:latin typeface="Times New Roman" panose="02020603050405020304" pitchFamily="18" charset="0"/>
                <a:cs typeface="Times New Roman" panose="02020603050405020304" pitchFamily="18" charset="0"/>
              </a:rPr>
              <a:t> (925 </a:t>
            </a:r>
            <a:r>
              <a:rPr lang="en-US" sz="2800" dirty="0" err="1" smtClean="0">
                <a:latin typeface="Times New Roman" panose="02020603050405020304" pitchFamily="18" charset="0"/>
                <a:cs typeface="Times New Roman" panose="02020603050405020304" pitchFamily="18" charset="0"/>
              </a:rPr>
              <a:t>mb</a:t>
            </a:r>
            <a:r>
              <a:rPr lang="en-US" sz="2800" dirty="0" smtClean="0">
                <a:latin typeface="Times New Roman" panose="02020603050405020304" pitchFamily="18" charset="0"/>
                <a:cs typeface="Times New Roman" panose="02020603050405020304" pitchFamily="18" charset="0"/>
              </a:rPr>
              <a:t> level wind direction and speed)</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TTAA 51231 03808 99996 07819 17005 00056 ///// ///// 92698 03843 </a:t>
            </a:r>
            <a:r>
              <a:rPr lang="en-US" sz="2800" b="1" dirty="0" smtClean="0">
                <a:solidFill>
                  <a:srgbClr val="FF0000"/>
                </a:solidFill>
                <a:latin typeface="Times New Roman" panose="02020603050405020304" pitchFamily="18" charset="0"/>
                <a:cs typeface="Times New Roman" panose="02020603050405020304" pitchFamily="18" charset="0"/>
              </a:rPr>
              <a:t>20018</a:t>
            </a:r>
            <a:r>
              <a:rPr lang="en-US" sz="2800" dirty="0" smtClean="0">
                <a:latin typeface="Times New Roman" panose="02020603050405020304" pitchFamily="18" charset="0"/>
                <a:cs typeface="Times New Roman" panose="02020603050405020304" pitchFamily="18" charset="0"/>
              </a:rPr>
              <a:t> 85379 00356 20020 70934 04976 22032 50550 19143 27537 40713 29940 27552 30912 44335 27069 25032 54327 28571 20171 61931 29570 15353 54782 27047 10614 54982 25523 88207 62929 29586 77214 29090 42341 31313 48008 82315</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887103" y="5301101"/>
            <a:ext cx="10508777" cy="523220"/>
          </a:xfrm>
          <a:prstGeom prst="rect">
            <a:avLst/>
          </a:prstGeom>
        </p:spPr>
        <p:txBody>
          <a:bodyPr wrap="square">
            <a:spAutoFit/>
          </a:bodyPr>
          <a:lstStyle/>
          <a:p>
            <a:r>
              <a:rPr lang="en-US" sz="2800" b="0" i="0" dirty="0" smtClean="0">
                <a:solidFill>
                  <a:srgbClr val="0000FF"/>
                </a:solidFill>
                <a:effectLst/>
                <a:latin typeface="Times New Roman" panose="02020603050405020304" pitchFamily="18" charset="0"/>
                <a:cs typeface="Times New Roman" panose="02020603050405020304" pitchFamily="18" charset="0"/>
              </a:rPr>
              <a:t>1000mb wind direction (</a:t>
            </a:r>
            <a:r>
              <a:rPr lang="en-US" sz="2800" b="0" i="0" dirty="0" err="1" smtClean="0">
                <a:solidFill>
                  <a:srgbClr val="0000FF"/>
                </a:solidFill>
                <a:effectLst/>
                <a:latin typeface="Times New Roman" panose="02020603050405020304" pitchFamily="18" charset="0"/>
                <a:cs typeface="Times New Roman" panose="02020603050405020304" pitchFamily="18" charset="0"/>
              </a:rPr>
              <a:t>ddd</a:t>
            </a:r>
            <a:r>
              <a:rPr lang="en-US" sz="2800" b="0" i="0" dirty="0" smtClean="0">
                <a:solidFill>
                  <a:srgbClr val="0000FF"/>
                </a:solidFill>
                <a:effectLst/>
                <a:latin typeface="Times New Roman" panose="02020603050405020304" pitchFamily="18" charset="0"/>
                <a:cs typeface="Times New Roman" panose="02020603050405020304" pitchFamily="18" charset="0"/>
              </a:rPr>
              <a:t>) and speed (</a:t>
            </a:r>
            <a:r>
              <a:rPr lang="en-US" sz="2800" b="0" i="0" dirty="0" err="1" smtClean="0">
                <a:solidFill>
                  <a:srgbClr val="0000FF"/>
                </a:solidFill>
                <a:effectLst/>
                <a:latin typeface="Times New Roman" panose="02020603050405020304" pitchFamily="18" charset="0"/>
                <a:cs typeface="Times New Roman" panose="02020603050405020304" pitchFamily="18" charset="0"/>
              </a:rPr>
              <a:t>ff</a:t>
            </a:r>
            <a:r>
              <a:rPr lang="en-US" sz="2800" b="0" i="0" dirty="0" smtClean="0">
                <a:solidFill>
                  <a:srgbClr val="0000FF"/>
                </a:solidFill>
                <a:effectLst/>
                <a:latin typeface="Times New Roman" panose="02020603050405020304" pitchFamily="18" charset="0"/>
                <a:cs typeface="Times New Roman" panose="02020603050405020304" pitchFamily="18" charset="0"/>
              </a:rPr>
              <a:t>) (200 degrees, 18 knots)</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23588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1"/>
          <p:cNvCxnSpPr/>
          <p:nvPr/>
        </p:nvCxnSpPr>
        <p:spPr>
          <a:xfrm flipH="1" flipV="1">
            <a:off x="709684" y="2074460"/>
            <a:ext cx="1241946" cy="271590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382137" y="367915"/>
            <a:ext cx="11505063" cy="3108543"/>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850 </a:t>
            </a:r>
            <a:r>
              <a:rPr lang="en-US" sz="2800" dirty="0" err="1" smtClean="0">
                <a:latin typeface="Times New Roman" panose="02020603050405020304" pitchFamily="18" charset="0"/>
                <a:cs typeface="Times New Roman" panose="02020603050405020304" pitchFamily="18" charset="0"/>
              </a:rPr>
              <a:t>mb</a:t>
            </a:r>
            <a:r>
              <a:rPr lang="en-US" sz="2800" dirty="0" smtClean="0">
                <a:latin typeface="Times New Roman" panose="02020603050405020304" pitchFamily="18" charset="0"/>
                <a:cs typeface="Times New Roman" panose="02020603050405020304" pitchFamily="18" charset="0"/>
              </a:rPr>
              <a:t> data – </a:t>
            </a:r>
            <a:r>
              <a:rPr lang="en-US" sz="2800" b="1" dirty="0" smtClean="0">
                <a:solidFill>
                  <a:srgbClr val="FF0000"/>
                </a:solidFill>
                <a:latin typeface="Times New Roman" panose="02020603050405020304" pitchFamily="18" charset="0"/>
                <a:cs typeface="Times New Roman" panose="02020603050405020304" pitchFamily="18" charset="0"/>
              </a:rPr>
              <a:t>85hhh</a:t>
            </a:r>
            <a:r>
              <a:rPr lang="en-US" sz="2800" dirty="0" smtClean="0">
                <a:latin typeface="Times New Roman" panose="02020603050405020304" pitchFamily="18" charset="0"/>
                <a:cs typeface="Times New Roman" panose="02020603050405020304" pitchFamily="18" charset="0"/>
              </a:rPr>
              <a:t> (height of the 850 </a:t>
            </a:r>
            <a:r>
              <a:rPr lang="en-US" sz="2800" dirty="0" err="1" smtClean="0">
                <a:latin typeface="Times New Roman" panose="02020603050405020304" pitchFamily="18" charset="0"/>
                <a:cs typeface="Times New Roman" panose="02020603050405020304" pitchFamily="18" charset="0"/>
              </a:rPr>
              <a:t>mb</a:t>
            </a:r>
            <a:r>
              <a:rPr lang="en-US" sz="2800" dirty="0" smtClean="0">
                <a:latin typeface="Times New Roman" panose="02020603050405020304" pitchFamily="18" charset="0"/>
                <a:cs typeface="Times New Roman" panose="02020603050405020304" pitchFamily="18" charset="0"/>
              </a:rPr>
              <a:t> level)</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TTAA 51231 03808 99996 07819 17005 00056 ///// ///// 92698 03843 20018 </a:t>
            </a:r>
            <a:r>
              <a:rPr lang="en-US" sz="2800" b="1" dirty="0" smtClean="0">
                <a:solidFill>
                  <a:srgbClr val="FF0000"/>
                </a:solidFill>
                <a:latin typeface="Times New Roman" panose="02020603050405020304" pitchFamily="18" charset="0"/>
                <a:cs typeface="Times New Roman" panose="02020603050405020304" pitchFamily="18" charset="0"/>
              </a:rPr>
              <a:t>85379</a:t>
            </a:r>
            <a:r>
              <a:rPr lang="en-US" sz="2800" dirty="0" smtClean="0">
                <a:latin typeface="Times New Roman" panose="02020603050405020304" pitchFamily="18" charset="0"/>
                <a:cs typeface="Times New Roman" panose="02020603050405020304" pitchFamily="18" charset="0"/>
              </a:rPr>
              <a:t> 00356 20020 70934 04976 22032 50550 19143 27537 40713 29940 27552 30912 44335 27069 25032 54327 28571 20171 61931 29570 15353 54782 27047 10614 54982 25523 88207 62929 29586 77214 29090 42341 31313 48008 82315</a:t>
            </a:r>
            <a:endParaRPr lang="en-US" sz="2800" dirty="0">
              <a:latin typeface="Times New Roman" panose="02020603050405020304" pitchFamily="18" charset="0"/>
              <a:cs typeface="Times New Roman" panose="02020603050405020304" pitchFamily="18" charset="0"/>
            </a:endParaRPr>
          </a:p>
        </p:txBody>
      </p:sp>
      <p:sp>
        <p:nvSpPr>
          <p:cNvPr id="4" name="Rectangle 3"/>
          <p:cNvSpPr/>
          <p:nvPr/>
        </p:nvSpPr>
        <p:spPr>
          <a:xfrm>
            <a:off x="181970" y="4988930"/>
            <a:ext cx="4622042" cy="1077218"/>
          </a:xfrm>
          <a:prstGeom prst="rect">
            <a:avLst/>
          </a:prstGeom>
        </p:spPr>
        <p:txBody>
          <a:bodyPr wrap="square">
            <a:spAutoFit/>
          </a:bodyPr>
          <a:lstStyle/>
          <a:p>
            <a:r>
              <a:rPr lang="en-US" sz="3200" b="0" i="0" dirty="0" smtClean="0">
                <a:solidFill>
                  <a:srgbClr val="0000FF"/>
                </a:solidFill>
                <a:effectLst/>
                <a:latin typeface="Times New Roman" panose="02020603050405020304" pitchFamily="18" charset="0"/>
                <a:cs typeface="Times New Roman" panose="02020603050405020304" pitchFamily="18" charset="0"/>
              </a:rPr>
              <a:t>850 </a:t>
            </a:r>
            <a:r>
              <a:rPr lang="en-US" sz="3200" b="0" i="0" dirty="0" err="1" smtClean="0">
                <a:solidFill>
                  <a:srgbClr val="0000FF"/>
                </a:solidFill>
                <a:effectLst/>
                <a:latin typeface="Times New Roman" panose="02020603050405020304" pitchFamily="18" charset="0"/>
                <a:cs typeface="Times New Roman" panose="02020603050405020304" pitchFamily="18" charset="0"/>
              </a:rPr>
              <a:t>mb</a:t>
            </a:r>
            <a:r>
              <a:rPr lang="en-US" sz="3200" b="0" i="0" dirty="0" smtClean="0">
                <a:solidFill>
                  <a:srgbClr val="0000FF"/>
                </a:solidFill>
                <a:effectLst/>
                <a:latin typeface="Times New Roman" panose="02020603050405020304" pitchFamily="18" charset="0"/>
                <a:cs typeface="Times New Roman" panose="02020603050405020304" pitchFamily="18" charset="0"/>
              </a:rPr>
              <a:t> height indicator (85)</a:t>
            </a:r>
            <a:r>
              <a:rPr lang="en-US"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cxnSp>
        <p:nvCxnSpPr>
          <p:cNvPr id="5" name="Straight Arrow Connector 4"/>
          <p:cNvCxnSpPr/>
          <p:nvPr/>
        </p:nvCxnSpPr>
        <p:spPr>
          <a:xfrm flipH="1" flipV="1">
            <a:off x="1228300" y="2074460"/>
            <a:ext cx="5158852" cy="217580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5154306" y="4250266"/>
            <a:ext cx="6937612" cy="1815882"/>
          </a:xfrm>
          <a:prstGeom prst="rect">
            <a:avLst/>
          </a:prstGeom>
        </p:spPr>
        <p:txBody>
          <a:bodyPr wrap="square">
            <a:spAutoFit/>
          </a:bodyPr>
          <a:lstStyle/>
          <a:p>
            <a:r>
              <a:rPr lang="en-US" sz="2800" b="0" i="0" dirty="0" smtClean="0">
                <a:solidFill>
                  <a:srgbClr val="0000FF"/>
                </a:solidFill>
                <a:effectLst/>
                <a:latin typeface="Times New Roman" panose="02020603050405020304" pitchFamily="18" charset="0"/>
                <a:cs typeface="Times New Roman" panose="02020603050405020304" pitchFamily="18" charset="0"/>
              </a:rPr>
              <a:t>Height of 850 </a:t>
            </a:r>
            <a:r>
              <a:rPr lang="en-US" sz="2800" b="0" i="0" dirty="0" err="1" smtClean="0">
                <a:solidFill>
                  <a:srgbClr val="0000FF"/>
                </a:solidFill>
                <a:effectLst/>
                <a:latin typeface="Times New Roman" panose="02020603050405020304" pitchFamily="18" charset="0"/>
                <a:cs typeface="Times New Roman" panose="02020603050405020304" pitchFamily="18" charset="0"/>
              </a:rPr>
              <a:t>mb</a:t>
            </a:r>
            <a:r>
              <a:rPr lang="en-US" sz="2800" b="0" i="0" dirty="0" smtClean="0">
                <a:solidFill>
                  <a:srgbClr val="0000FF"/>
                </a:solidFill>
                <a:effectLst/>
                <a:latin typeface="Times New Roman" panose="02020603050405020304" pitchFamily="18" charset="0"/>
                <a:cs typeface="Times New Roman" panose="02020603050405020304" pitchFamily="18" charset="0"/>
              </a:rPr>
              <a:t> level (</a:t>
            </a:r>
            <a:r>
              <a:rPr lang="en-US" sz="2800" b="0" i="0" dirty="0" err="1" smtClean="0">
                <a:solidFill>
                  <a:srgbClr val="0000FF"/>
                </a:solidFill>
                <a:effectLst/>
                <a:latin typeface="Times New Roman" panose="02020603050405020304" pitchFamily="18" charset="0"/>
                <a:cs typeface="Times New Roman" panose="02020603050405020304" pitchFamily="18" charset="0"/>
              </a:rPr>
              <a:t>hhh</a:t>
            </a:r>
            <a:r>
              <a:rPr lang="en-US" sz="2800" b="0" i="0" dirty="0" smtClean="0">
                <a:solidFill>
                  <a:srgbClr val="0000FF"/>
                </a:solidFill>
                <a:effectLst/>
                <a:latin typeface="Times New Roman" panose="02020603050405020304" pitchFamily="18" charset="0"/>
                <a:cs typeface="Times New Roman" panose="02020603050405020304" pitchFamily="18" charset="0"/>
              </a:rPr>
              <a:t>) (1379 </a:t>
            </a:r>
            <a:r>
              <a:rPr lang="en-US" sz="2800" b="0" i="0" dirty="0" err="1" smtClean="0">
                <a:solidFill>
                  <a:srgbClr val="0000FF"/>
                </a:solidFill>
                <a:effectLst/>
                <a:latin typeface="Times New Roman" panose="02020603050405020304" pitchFamily="18" charset="0"/>
                <a:cs typeface="Times New Roman" panose="02020603050405020304" pitchFamily="18" charset="0"/>
              </a:rPr>
              <a:t>metres</a:t>
            </a:r>
            <a:r>
              <a:rPr lang="en-US" sz="2800" b="0" i="0" dirty="0" smtClean="0">
                <a:solidFill>
                  <a:srgbClr val="0000FF"/>
                </a:solidFill>
                <a:effectLst/>
                <a:latin typeface="Times New Roman" panose="02020603050405020304" pitchFamily="18" charset="0"/>
                <a:cs typeface="Times New Roman" panose="02020603050405020304" pitchFamily="18" charset="0"/>
              </a:rPr>
              <a:t>)</a:t>
            </a:r>
            <a:br>
              <a:rPr lang="en-US" sz="2800" b="0" i="0" dirty="0" smtClean="0">
                <a:solidFill>
                  <a:srgbClr val="0000FF"/>
                </a:solidFill>
                <a:effectLst/>
                <a:latin typeface="Times New Roman" panose="02020603050405020304" pitchFamily="18" charset="0"/>
                <a:cs typeface="Times New Roman" panose="02020603050405020304" pitchFamily="18" charset="0"/>
              </a:rPr>
            </a:br>
            <a:r>
              <a:rPr lang="en-US" sz="2800" b="0" i="0" dirty="0" smtClean="0">
                <a:solidFill>
                  <a:srgbClr val="FF0000"/>
                </a:solidFill>
                <a:effectLst/>
                <a:latin typeface="Times New Roman" panose="02020603050405020304" pitchFamily="18" charset="0"/>
                <a:cs typeface="Times New Roman" panose="02020603050405020304" pitchFamily="18" charset="0"/>
              </a:rPr>
              <a:t>(To convert the height value to </a:t>
            </a:r>
            <a:r>
              <a:rPr lang="en-US" sz="2800" b="0" i="0" dirty="0" err="1" smtClean="0">
                <a:solidFill>
                  <a:srgbClr val="FF0000"/>
                </a:solidFill>
                <a:effectLst/>
                <a:latin typeface="Times New Roman" panose="02020603050405020304" pitchFamily="18" charset="0"/>
                <a:cs typeface="Times New Roman" panose="02020603050405020304" pitchFamily="18" charset="0"/>
              </a:rPr>
              <a:t>metres</a:t>
            </a:r>
            <a:r>
              <a:rPr lang="en-US" sz="2800" b="0" i="0" dirty="0" smtClean="0">
                <a:solidFill>
                  <a:srgbClr val="FF0000"/>
                </a:solidFill>
                <a:effectLst/>
                <a:latin typeface="Times New Roman" panose="02020603050405020304" pitchFamily="18" charset="0"/>
                <a:cs typeface="Times New Roman" panose="02020603050405020304" pitchFamily="18" charset="0"/>
              </a:rPr>
              <a:t> at the 850 </a:t>
            </a:r>
            <a:r>
              <a:rPr lang="en-US" sz="2800" b="0" i="0" dirty="0" err="1" smtClean="0">
                <a:solidFill>
                  <a:srgbClr val="FF0000"/>
                </a:solidFill>
                <a:effectLst/>
                <a:latin typeface="Times New Roman" panose="02020603050405020304" pitchFamily="18" charset="0"/>
                <a:cs typeface="Times New Roman" panose="02020603050405020304" pitchFamily="18" charset="0"/>
              </a:rPr>
              <a:t>mb</a:t>
            </a:r>
            <a:r>
              <a:rPr lang="en-US" sz="2800" b="0" i="0" dirty="0" smtClean="0">
                <a:solidFill>
                  <a:srgbClr val="FF0000"/>
                </a:solidFill>
                <a:effectLst/>
                <a:latin typeface="Times New Roman" panose="02020603050405020304" pitchFamily="18" charset="0"/>
                <a:cs typeface="Times New Roman" panose="02020603050405020304" pitchFamily="18" charset="0"/>
              </a:rPr>
              <a:t> level, a leading 1 is necessary (see table below for more details))</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62563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830" y="512256"/>
            <a:ext cx="11723427" cy="2585323"/>
          </a:xfrm>
          <a:prstGeom prst="rect">
            <a:avLst/>
          </a:prstGeom>
        </p:spPr>
        <p:txBody>
          <a:bodyPr wrap="square">
            <a:spAutoFit/>
          </a:bodyPr>
          <a:lstStyle/>
          <a:p>
            <a:r>
              <a:rPr lang="en-US" sz="2700" dirty="0" smtClean="0">
                <a:latin typeface="Times New Roman" panose="02020603050405020304" pitchFamily="18" charset="0"/>
                <a:cs typeface="Times New Roman" panose="02020603050405020304" pitchFamily="18" charset="0"/>
              </a:rPr>
              <a:t>850 </a:t>
            </a:r>
            <a:r>
              <a:rPr lang="en-US" sz="2700" dirty="0" err="1" smtClean="0">
                <a:latin typeface="Times New Roman" panose="02020603050405020304" pitchFamily="18" charset="0"/>
                <a:cs typeface="Times New Roman" panose="02020603050405020304" pitchFamily="18" charset="0"/>
              </a:rPr>
              <a:t>mb</a:t>
            </a:r>
            <a:r>
              <a:rPr lang="en-US" sz="2700" dirty="0" smtClean="0">
                <a:latin typeface="Times New Roman" panose="02020603050405020304" pitchFamily="18" charset="0"/>
                <a:cs typeface="Times New Roman" panose="02020603050405020304" pitchFamily="18" charset="0"/>
              </a:rPr>
              <a:t> data – </a:t>
            </a:r>
            <a:r>
              <a:rPr lang="en-US" sz="2700" b="1" dirty="0" err="1" smtClean="0">
                <a:solidFill>
                  <a:srgbClr val="FF0000"/>
                </a:solidFill>
                <a:latin typeface="Times New Roman" panose="02020603050405020304" pitchFamily="18" charset="0"/>
                <a:cs typeface="Times New Roman" panose="02020603050405020304" pitchFamily="18" charset="0"/>
              </a:rPr>
              <a:t>TTTaDD</a:t>
            </a:r>
            <a:r>
              <a:rPr lang="en-US" sz="2700" dirty="0" smtClean="0">
                <a:latin typeface="Times New Roman" panose="02020603050405020304" pitchFamily="18" charset="0"/>
                <a:cs typeface="Times New Roman" panose="02020603050405020304" pitchFamily="18" charset="0"/>
              </a:rPr>
              <a:t> (dry-bulb and </a:t>
            </a:r>
            <a:r>
              <a:rPr lang="en-US" sz="2700" dirty="0" err="1" smtClean="0">
                <a:latin typeface="Times New Roman" panose="02020603050405020304" pitchFamily="18" charset="0"/>
                <a:cs typeface="Times New Roman" panose="02020603050405020304" pitchFamily="18" charset="0"/>
              </a:rPr>
              <a:t>dewpoint</a:t>
            </a:r>
            <a:r>
              <a:rPr lang="en-US" sz="2700" dirty="0" smtClean="0">
                <a:latin typeface="Times New Roman" panose="02020603050405020304" pitchFamily="18" charset="0"/>
                <a:cs typeface="Times New Roman" panose="02020603050405020304" pitchFamily="18" charset="0"/>
              </a:rPr>
              <a:t> temperature at the 850mb level)</a:t>
            </a:r>
          </a:p>
          <a:p>
            <a:endParaRPr lang="en-US" sz="2700" dirty="0" smtClean="0">
              <a:latin typeface="Times New Roman" panose="02020603050405020304" pitchFamily="18" charset="0"/>
              <a:cs typeface="Times New Roman" panose="02020603050405020304" pitchFamily="18" charset="0"/>
            </a:endParaRPr>
          </a:p>
          <a:p>
            <a:r>
              <a:rPr lang="en-US" sz="2700" dirty="0" smtClean="0">
                <a:latin typeface="Times New Roman" panose="02020603050405020304" pitchFamily="18" charset="0"/>
                <a:cs typeface="Times New Roman" panose="02020603050405020304" pitchFamily="18" charset="0"/>
              </a:rPr>
              <a:t>TTAA 51231 03808 99996 07819 17005 00056 ///// ///// 92698 03843 20018 85379 </a:t>
            </a:r>
            <a:r>
              <a:rPr lang="en-US" sz="2700" b="1" dirty="0" smtClean="0">
                <a:solidFill>
                  <a:srgbClr val="FF0000"/>
                </a:solidFill>
                <a:latin typeface="Times New Roman" panose="02020603050405020304" pitchFamily="18" charset="0"/>
                <a:cs typeface="Times New Roman" panose="02020603050405020304" pitchFamily="18" charset="0"/>
              </a:rPr>
              <a:t>00356</a:t>
            </a:r>
            <a:r>
              <a:rPr lang="en-US" sz="2700" dirty="0" smtClean="0">
                <a:latin typeface="Times New Roman" panose="02020603050405020304" pitchFamily="18" charset="0"/>
                <a:cs typeface="Times New Roman" panose="02020603050405020304" pitchFamily="18" charset="0"/>
              </a:rPr>
              <a:t> 20020 70934 04976 22032 50550 19143 27537 40713 29940 27552 30912 44335 27069 25032 54327 28571 20171 61931 29570 15353 54782 27047 10614 54982 25523 88207 62929 29586 77214 29090 42341 31313 48008 82315</a:t>
            </a:r>
            <a:endParaRPr lang="en-US" sz="2700" dirty="0">
              <a:latin typeface="Times New Roman" panose="02020603050405020304" pitchFamily="18" charset="0"/>
              <a:cs typeface="Times New Roman" panose="02020603050405020304" pitchFamily="18" charset="0"/>
            </a:endParaRPr>
          </a:p>
        </p:txBody>
      </p:sp>
      <p:sp>
        <p:nvSpPr>
          <p:cNvPr id="3" name="Rectangle 2"/>
          <p:cNvSpPr/>
          <p:nvPr/>
        </p:nvSpPr>
        <p:spPr>
          <a:xfrm>
            <a:off x="359391" y="4906216"/>
            <a:ext cx="6096000" cy="1569660"/>
          </a:xfrm>
          <a:prstGeom prst="rect">
            <a:avLst/>
          </a:prstGeom>
        </p:spPr>
        <p:txBody>
          <a:bodyPr>
            <a:spAutoFit/>
          </a:bodyPr>
          <a:lstStyle/>
          <a:p>
            <a:r>
              <a:rPr lang="en-US" sz="2400" b="0" i="0" dirty="0" smtClean="0">
                <a:solidFill>
                  <a:srgbClr val="0000FF"/>
                </a:solidFill>
                <a:effectLst/>
                <a:latin typeface="Times New Roman" panose="02020603050405020304" pitchFamily="18" charset="0"/>
                <a:cs typeface="Times New Roman" panose="02020603050405020304" pitchFamily="18" charset="0"/>
              </a:rPr>
              <a:t>850 </a:t>
            </a:r>
            <a:r>
              <a:rPr lang="en-US" sz="2400" b="0" i="0" dirty="0" err="1" smtClean="0">
                <a:solidFill>
                  <a:srgbClr val="0000FF"/>
                </a:solidFill>
                <a:effectLst/>
                <a:latin typeface="Times New Roman" panose="02020603050405020304" pitchFamily="18" charset="0"/>
                <a:cs typeface="Times New Roman" panose="02020603050405020304" pitchFamily="18" charset="0"/>
              </a:rPr>
              <a:t>mb</a:t>
            </a:r>
            <a:r>
              <a:rPr lang="en-US" sz="2400" b="0" i="0" dirty="0" smtClean="0">
                <a:solidFill>
                  <a:srgbClr val="0000FF"/>
                </a:solidFill>
                <a:effectLst/>
                <a:latin typeface="Times New Roman" panose="02020603050405020304" pitchFamily="18" charset="0"/>
                <a:cs typeface="Times New Roman" panose="02020603050405020304" pitchFamily="18" charset="0"/>
              </a:rPr>
              <a:t> dry-bulb temperature (</a:t>
            </a:r>
            <a:r>
              <a:rPr lang="en-US" sz="2400" b="0" i="0" dirty="0" err="1" smtClean="0">
                <a:solidFill>
                  <a:srgbClr val="0000FF"/>
                </a:solidFill>
                <a:effectLst/>
                <a:latin typeface="Times New Roman" panose="02020603050405020304" pitchFamily="18" charset="0"/>
                <a:cs typeface="Times New Roman" panose="02020603050405020304" pitchFamily="18" charset="0"/>
              </a:rPr>
              <a:t>TTTa</a:t>
            </a:r>
            <a:r>
              <a:rPr lang="en-US" sz="2400" b="0" i="0" dirty="0" smtClean="0">
                <a:solidFill>
                  <a:srgbClr val="0000FF"/>
                </a:solidFill>
                <a:effectLst/>
                <a:latin typeface="Times New Roman" panose="02020603050405020304" pitchFamily="18" charset="0"/>
                <a:cs typeface="Times New Roman" panose="02020603050405020304" pitchFamily="18" charset="0"/>
              </a:rPr>
              <a:t>)</a:t>
            </a:r>
            <a:br>
              <a:rPr lang="en-US" sz="2400" b="0" i="0" dirty="0" smtClean="0">
                <a:solidFill>
                  <a:srgbClr val="0000FF"/>
                </a:solidFill>
                <a:effectLst/>
                <a:latin typeface="Times New Roman" panose="02020603050405020304" pitchFamily="18" charset="0"/>
                <a:cs typeface="Times New Roman" panose="02020603050405020304" pitchFamily="18" charset="0"/>
              </a:rPr>
            </a:br>
            <a:r>
              <a:rPr lang="en-US" sz="2400" b="0" i="0" dirty="0" smtClean="0">
                <a:solidFill>
                  <a:srgbClr val="0000FF"/>
                </a:solidFill>
                <a:effectLst/>
                <a:latin typeface="Times New Roman" panose="02020603050405020304" pitchFamily="18" charset="0"/>
                <a:cs typeface="Times New Roman" panose="02020603050405020304" pitchFamily="18" charset="0"/>
              </a:rPr>
              <a:t>(003 = -0.3 °C)</a:t>
            </a:r>
            <a:br>
              <a:rPr lang="en-US" sz="2400" b="0" i="0" dirty="0" smtClean="0">
                <a:solidFill>
                  <a:srgbClr val="0000FF"/>
                </a:solidFill>
                <a:effectLst/>
                <a:latin typeface="Times New Roman" panose="02020603050405020304" pitchFamily="18" charset="0"/>
                <a:cs typeface="Times New Roman" panose="02020603050405020304" pitchFamily="18" charset="0"/>
              </a:rPr>
            </a:br>
            <a:r>
              <a:rPr lang="en-US" sz="2400" b="0" i="0" dirty="0" smtClean="0">
                <a:solidFill>
                  <a:srgbClr val="FF0000"/>
                </a:solidFill>
                <a:effectLst/>
                <a:latin typeface="Times New Roman" panose="02020603050405020304" pitchFamily="18" charset="0"/>
                <a:cs typeface="Times New Roman" panose="02020603050405020304" pitchFamily="18" charset="0"/>
              </a:rPr>
              <a:t>(Note – in the code, this figure is an odd</a:t>
            </a:r>
            <a:br>
              <a:rPr lang="en-US" sz="2400" b="0" i="0" dirty="0" smtClean="0">
                <a:solidFill>
                  <a:srgbClr val="FF0000"/>
                </a:solidFill>
                <a:effectLst/>
                <a:latin typeface="Times New Roman" panose="02020603050405020304" pitchFamily="18" charset="0"/>
                <a:cs typeface="Times New Roman" panose="02020603050405020304" pitchFamily="18" charset="0"/>
              </a:rPr>
            </a:br>
            <a:r>
              <a:rPr lang="en-US" sz="2400" b="0" i="0" dirty="0" smtClean="0">
                <a:solidFill>
                  <a:srgbClr val="FF0000"/>
                </a:solidFill>
                <a:effectLst/>
                <a:latin typeface="Times New Roman" panose="02020603050405020304" pitchFamily="18" charset="0"/>
                <a:cs typeface="Times New Roman" panose="02020603050405020304" pitchFamily="18" charset="0"/>
              </a:rPr>
              <a:t>number so the value is negative)</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4" name="Rectangle 3"/>
          <p:cNvSpPr/>
          <p:nvPr/>
        </p:nvSpPr>
        <p:spPr>
          <a:xfrm>
            <a:off x="5984543" y="3952108"/>
            <a:ext cx="6096000" cy="2677656"/>
          </a:xfrm>
          <a:prstGeom prst="rect">
            <a:avLst/>
          </a:prstGeom>
        </p:spPr>
        <p:txBody>
          <a:bodyPr>
            <a:spAutoFit/>
          </a:bodyPr>
          <a:lstStyle/>
          <a:p>
            <a:r>
              <a:rPr lang="en-US" sz="2400" b="0" i="0" dirty="0" smtClean="0">
                <a:solidFill>
                  <a:srgbClr val="0000FF"/>
                </a:solidFill>
                <a:effectLst/>
                <a:latin typeface="Times New Roman" panose="02020603050405020304" pitchFamily="18" charset="0"/>
                <a:cs typeface="Times New Roman" panose="02020603050405020304" pitchFamily="18" charset="0"/>
              </a:rPr>
              <a:t>850 </a:t>
            </a:r>
            <a:r>
              <a:rPr lang="en-US" sz="2400" b="0" i="0" dirty="0" err="1" smtClean="0">
                <a:solidFill>
                  <a:srgbClr val="0000FF"/>
                </a:solidFill>
                <a:effectLst/>
                <a:latin typeface="Times New Roman" panose="02020603050405020304" pitchFamily="18" charset="0"/>
                <a:cs typeface="Times New Roman" panose="02020603050405020304" pitchFamily="18" charset="0"/>
              </a:rPr>
              <a:t>mb</a:t>
            </a:r>
            <a:r>
              <a:rPr lang="en-US" sz="2400" b="0" i="0" dirty="0" smtClean="0">
                <a:solidFill>
                  <a:srgbClr val="0000FF"/>
                </a:solidFill>
                <a:effectLst/>
                <a:latin typeface="Times New Roman" panose="02020603050405020304" pitchFamily="18" charset="0"/>
                <a:cs typeface="Times New Roman" panose="02020603050405020304" pitchFamily="18" charset="0"/>
              </a:rPr>
              <a:t> dew-point depression (DD)</a:t>
            </a:r>
            <a:br>
              <a:rPr lang="en-US" sz="2400" b="0" i="0" dirty="0" smtClean="0">
                <a:solidFill>
                  <a:srgbClr val="0000FF"/>
                </a:solidFill>
                <a:effectLst/>
                <a:latin typeface="Times New Roman" panose="02020603050405020304" pitchFamily="18" charset="0"/>
                <a:cs typeface="Times New Roman" panose="02020603050405020304" pitchFamily="18" charset="0"/>
              </a:rPr>
            </a:br>
            <a:r>
              <a:rPr lang="en-US" sz="2400" b="0" i="0" dirty="0" smtClean="0">
                <a:solidFill>
                  <a:srgbClr val="0000FF"/>
                </a:solidFill>
                <a:effectLst/>
                <a:latin typeface="Times New Roman" panose="02020603050405020304" pitchFamily="18" charset="0"/>
                <a:cs typeface="Times New Roman" panose="02020603050405020304" pitchFamily="18" charset="0"/>
              </a:rPr>
              <a:t>(56 = -6.3 °C (6.0 °C colder than the dry bulb))</a:t>
            </a:r>
            <a:br>
              <a:rPr lang="en-US" sz="2400" b="0" i="0" dirty="0" smtClean="0">
                <a:solidFill>
                  <a:srgbClr val="0000FF"/>
                </a:solidFill>
                <a:effectLst/>
                <a:latin typeface="Times New Roman" panose="02020603050405020304" pitchFamily="18" charset="0"/>
                <a:cs typeface="Times New Roman" panose="02020603050405020304" pitchFamily="18" charset="0"/>
              </a:rPr>
            </a:br>
            <a:r>
              <a:rPr lang="en-US" sz="2400" b="0" i="0" dirty="0" smtClean="0">
                <a:solidFill>
                  <a:srgbClr val="FF0000"/>
                </a:solidFill>
                <a:effectLst/>
                <a:latin typeface="Times New Roman" panose="02020603050405020304" pitchFamily="18" charset="0"/>
                <a:cs typeface="Times New Roman" panose="02020603050405020304" pitchFamily="18" charset="0"/>
              </a:rPr>
              <a:t>(When the depression is 5.0 °C or less the value is in units and tenths. When the depression is more than 5.0 °C the units and tenths are reported but 50 is added to the total, therefore 56 is 6 whole degrees)</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cxnSp>
        <p:nvCxnSpPr>
          <p:cNvPr id="5" name="Straight Arrow Connector 4"/>
          <p:cNvCxnSpPr/>
          <p:nvPr/>
        </p:nvCxnSpPr>
        <p:spPr>
          <a:xfrm flipH="1" flipV="1">
            <a:off x="586854" y="2210937"/>
            <a:ext cx="1364776" cy="2579427"/>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982639" y="2210937"/>
            <a:ext cx="6209731" cy="174117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46252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785" y="350504"/>
            <a:ext cx="11641540" cy="3108543"/>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850 </a:t>
            </a:r>
            <a:r>
              <a:rPr lang="en-US" sz="2800" dirty="0" err="1" smtClean="0">
                <a:latin typeface="Times New Roman" panose="02020603050405020304" pitchFamily="18" charset="0"/>
                <a:cs typeface="Times New Roman" panose="02020603050405020304" pitchFamily="18" charset="0"/>
              </a:rPr>
              <a:t>mb</a:t>
            </a:r>
            <a:r>
              <a:rPr lang="en-US" sz="2800" dirty="0" smtClean="0">
                <a:latin typeface="Times New Roman" panose="02020603050405020304" pitchFamily="18" charset="0"/>
                <a:cs typeface="Times New Roman" panose="02020603050405020304" pitchFamily="18" charset="0"/>
              </a:rPr>
              <a:t> data – </a:t>
            </a:r>
            <a:r>
              <a:rPr lang="en-US" sz="2800" b="1" dirty="0" err="1" smtClean="0">
                <a:solidFill>
                  <a:srgbClr val="FF0000"/>
                </a:solidFill>
                <a:latin typeface="Times New Roman" panose="02020603050405020304" pitchFamily="18" charset="0"/>
                <a:cs typeface="Times New Roman" panose="02020603050405020304" pitchFamily="18" charset="0"/>
              </a:rPr>
              <a:t>dddff</a:t>
            </a:r>
            <a:r>
              <a:rPr lang="en-US" sz="2800" dirty="0" smtClean="0">
                <a:latin typeface="Times New Roman" panose="02020603050405020304" pitchFamily="18" charset="0"/>
                <a:cs typeface="Times New Roman" panose="02020603050405020304" pitchFamily="18" charset="0"/>
              </a:rPr>
              <a:t> (850 </a:t>
            </a:r>
            <a:r>
              <a:rPr lang="en-US" sz="2800" dirty="0" err="1" smtClean="0">
                <a:latin typeface="Times New Roman" panose="02020603050405020304" pitchFamily="18" charset="0"/>
                <a:cs typeface="Times New Roman" panose="02020603050405020304" pitchFamily="18" charset="0"/>
              </a:rPr>
              <a:t>mb</a:t>
            </a:r>
            <a:r>
              <a:rPr lang="en-US" sz="2800" dirty="0" smtClean="0">
                <a:latin typeface="Times New Roman" panose="02020603050405020304" pitchFamily="18" charset="0"/>
                <a:cs typeface="Times New Roman" panose="02020603050405020304" pitchFamily="18" charset="0"/>
              </a:rPr>
              <a:t> level wind direction and speed)</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TTAA 51231 03808 99996 07819 17005 00056 ///// ///// 92698 03843 20018 85379 00356 </a:t>
            </a:r>
            <a:r>
              <a:rPr lang="en-US" sz="2800" b="1" dirty="0" smtClean="0">
                <a:solidFill>
                  <a:srgbClr val="FF0000"/>
                </a:solidFill>
                <a:latin typeface="Times New Roman" panose="02020603050405020304" pitchFamily="18" charset="0"/>
                <a:cs typeface="Times New Roman" panose="02020603050405020304" pitchFamily="18" charset="0"/>
              </a:rPr>
              <a:t>20020</a:t>
            </a:r>
            <a:r>
              <a:rPr lang="en-US" sz="2800" dirty="0" smtClean="0">
                <a:latin typeface="Times New Roman" panose="02020603050405020304" pitchFamily="18" charset="0"/>
                <a:cs typeface="Times New Roman" panose="02020603050405020304" pitchFamily="18" charset="0"/>
              </a:rPr>
              <a:t> 70934 04976 22032 50550 19143 27537 40713 29940 27552 30912 44335 27069 25032 54327 28571 20171 61931 29570 15353 54782 27047 10614 54982 25523 88207 62929 29586 77214 29090 42341 31313 48008 82315</a:t>
            </a:r>
            <a:endParaRPr lang="en-US" sz="2800" dirty="0">
              <a:latin typeface="Times New Roman" panose="02020603050405020304" pitchFamily="18" charset="0"/>
              <a:cs typeface="Times New Roman" panose="02020603050405020304" pitchFamily="18" charset="0"/>
            </a:endParaRPr>
          </a:p>
        </p:txBody>
      </p:sp>
      <p:cxnSp>
        <p:nvCxnSpPr>
          <p:cNvPr id="3" name="Straight Arrow Connector 2"/>
          <p:cNvCxnSpPr/>
          <p:nvPr/>
        </p:nvCxnSpPr>
        <p:spPr>
          <a:xfrm flipV="1">
            <a:off x="2784143" y="2074461"/>
            <a:ext cx="136478" cy="257942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946244" y="4790364"/>
            <a:ext cx="8948381" cy="461665"/>
          </a:xfrm>
          <a:prstGeom prst="rect">
            <a:avLst/>
          </a:prstGeom>
        </p:spPr>
        <p:txBody>
          <a:bodyPr wrap="square">
            <a:spAutoFit/>
          </a:bodyPr>
          <a:lstStyle/>
          <a:p>
            <a:r>
              <a:rPr lang="en-US" sz="2400" b="0" i="0" dirty="0" smtClean="0">
                <a:solidFill>
                  <a:srgbClr val="0000FF"/>
                </a:solidFill>
                <a:effectLst/>
                <a:latin typeface="Times New Roman" panose="02020603050405020304" pitchFamily="18" charset="0"/>
                <a:cs typeface="Times New Roman" panose="02020603050405020304" pitchFamily="18" charset="0"/>
              </a:rPr>
              <a:t>850mb wind direction (</a:t>
            </a:r>
            <a:r>
              <a:rPr lang="en-US" sz="2400" b="0" i="0" dirty="0" err="1" smtClean="0">
                <a:solidFill>
                  <a:srgbClr val="0000FF"/>
                </a:solidFill>
                <a:effectLst/>
                <a:latin typeface="Times New Roman" panose="02020603050405020304" pitchFamily="18" charset="0"/>
                <a:cs typeface="Times New Roman" panose="02020603050405020304" pitchFamily="18" charset="0"/>
              </a:rPr>
              <a:t>ddd</a:t>
            </a:r>
            <a:r>
              <a:rPr lang="en-US" sz="2400" b="0" i="0" dirty="0" smtClean="0">
                <a:solidFill>
                  <a:srgbClr val="0000FF"/>
                </a:solidFill>
                <a:effectLst/>
                <a:latin typeface="Times New Roman" panose="02020603050405020304" pitchFamily="18" charset="0"/>
                <a:cs typeface="Times New Roman" panose="02020603050405020304" pitchFamily="18" charset="0"/>
              </a:rPr>
              <a:t>) and speed (</a:t>
            </a:r>
            <a:r>
              <a:rPr lang="en-US" sz="2400" b="0" i="0" dirty="0" err="1" smtClean="0">
                <a:solidFill>
                  <a:srgbClr val="0000FF"/>
                </a:solidFill>
                <a:effectLst/>
                <a:latin typeface="Times New Roman" panose="02020603050405020304" pitchFamily="18" charset="0"/>
                <a:cs typeface="Times New Roman" panose="02020603050405020304" pitchFamily="18" charset="0"/>
              </a:rPr>
              <a:t>ff</a:t>
            </a:r>
            <a:r>
              <a:rPr lang="en-US" sz="2400" b="0" i="0" dirty="0" smtClean="0">
                <a:solidFill>
                  <a:srgbClr val="0000FF"/>
                </a:solidFill>
                <a:effectLst/>
                <a:latin typeface="Times New Roman" panose="02020603050405020304" pitchFamily="18" charset="0"/>
                <a:cs typeface="Times New Roman" panose="02020603050405020304" pitchFamily="18" charset="0"/>
              </a:rPr>
              <a:t>) (200 degrees, 20 knots)</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83760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9307" y="315121"/>
            <a:ext cx="11300346" cy="3970318"/>
          </a:xfrm>
          <a:prstGeom prst="rect">
            <a:avLst/>
          </a:prstGeom>
        </p:spPr>
        <p:txBody>
          <a:bodyPr wrap="square">
            <a:spAutoFit/>
          </a:bodyPr>
          <a:lstStyle/>
          <a:p>
            <a:r>
              <a:rPr lang="en-US" sz="2800" b="1" dirty="0" smtClean="0">
                <a:latin typeface="Times New Roman" panose="02020603050405020304" pitchFamily="18" charset="0"/>
                <a:cs typeface="Times New Roman" panose="02020603050405020304" pitchFamily="18" charset="0"/>
              </a:rPr>
              <a:t>Wind speeds greater than 100 knots</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Wind direction is reported to the nearest 5 degrees, e.g. 300 = 300 degrees, 095 = 95 degrees). However, sometimes the wind direction appears as either 301 or 306; this indicates either a wind direction of 300 or 305 and speed of 100 knots or more. For example, if we had a wind code of 35110, then the direction would be 350 degrees, and the wind speed would be 110 knots but if the wind code was 35610 then the wind direction would be 355 degrees and the wind speed would be 110 knots.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23075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712799" y="146291"/>
            <a:ext cx="3813865" cy="523220"/>
          </a:xfrm>
          <a:prstGeom prst="rect">
            <a:avLst/>
          </a:prstGeom>
        </p:spPr>
        <p:txBody>
          <a:bodyPr wrap="none">
            <a:spAutoFit/>
          </a:bodyPr>
          <a:lstStyle/>
          <a:p>
            <a:r>
              <a:rPr lang="en-US" sz="2800" b="1" dirty="0" smtClean="0">
                <a:latin typeface="Times New Roman" panose="02020603050405020304" pitchFamily="18" charset="0"/>
                <a:cs typeface="Times New Roman" panose="02020603050405020304" pitchFamily="18" charset="0"/>
              </a:rPr>
              <a:t>Height conversion table</a:t>
            </a:r>
            <a:endParaRPr lang="en-US" sz="2800" b="1"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stretch>
            <a:fillRect/>
          </a:stretch>
        </p:blipFill>
        <p:spPr>
          <a:xfrm>
            <a:off x="559558" y="1433015"/>
            <a:ext cx="10890914" cy="3238997"/>
          </a:xfrm>
          <a:prstGeom prst="rect">
            <a:avLst/>
          </a:prstGeom>
        </p:spPr>
      </p:pic>
      <p:sp>
        <p:nvSpPr>
          <p:cNvPr id="7" name="Rectangle 6"/>
          <p:cNvSpPr/>
          <p:nvPr/>
        </p:nvSpPr>
        <p:spPr>
          <a:xfrm>
            <a:off x="1004591" y="4786531"/>
            <a:ext cx="5108578" cy="523220"/>
          </a:xfrm>
          <a:prstGeom prst="rect">
            <a:avLst/>
          </a:prstGeom>
        </p:spPr>
        <p:txBody>
          <a:bodyPr wrap="none">
            <a:spAutoFit/>
          </a:bodyPr>
          <a:lstStyle/>
          <a:p>
            <a:r>
              <a:rPr lang="en-US" sz="2800" dirty="0" smtClean="0">
                <a:latin typeface="Times New Roman" panose="02020603050405020304" pitchFamily="18" charset="0"/>
                <a:cs typeface="Times New Roman" panose="02020603050405020304" pitchFamily="18" charset="0"/>
              </a:rPr>
              <a:t>Table 2. Height Conversion Table.</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63120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6729" y="500629"/>
            <a:ext cx="11327642" cy="3108543"/>
          </a:xfrm>
          <a:prstGeom prst="rect">
            <a:avLst/>
          </a:prstGeom>
        </p:spPr>
        <p:txBody>
          <a:bodyPr wrap="square">
            <a:spAutoFit/>
          </a:bodyPr>
          <a:lstStyle/>
          <a:p>
            <a:r>
              <a:rPr lang="en-US" sz="2800" dirty="0" err="1" smtClean="0">
                <a:latin typeface="Times New Roman" panose="02020603050405020304" pitchFamily="18" charset="0"/>
                <a:cs typeface="Times New Roman" panose="02020603050405020304" pitchFamily="18" charset="0"/>
              </a:rPr>
              <a:t>Tropopause</a:t>
            </a:r>
            <a:r>
              <a:rPr lang="en-US" sz="2800" dirty="0" smtClean="0">
                <a:latin typeface="Times New Roman" panose="02020603050405020304" pitchFamily="18" charset="0"/>
                <a:cs typeface="Times New Roman" panose="02020603050405020304" pitchFamily="18" charset="0"/>
              </a:rPr>
              <a:t> data - </a:t>
            </a:r>
            <a:r>
              <a:rPr lang="en-US" sz="2800" b="1" dirty="0" smtClean="0">
                <a:solidFill>
                  <a:srgbClr val="FF0000"/>
                </a:solidFill>
                <a:latin typeface="Times New Roman" panose="02020603050405020304" pitchFamily="18" charset="0"/>
                <a:cs typeface="Times New Roman" panose="02020603050405020304" pitchFamily="18" charset="0"/>
              </a:rPr>
              <a:t>88PtPtPt</a:t>
            </a:r>
            <a:r>
              <a:rPr lang="en-US" sz="2800" dirty="0" smtClean="0">
                <a:latin typeface="Times New Roman" panose="02020603050405020304" pitchFamily="18" charset="0"/>
                <a:cs typeface="Times New Roman" panose="02020603050405020304" pitchFamily="18" charset="0"/>
              </a:rPr>
              <a:t> (Pressure level of the </a:t>
            </a:r>
            <a:r>
              <a:rPr lang="en-US" sz="2800" dirty="0" err="1" smtClean="0">
                <a:latin typeface="Times New Roman" panose="02020603050405020304" pitchFamily="18" charset="0"/>
                <a:cs typeface="Times New Roman" panose="02020603050405020304" pitchFamily="18" charset="0"/>
              </a:rPr>
              <a:t>tropopause</a:t>
            </a:r>
            <a:r>
              <a:rPr lang="en-US" sz="2800" dirty="0" smtClean="0">
                <a:latin typeface="Times New Roman" panose="02020603050405020304" pitchFamily="18" charset="0"/>
                <a:cs typeface="Times New Roman" panose="02020603050405020304" pitchFamily="18" charset="0"/>
              </a:rPr>
              <a:t>)</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TTAA 51231 03808 99996 07819 17005 00056 ///// ///// 92698 03843 20018 85379 00356 20020 70934 04976 22032 50550 19143 27537 40713 29940 27552 30912 44335 27069 25032 54327 28571 20171 61931 29570 15353 54782 27047 10614 54982 25523 </a:t>
            </a:r>
            <a:r>
              <a:rPr lang="en-US" sz="2800" b="1" dirty="0" smtClean="0">
                <a:solidFill>
                  <a:srgbClr val="FF0000"/>
                </a:solidFill>
                <a:latin typeface="Times New Roman" panose="02020603050405020304" pitchFamily="18" charset="0"/>
                <a:cs typeface="Times New Roman" panose="02020603050405020304" pitchFamily="18" charset="0"/>
              </a:rPr>
              <a:t>88207</a:t>
            </a:r>
            <a:r>
              <a:rPr lang="en-US" sz="2800" dirty="0" smtClean="0">
                <a:latin typeface="Times New Roman" panose="02020603050405020304" pitchFamily="18" charset="0"/>
                <a:cs typeface="Times New Roman" panose="02020603050405020304" pitchFamily="18" charset="0"/>
              </a:rPr>
              <a:t> 62929 29586 77214 29090 42341 31313 48008 82315</a:t>
            </a:r>
            <a:endParaRPr lang="en-US" sz="2800" dirty="0">
              <a:latin typeface="Times New Roman" panose="02020603050405020304" pitchFamily="18" charset="0"/>
              <a:cs typeface="Times New Roman" panose="02020603050405020304" pitchFamily="18" charset="0"/>
            </a:endParaRPr>
          </a:p>
        </p:txBody>
      </p:sp>
      <p:sp>
        <p:nvSpPr>
          <p:cNvPr id="3" name="Rectangle 2"/>
          <p:cNvSpPr/>
          <p:nvPr/>
        </p:nvSpPr>
        <p:spPr>
          <a:xfrm>
            <a:off x="741529" y="5152999"/>
            <a:ext cx="5127008" cy="523220"/>
          </a:xfrm>
          <a:prstGeom prst="rect">
            <a:avLst/>
          </a:prstGeom>
        </p:spPr>
        <p:txBody>
          <a:bodyPr wrap="square">
            <a:spAutoFit/>
          </a:bodyPr>
          <a:lstStyle/>
          <a:p>
            <a:r>
              <a:rPr lang="en-US" sz="2800" b="0" i="0" dirty="0" err="1" smtClean="0">
                <a:solidFill>
                  <a:srgbClr val="0000FF"/>
                </a:solidFill>
                <a:effectLst/>
                <a:latin typeface="Times New Roman" panose="02020603050405020304" pitchFamily="18" charset="0"/>
                <a:cs typeface="Times New Roman" panose="02020603050405020304" pitchFamily="18" charset="0"/>
              </a:rPr>
              <a:t>Tropopause</a:t>
            </a:r>
            <a:r>
              <a:rPr lang="en-US" sz="2800" b="0" i="0" dirty="0" smtClean="0">
                <a:solidFill>
                  <a:srgbClr val="0000FF"/>
                </a:solidFill>
                <a:effectLst/>
                <a:latin typeface="Times New Roman" panose="02020603050405020304" pitchFamily="18" charset="0"/>
                <a:cs typeface="Times New Roman" panose="02020603050405020304" pitchFamily="18" charset="0"/>
              </a:rPr>
              <a:t> height indicator (88)</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4" name="Rectangle 3"/>
          <p:cNvSpPr/>
          <p:nvPr/>
        </p:nvSpPr>
        <p:spPr>
          <a:xfrm>
            <a:off x="5049672" y="3857865"/>
            <a:ext cx="6892119" cy="523220"/>
          </a:xfrm>
          <a:prstGeom prst="rect">
            <a:avLst/>
          </a:prstGeom>
        </p:spPr>
        <p:txBody>
          <a:bodyPr wrap="square">
            <a:spAutoFit/>
          </a:bodyPr>
          <a:lstStyle/>
          <a:p>
            <a:r>
              <a:rPr lang="en-US" sz="2800" b="0" i="0" dirty="0" smtClean="0">
                <a:solidFill>
                  <a:srgbClr val="0000FF"/>
                </a:solidFill>
                <a:effectLst/>
                <a:latin typeface="Times New Roman" panose="02020603050405020304" pitchFamily="18" charset="0"/>
                <a:cs typeface="Times New Roman" panose="02020603050405020304" pitchFamily="18" charset="0"/>
              </a:rPr>
              <a:t>Pressure level of </a:t>
            </a:r>
            <a:r>
              <a:rPr lang="en-US" sz="2800" b="0" i="0" dirty="0" err="1" smtClean="0">
                <a:solidFill>
                  <a:srgbClr val="0000FF"/>
                </a:solidFill>
                <a:effectLst/>
                <a:latin typeface="Times New Roman" panose="02020603050405020304" pitchFamily="18" charset="0"/>
                <a:cs typeface="Times New Roman" panose="02020603050405020304" pitchFamily="18" charset="0"/>
              </a:rPr>
              <a:t>tropopause</a:t>
            </a:r>
            <a:r>
              <a:rPr lang="en-US" sz="2800" b="0" i="0" dirty="0" smtClean="0">
                <a:solidFill>
                  <a:srgbClr val="0000FF"/>
                </a:solidFill>
                <a:effectLst/>
                <a:latin typeface="Times New Roman" panose="02020603050405020304" pitchFamily="18" charset="0"/>
                <a:cs typeface="Times New Roman" panose="02020603050405020304" pitchFamily="18" charset="0"/>
              </a:rPr>
              <a:t> (</a:t>
            </a:r>
            <a:r>
              <a:rPr lang="en-US" sz="2800" b="0" i="0" dirty="0" err="1" smtClean="0">
                <a:solidFill>
                  <a:srgbClr val="0000FF"/>
                </a:solidFill>
                <a:effectLst/>
                <a:latin typeface="Times New Roman" panose="02020603050405020304" pitchFamily="18" charset="0"/>
                <a:cs typeface="Times New Roman" panose="02020603050405020304" pitchFamily="18" charset="0"/>
              </a:rPr>
              <a:t>PtPtPt</a:t>
            </a:r>
            <a:r>
              <a:rPr lang="en-US" sz="2800" b="0" i="0" dirty="0" smtClean="0">
                <a:solidFill>
                  <a:srgbClr val="0000FF"/>
                </a:solidFill>
                <a:effectLst/>
                <a:latin typeface="Times New Roman" panose="02020603050405020304" pitchFamily="18" charset="0"/>
                <a:cs typeface="Times New Roman" panose="02020603050405020304" pitchFamily="18" charset="0"/>
              </a:rPr>
              <a:t>) (207 </a:t>
            </a:r>
            <a:r>
              <a:rPr lang="en-US" sz="2800" b="0" i="0" dirty="0" err="1" smtClean="0">
                <a:solidFill>
                  <a:srgbClr val="0000FF"/>
                </a:solidFill>
                <a:effectLst/>
                <a:latin typeface="Times New Roman" panose="02020603050405020304" pitchFamily="18" charset="0"/>
                <a:cs typeface="Times New Roman" panose="02020603050405020304" pitchFamily="18" charset="0"/>
              </a:rPr>
              <a:t>mb</a:t>
            </a:r>
            <a:r>
              <a:rPr lang="en-US" sz="2800" b="0" i="0" dirty="0" smtClean="0">
                <a:solidFill>
                  <a:srgbClr val="0000FF"/>
                </a:solidFill>
                <a:effectLst/>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cxnSp>
        <p:nvCxnSpPr>
          <p:cNvPr id="5" name="Straight Arrow Connector 4"/>
          <p:cNvCxnSpPr/>
          <p:nvPr/>
        </p:nvCxnSpPr>
        <p:spPr>
          <a:xfrm flipV="1">
            <a:off x="2732965" y="3091373"/>
            <a:ext cx="2813144" cy="206162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stCxn id="4" idx="0"/>
          </p:cNvCxnSpPr>
          <p:nvPr/>
        </p:nvCxnSpPr>
        <p:spPr>
          <a:xfrm flipH="1" flipV="1">
            <a:off x="6179024" y="3084394"/>
            <a:ext cx="2316708" cy="77347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272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421" y="580494"/>
            <a:ext cx="11914495" cy="3108543"/>
          </a:xfrm>
          <a:prstGeom prst="rect">
            <a:avLst/>
          </a:prstGeom>
        </p:spPr>
        <p:txBody>
          <a:bodyPr wrap="square">
            <a:spAutoFit/>
          </a:bodyPr>
          <a:lstStyle/>
          <a:p>
            <a:r>
              <a:rPr lang="en-US" sz="2800" dirty="0" err="1" smtClean="0">
                <a:latin typeface="Times New Roman" panose="02020603050405020304" pitchFamily="18" charset="0"/>
                <a:cs typeface="Times New Roman" panose="02020603050405020304" pitchFamily="18" charset="0"/>
              </a:rPr>
              <a:t>Tropopause</a:t>
            </a:r>
            <a:r>
              <a:rPr lang="en-US" sz="2800" dirty="0" smtClean="0">
                <a:latin typeface="Times New Roman" panose="02020603050405020304" pitchFamily="18" charset="0"/>
                <a:cs typeface="Times New Roman" panose="02020603050405020304" pitchFamily="18" charset="0"/>
              </a:rPr>
              <a:t> data - </a:t>
            </a:r>
            <a:r>
              <a:rPr lang="en-US" sz="2800" b="1" dirty="0" err="1" smtClean="0">
                <a:solidFill>
                  <a:srgbClr val="FF0000"/>
                </a:solidFill>
                <a:latin typeface="Times New Roman" panose="02020603050405020304" pitchFamily="18" charset="0"/>
                <a:cs typeface="Times New Roman" panose="02020603050405020304" pitchFamily="18" charset="0"/>
              </a:rPr>
              <a:t>TtTtTatDtDt</a:t>
            </a:r>
            <a:r>
              <a:rPr lang="en-US" sz="2800" dirty="0" smtClean="0">
                <a:latin typeface="Times New Roman" panose="02020603050405020304" pitchFamily="18" charset="0"/>
                <a:cs typeface="Times New Roman" panose="02020603050405020304" pitchFamily="18" charset="0"/>
              </a:rPr>
              <a:t> (dry-bulb and </a:t>
            </a:r>
            <a:r>
              <a:rPr lang="en-US" sz="2800" dirty="0" err="1" smtClean="0">
                <a:latin typeface="Times New Roman" panose="02020603050405020304" pitchFamily="18" charset="0"/>
                <a:cs typeface="Times New Roman" panose="02020603050405020304" pitchFamily="18" charset="0"/>
              </a:rPr>
              <a:t>dewpoint</a:t>
            </a:r>
            <a:r>
              <a:rPr lang="en-US" sz="2800" dirty="0" smtClean="0">
                <a:latin typeface="Times New Roman" panose="02020603050405020304" pitchFamily="18" charset="0"/>
                <a:cs typeface="Times New Roman" panose="02020603050405020304" pitchFamily="18" charset="0"/>
              </a:rPr>
              <a:t> temperature of the </a:t>
            </a:r>
            <a:r>
              <a:rPr lang="en-US" sz="2800" dirty="0" err="1" smtClean="0">
                <a:latin typeface="Times New Roman" panose="02020603050405020304" pitchFamily="18" charset="0"/>
                <a:cs typeface="Times New Roman" panose="02020603050405020304" pitchFamily="18" charset="0"/>
              </a:rPr>
              <a:t>tropopause</a:t>
            </a:r>
            <a:r>
              <a:rPr lang="en-US" sz="2800" dirty="0" smtClean="0">
                <a:latin typeface="Times New Roman" panose="02020603050405020304" pitchFamily="18" charset="0"/>
                <a:cs typeface="Times New Roman" panose="02020603050405020304" pitchFamily="18" charset="0"/>
              </a:rPr>
              <a:t>)</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TTAA 51231 03808 99996 07819 17005 00056 ///// ///// 92698 03843 20018 85379 00356 20020 70934 04976 22032 50550 19143 27537 40713 29940 27552 30912 44335 27069 25032 54327 28571 20171 61931 29570 15353 54782 27047 10614 54982 25523 88207 </a:t>
            </a:r>
            <a:r>
              <a:rPr lang="en-US" sz="2800" b="1" dirty="0" smtClean="0">
                <a:solidFill>
                  <a:srgbClr val="FF0000"/>
                </a:solidFill>
                <a:latin typeface="Times New Roman" panose="02020603050405020304" pitchFamily="18" charset="0"/>
                <a:cs typeface="Times New Roman" panose="02020603050405020304" pitchFamily="18" charset="0"/>
              </a:rPr>
              <a:t>62929</a:t>
            </a:r>
            <a:r>
              <a:rPr lang="en-US" sz="2800" dirty="0" smtClean="0">
                <a:latin typeface="Times New Roman" panose="02020603050405020304" pitchFamily="18" charset="0"/>
                <a:cs typeface="Times New Roman" panose="02020603050405020304" pitchFamily="18" charset="0"/>
              </a:rPr>
              <a:t> 29586 77214 29090 42341 31313 48008 82315</a:t>
            </a:r>
            <a:endParaRPr lang="en-US" sz="2800" dirty="0">
              <a:latin typeface="Times New Roman" panose="02020603050405020304" pitchFamily="18" charset="0"/>
              <a:cs typeface="Times New Roman" panose="02020603050405020304" pitchFamily="18" charset="0"/>
            </a:endParaRPr>
          </a:p>
        </p:txBody>
      </p:sp>
      <p:sp>
        <p:nvSpPr>
          <p:cNvPr id="3" name="Rectangle 2"/>
          <p:cNvSpPr/>
          <p:nvPr/>
        </p:nvSpPr>
        <p:spPr>
          <a:xfrm>
            <a:off x="177421" y="4772659"/>
            <a:ext cx="6096000" cy="1569660"/>
          </a:xfrm>
          <a:prstGeom prst="rect">
            <a:avLst/>
          </a:prstGeom>
        </p:spPr>
        <p:txBody>
          <a:bodyPr>
            <a:spAutoFit/>
          </a:bodyPr>
          <a:lstStyle/>
          <a:p>
            <a:r>
              <a:rPr lang="en-US" sz="2400" b="0" i="0" dirty="0" err="1" smtClean="0">
                <a:solidFill>
                  <a:srgbClr val="0000FF"/>
                </a:solidFill>
                <a:effectLst/>
                <a:latin typeface="Times New Roman" panose="02020603050405020304" pitchFamily="18" charset="0"/>
                <a:cs typeface="Times New Roman" panose="02020603050405020304" pitchFamily="18" charset="0"/>
              </a:rPr>
              <a:t>Tropopause</a:t>
            </a:r>
            <a:r>
              <a:rPr lang="en-US" sz="2400" b="0" i="0" dirty="0" smtClean="0">
                <a:solidFill>
                  <a:srgbClr val="0000FF"/>
                </a:solidFill>
                <a:effectLst/>
                <a:latin typeface="Times New Roman" panose="02020603050405020304" pitchFamily="18" charset="0"/>
                <a:cs typeface="Times New Roman" panose="02020603050405020304" pitchFamily="18" charset="0"/>
              </a:rPr>
              <a:t> dry-bulb temperature (</a:t>
            </a:r>
            <a:r>
              <a:rPr lang="en-US" sz="2400" b="0" i="0" dirty="0" err="1" smtClean="0">
                <a:solidFill>
                  <a:srgbClr val="0000FF"/>
                </a:solidFill>
                <a:effectLst/>
                <a:latin typeface="Times New Roman" panose="02020603050405020304" pitchFamily="18" charset="0"/>
                <a:cs typeface="Times New Roman" panose="02020603050405020304" pitchFamily="18" charset="0"/>
              </a:rPr>
              <a:t>TtTtTat</a:t>
            </a:r>
            <a:r>
              <a:rPr lang="en-US" sz="2400" b="0" i="0" dirty="0" smtClean="0">
                <a:solidFill>
                  <a:srgbClr val="0000FF"/>
                </a:solidFill>
                <a:effectLst/>
                <a:latin typeface="Times New Roman" panose="02020603050405020304" pitchFamily="18" charset="0"/>
                <a:cs typeface="Times New Roman" panose="02020603050405020304" pitchFamily="18" charset="0"/>
              </a:rPr>
              <a:t>) (629 = -62.9 °C)</a:t>
            </a:r>
            <a:br>
              <a:rPr lang="en-US" sz="2400" b="0" i="0" dirty="0" smtClean="0">
                <a:solidFill>
                  <a:srgbClr val="0000FF"/>
                </a:solidFill>
                <a:effectLst/>
                <a:latin typeface="Times New Roman" panose="02020603050405020304" pitchFamily="18" charset="0"/>
                <a:cs typeface="Times New Roman" panose="02020603050405020304" pitchFamily="18" charset="0"/>
              </a:rPr>
            </a:br>
            <a:r>
              <a:rPr lang="en-US" sz="2400" b="0" i="0" dirty="0" smtClean="0">
                <a:solidFill>
                  <a:srgbClr val="FF0000"/>
                </a:solidFill>
                <a:effectLst/>
                <a:latin typeface="Times New Roman" panose="02020603050405020304" pitchFamily="18" charset="0"/>
                <a:cs typeface="Times New Roman" panose="02020603050405020304" pitchFamily="18" charset="0"/>
              </a:rPr>
              <a:t>(Note – in the code, this figure is an odd number so the value is negative)</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4" name="Rectangle 3"/>
          <p:cNvSpPr/>
          <p:nvPr/>
        </p:nvSpPr>
        <p:spPr>
          <a:xfrm>
            <a:off x="6535002" y="4357160"/>
            <a:ext cx="5656998" cy="1200329"/>
          </a:xfrm>
          <a:prstGeom prst="rect">
            <a:avLst/>
          </a:prstGeom>
        </p:spPr>
        <p:txBody>
          <a:bodyPr wrap="square">
            <a:spAutoFit/>
          </a:bodyPr>
          <a:lstStyle/>
          <a:p>
            <a:r>
              <a:rPr lang="en-US" sz="2400" b="0" i="0" dirty="0" err="1" smtClean="0">
                <a:solidFill>
                  <a:srgbClr val="0000FF"/>
                </a:solidFill>
                <a:effectLst/>
                <a:latin typeface="Times New Roman" panose="02020603050405020304" pitchFamily="18" charset="0"/>
                <a:cs typeface="Times New Roman" panose="02020603050405020304" pitchFamily="18" charset="0"/>
              </a:rPr>
              <a:t>Tropopause</a:t>
            </a:r>
            <a:r>
              <a:rPr lang="en-US" sz="2400" b="0" i="0" dirty="0" smtClean="0">
                <a:solidFill>
                  <a:srgbClr val="0000FF"/>
                </a:solidFill>
                <a:effectLst/>
                <a:latin typeface="Times New Roman" panose="02020603050405020304" pitchFamily="18" charset="0"/>
                <a:cs typeface="Times New Roman" panose="02020603050405020304" pitchFamily="18" charset="0"/>
              </a:rPr>
              <a:t> dew-point depression (</a:t>
            </a:r>
            <a:r>
              <a:rPr lang="en-US" sz="2400" b="0" i="0" dirty="0" err="1" smtClean="0">
                <a:solidFill>
                  <a:srgbClr val="0000FF"/>
                </a:solidFill>
                <a:effectLst/>
                <a:latin typeface="Times New Roman" panose="02020603050405020304" pitchFamily="18" charset="0"/>
                <a:cs typeface="Times New Roman" panose="02020603050405020304" pitchFamily="18" charset="0"/>
              </a:rPr>
              <a:t>DtDt</a:t>
            </a:r>
            <a:r>
              <a:rPr lang="en-US" sz="2400" b="0" i="0" dirty="0" smtClean="0">
                <a:solidFill>
                  <a:srgbClr val="0000FF"/>
                </a:solidFill>
                <a:effectLst/>
                <a:latin typeface="Times New Roman" panose="02020603050405020304" pitchFamily="18" charset="0"/>
                <a:cs typeface="Times New Roman" panose="02020603050405020304" pitchFamily="18" charset="0"/>
              </a:rPr>
              <a:t>)</a:t>
            </a:r>
            <a:br>
              <a:rPr lang="en-US" sz="2400" b="0" i="0" dirty="0" smtClean="0">
                <a:solidFill>
                  <a:srgbClr val="0000FF"/>
                </a:solidFill>
                <a:effectLst/>
                <a:latin typeface="Times New Roman" panose="02020603050405020304" pitchFamily="18" charset="0"/>
                <a:cs typeface="Times New Roman" panose="02020603050405020304" pitchFamily="18" charset="0"/>
              </a:rPr>
            </a:br>
            <a:r>
              <a:rPr lang="en-US" sz="2400" b="0" i="0" dirty="0" smtClean="0">
                <a:solidFill>
                  <a:srgbClr val="0000FF"/>
                </a:solidFill>
                <a:effectLst/>
                <a:latin typeface="Times New Roman" panose="02020603050405020304" pitchFamily="18" charset="0"/>
                <a:cs typeface="Times New Roman" panose="02020603050405020304" pitchFamily="18" charset="0"/>
              </a:rPr>
              <a:t>(29 = -65.8 °C (2.9 °C colder than the dry bulb))</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cxnSp>
        <p:nvCxnSpPr>
          <p:cNvPr id="5" name="Straight Arrow Connector 4"/>
          <p:cNvCxnSpPr/>
          <p:nvPr/>
        </p:nvCxnSpPr>
        <p:spPr>
          <a:xfrm flipV="1">
            <a:off x="2565779" y="3689037"/>
            <a:ext cx="1738098" cy="108362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H="1" flipV="1">
            <a:off x="4997640" y="3689037"/>
            <a:ext cx="2549572" cy="66812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55163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8306" y="210182"/>
            <a:ext cx="11486367" cy="1569660"/>
          </a:xfrm>
          <a:prstGeom prst="rect">
            <a:avLst/>
          </a:prstGeom>
        </p:spPr>
        <p:txBody>
          <a:bodyPr wrap="square">
            <a:spAutoFit/>
          </a:bodyPr>
          <a:lstStyle/>
          <a:p>
            <a:pPr marL="457200" indent="-457200">
              <a:buFont typeface="Wingdings" panose="05000000000000000000" pitchFamily="2" charset="2"/>
              <a:buChar char="ü"/>
            </a:pPr>
            <a:r>
              <a:rPr lang="en-US" sz="3200" b="0" i="0" dirty="0" smtClean="0">
                <a:solidFill>
                  <a:srgbClr val="000000"/>
                </a:solidFill>
                <a:effectLst/>
                <a:latin typeface="Times New Roman" panose="02020603050405020304" pitchFamily="18" charset="0"/>
                <a:cs typeface="Times New Roman" panose="02020603050405020304" pitchFamily="18" charset="0"/>
              </a:rPr>
              <a:t>The standard method of obtaining values of temperature and humidity at upper levels is by use of a balloon carrying a small radio transmitter known as a </a:t>
            </a:r>
            <a:r>
              <a:rPr lang="en-US" sz="3200" b="1" i="1" dirty="0" err="1" smtClean="0">
                <a:solidFill>
                  <a:srgbClr val="000000"/>
                </a:solidFill>
                <a:effectLst/>
                <a:latin typeface="Times New Roman" panose="02020603050405020304" pitchFamily="18" charset="0"/>
                <a:cs typeface="Times New Roman" panose="02020603050405020304" pitchFamily="18" charset="0"/>
              </a:rPr>
              <a:t>radiosonde</a:t>
            </a:r>
            <a:r>
              <a:rPr lang="en-US" sz="3200" b="0" i="0" dirty="0" smtClean="0">
                <a:solidFill>
                  <a:srgbClr val="000000"/>
                </a:solidFill>
                <a:effectLst/>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2445380" y="1779843"/>
            <a:ext cx="6524625" cy="4416242"/>
          </a:xfrm>
          <a:prstGeom prst="rect">
            <a:avLst/>
          </a:prstGeom>
        </p:spPr>
      </p:pic>
      <p:sp>
        <p:nvSpPr>
          <p:cNvPr id="4" name="Rectangle 3"/>
          <p:cNvSpPr/>
          <p:nvPr/>
        </p:nvSpPr>
        <p:spPr>
          <a:xfrm>
            <a:off x="1910686" y="6326707"/>
            <a:ext cx="8134066" cy="369332"/>
          </a:xfrm>
          <a:prstGeom prst="rect">
            <a:avLst/>
          </a:prstGeom>
        </p:spPr>
        <p:txBody>
          <a:bodyPr wrap="square">
            <a:spAutoFit/>
          </a:bodyPr>
          <a:lstStyle/>
          <a:p>
            <a:r>
              <a:rPr lang="en-US" dirty="0" smtClean="0"/>
              <a:t>Figure 1. </a:t>
            </a:r>
            <a:r>
              <a:rPr lang="en-US" dirty="0" err="1" smtClean="0"/>
              <a:t>Vaisala</a:t>
            </a:r>
            <a:r>
              <a:rPr lang="en-US" dirty="0" smtClean="0"/>
              <a:t> AS12 </a:t>
            </a:r>
            <a:r>
              <a:rPr lang="en-US" dirty="0" err="1" smtClean="0"/>
              <a:t>autosonde</a:t>
            </a:r>
            <a:r>
              <a:rPr lang="en-US" dirty="0" smtClean="0"/>
              <a:t> releasing a balloon-borne </a:t>
            </a:r>
            <a:r>
              <a:rPr lang="en-US" dirty="0" err="1" smtClean="0"/>
              <a:t>radiosonde</a:t>
            </a:r>
            <a:r>
              <a:rPr lang="en-US" dirty="0" smtClean="0"/>
              <a:t>.</a:t>
            </a:r>
            <a:endParaRPr lang="en-US" dirty="0"/>
          </a:p>
        </p:txBody>
      </p:sp>
    </p:spTree>
    <p:extLst>
      <p:ext uri="{BB962C8B-B14F-4D97-AF65-F5344CB8AC3E}">
        <p14:creationId xmlns:p14="http://schemas.microsoft.com/office/powerpoint/2010/main" val="7537771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3080" y="348482"/>
            <a:ext cx="11286698" cy="3108543"/>
          </a:xfrm>
          <a:prstGeom prst="rect">
            <a:avLst/>
          </a:prstGeom>
        </p:spPr>
        <p:txBody>
          <a:bodyPr wrap="square">
            <a:spAutoFit/>
          </a:bodyPr>
          <a:lstStyle/>
          <a:p>
            <a:r>
              <a:rPr lang="en-US" sz="2800" dirty="0" err="1" smtClean="0">
                <a:latin typeface="Times New Roman" panose="02020603050405020304" pitchFamily="18" charset="0"/>
                <a:cs typeface="Times New Roman" panose="02020603050405020304" pitchFamily="18" charset="0"/>
              </a:rPr>
              <a:t>Tropopause</a:t>
            </a:r>
            <a:r>
              <a:rPr lang="en-US" sz="2800" dirty="0" smtClean="0">
                <a:latin typeface="Times New Roman" panose="02020603050405020304" pitchFamily="18" charset="0"/>
                <a:cs typeface="Times New Roman" panose="02020603050405020304" pitchFamily="18" charset="0"/>
              </a:rPr>
              <a:t> data - </a:t>
            </a:r>
            <a:r>
              <a:rPr lang="en-US" sz="2800" b="1" dirty="0" err="1" smtClean="0">
                <a:solidFill>
                  <a:srgbClr val="FF0000"/>
                </a:solidFill>
                <a:latin typeface="Times New Roman" panose="02020603050405020304" pitchFamily="18" charset="0"/>
                <a:cs typeface="Times New Roman" panose="02020603050405020304" pitchFamily="18" charset="0"/>
              </a:rPr>
              <a:t>dtdtdtftft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tropopause</a:t>
            </a:r>
            <a:r>
              <a:rPr lang="en-US" sz="2800" dirty="0" smtClean="0">
                <a:latin typeface="Times New Roman" panose="02020603050405020304" pitchFamily="18" charset="0"/>
                <a:cs typeface="Times New Roman" panose="02020603050405020304" pitchFamily="18" charset="0"/>
              </a:rPr>
              <a:t> wind direction and speed)</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TTAA 51231 03808 99996 07819 17005 00056 ///// ///// 92698 03843 20018 85379 00356 20020 70934 04976 22032 50550 19143 27537 40713 29940 27552 30912 44335 27069 25032 54327 28571 20171 61931 29570 15353 54782 27047 10614 54982 25523 88207 62929 </a:t>
            </a:r>
            <a:r>
              <a:rPr lang="en-US" sz="2800" b="1" dirty="0" smtClean="0">
                <a:solidFill>
                  <a:srgbClr val="FF0000"/>
                </a:solidFill>
                <a:latin typeface="Times New Roman" panose="02020603050405020304" pitchFamily="18" charset="0"/>
                <a:cs typeface="Times New Roman" panose="02020603050405020304" pitchFamily="18" charset="0"/>
              </a:rPr>
              <a:t>29586</a:t>
            </a:r>
            <a:r>
              <a:rPr lang="en-US" sz="2800" dirty="0" smtClean="0">
                <a:latin typeface="Times New Roman" panose="02020603050405020304" pitchFamily="18" charset="0"/>
                <a:cs typeface="Times New Roman" panose="02020603050405020304" pitchFamily="18" charset="0"/>
              </a:rPr>
              <a:t> 77214 29090 42341 31313 48008 82315</a:t>
            </a:r>
            <a:endParaRPr lang="en-US" sz="2800" dirty="0">
              <a:latin typeface="Times New Roman" panose="02020603050405020304" pitchFamily="18" charset="0"/>
              <a:cs typeface="Times New Roman" panose="02020603050405020304" pitchFamily="18" charset="0"/>
            </a:endParaRPr>
          </a:p>
        </p:txBody>
      </p:sp>
      <p:sp>
        <p:nvSpPr>
          <p:cNvPr id="3" name="Rectangle 2"/>
          <p:cNvSpPr/>
          <p:nvPr/>
        </p:nvSpPr>
        <p:spPr>
          <a:xfrm>
            <a:off x="423080" y="5137328"/>
            <a:ext cx="11286698" cy="523220"/>
          </a:xfrm>
          <a:prstGeom prst="rect">
            <a:avLst/>
          </a:prstGeom>
        </p:spPr>
        <p:txBody>
          <a:bodyPr wrap="square">
            <a:spAutoFit/>
          </a:bodyPr>
          <a:lstStyle/>
          <a:p>
            <a:r>
              <a:rPr lang="en-US" sz="2800" b="0" i="0" dirty="0" err="1" smtClean="0">
                <a:solidFill>
                  <a:srgbClr val="0000FF"/>
                </a:solidFill>
                <a:effectLst/>
                <a:latin typeface="Times New Roman" panose="02020603050405020304" pitchFamily="18" charset="0"/>
                <a:cs typeface="Times New Roman" panose="02020603050405020304" pitchFamily="18" charset="0"/>
              </a:rPr>
              <a:t>Tropopause</a:t>
            </a:r>
            <a:r>
              <a:rPr lang="en-US" sz="2800" b="0" i="0" dirty="0" smtClean="0">
                <a:solidFill>
                  <a:srgbClr val="0000FF"/>
                </a:solidFill>
                <a:effectLst/>
                <a:latin typeface="Times New Roman" panose="02020603050405020304" pitchFamily="18" charset="0"/>
                <a:cs typeface="Times New Roman" panose="02020603050405020304" pitchFamily="18" charset="0"/>
              </a:rPr>
              <a:t> wind direction (</a:t>
            </a:r>
            <a:r>
              <a:rPr lang="en-US" sz="2800" b="0" i="0" dirty="0" err="1" smtClean="0">
                <a:solidFill>
                  <a:srgbClr val="0000FF"/>
                </a:solidFill>
                <a:effectLst/>
                <a:latin typeface="Times New Roman" panose="02020603050405020304" pitchFamily="18" charset="0"/>
                <a:cs typeface="Times New Roman" panose="02020603050405020304" pitchFamily="18" charset="0"/>
              </a:rPr>
              <a:t>ddd</a:t>
            </a:r>
            <a:r>
              <a:rPr lang="en-US" sz="2800" b="0" i="0" dirty="0" smtClean="0">
                <a:solidFill>
                  <a:srgbClr val="0000FF"/>
                </a:solidFill>
                <a:effectLst/>
                <a:latin typeface="Times New Roman" panose="02020603050405020304" pitchFamily="18" charset="0"/>
                <a:cs typeface="Times New Roman" panose="02020603050405020304" pitchFamily="18" charset="0"/>
              </a:rPr>
              <a:t>) and speed (</a:t>
            </a:r>
            <a:r>
              <a:rPr lang="en-US" sz="2800" b="0" i="0" dirty="0" err="1" smtClean="0">
                <a:solidFill>
                  <a:srgbClr val="0000FF"/>
                </a:solidFill>
                <a:effectLst/>
                <a:latin typeface="Times New Roman" panose="02020603050405020304" pitchFamily="18" charset="0"/>
                <a:cs typeface="Times New Roman" panose="02020603050405020304" pitchFamily="18" charset="0"/>
              </a:rPr>
              <a:t>ff</a:t>
            </a:r>
            <a:r>
              <a:rPr lang="en-US" sz="2800" b="0" i="0" dirty="0" smtClean="0">
                <a:solidFill>
                  <a:srgbClr val="0000FF"/>
                </a:solidFill>
                <a:effectLst/>
                <a:latin typeface="Times New Roman" panose="02020603050405020304" pitchFamily="18" charset="0"/>
                <a:cs typeface="Times New Roman" panose="02020603050405020304" pitchFamily="18" charset="0"/>
              </a:rPr>
              <a:t>) (295 degrees, 86 knots)</a:t>
            </a: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cxnSp>
        <p:nvCxnSpPr>
          <p:cNvPr id="4" name="Straight Arrow Connector 3"/>
          <p:cNvCxnSpPr/>
          <p:nvPr/>
        </p:nvCxnSpPr>
        <p:spPr>
          <a:xfrm flipV="1">
            <a:off x="5936776" y="3020297"/>
            <a:ext cx="1867751" cy="1906545"/>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36512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842" y="348482"/>
            <a:ext cx="11341289" cy="3108543"/>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Maximum wind data - </a:t>
            </a:r>
            <a:r>
              <a:rPr lang="en-US" sz="2800" b="1" dirty="0" smtClean="0">
                <a:solidFill>
                  <a:srgbClr val="FF0000"/>
                </a:solidFill>
                <a:latin typeface="Times New Roman" panose="02020603050405020304" pitchFamily="18" charset="0"/>
                <a:cs typeface="Times New Roman" panose="02020603050405020304" pitchFamily="18" charset="0"/>
              </a:rPr>
              <a:t>77PmPmPm</a:t>
            </a:r>
            <a:r>
              <a:rPr lang="en-US" sz="2800" dirty="0" smtClean="0">
                <a:latin typeface="Times New Roman" panose="02020603050405020304" pitchFamily="18" charset="0"/>
                <a:cs typeface="Times New Roman" panose="02020603050405020304" pitchFamily="18" charset="0"/>
              </a:rPr>
              <a:t> (pressure level of the maximum wind)</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TTAA 51231 03808 99996 07819 17005 00056 ///// ///// 92698 03843 20018 85379 00356 20020 70934 04976 22032 50550 19143 27537 40713 29940 27552 30912 44335 27069 25032 54327 28571 20171 61931 29570 15353 54782 27047 10614 54982 25523 88207 62929 29586 </a:t>
            </a:r>
            <a:r>
              <a:rPr lang="en-US" sz="2800" b="1" dirty="0" smtClean="0">
                <a:solidFill>
                  <a:srgbClr val="FF0000"/>
                </a:solidFill>
                <a:latin typeface="Times New Roman" panose="02020603050405020304" pitchFamily="18" charset="0"/>
                <a:cs typeface="Times New Roman" panose="02020603050405020304" pitchFamily="18" charset="0"/>
              </a:rPr>
              <a:t>77214</a:t>
            </a:r>
            <a:r>
              <a:rPr lang="en-US" sz="2800" dirty="0" smtClean="0">
                <a:latin typeface="Times New Roman" panose="02020603050405020304" pitchFamily="18" charset="0"/>
                <a:cs typeface="Times New Roman" panose="02020603050405020304" pitchFamily="18" charset="0"/>
              </a:rPr>
              <a:t> 29090 42341 31313 48008 82315</a:t>
            </a:r>
            <a:endParaRPr lang="en-US" sz="2800" dirty="0">
              <a:latin typeface="Times New Roman" panose="02020603050405020304" pitchFamily="18" charset="0"/>
              <a:cs typeface="Times New Roman" panose="02020603050405020304" pitchFamily="18" charset="0"/>
            </a:endParaRPr>
          </a:p>
        </p:txBody>
      </p:sp>
      <p:sp>
        <p:nvSpPr>
          <p:cNvPr id="3" name="Rectangle 2"/>
          <p:cNvSpPr/>
          <p:nvPr/>
        </p:nvSpPr>
        <p:spPr>
          <a:xfrm>
            <a:off x="482221" y="5425954"/>
            <a:ext cx="6096000" cy="461665"/>
          </a:xfrm>
          <a:prstGeom prst="rect">
            <a:avLst/>
          </a:prstGeom>
        </p:spPr>
        <p:txBody>
          <a:bodyPr>
            <a:spAutoFit/>
          </a:bodyPr>
          <a:lstStyle/>
          <a:p>
            <a:r>
              <a:rPr lang="en-US" sz="2400" b="0" i="0" dirty="0" smtClean="0">
                <a:solidFill>
                  <a:srgbClr val="0000FF"/>
                </a:solidFill>
                <a:effectLst/>
                <a:latin typeface="Times New Roman" panose="02020603050405020304" pitchFamily="18" charset="0"/>
                <a:cs typeface="Times New Roman" panose="02020603050405020304" pitchFamily="18" charset="0"/>
              </a:rPr>
              <a:t>Maximum wind Indicator (77)</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4" name="Rectangle 3"/>
          <p:cNvSpPr/>
          <p:nvPr/>
        </p:nvSpPr>
        <p:spPr>
          <a:xfrm>
            <a:off x="5777552" y="4741544"/>
            <a:ext cx="6096000" cy="461665"/>
          </a:xfrm>
          <a:prstGeom prst="rect">
            <a:avLst/>
          </a:prstGeom>
        </p:spPr>
        <p:txBody>
          <a:bodyPr>
            <a:spAutoFit/>
          </a:bodyPr>
          <a:lstStyle/>
          <a:p>
            <a:r>
              <a:rPr lang="en-US" sz="2400" b="0" i="0" dirty="0" smtClean="0">
                <a:solidFill>
                  <a:srgbClr val="0000FF"/>
                </a:solidFill>
                <a:effectLst/>
                <a:latin typeface="Times New Roman" panose="02020603050405020304" pitchFamily="18" charset="0"/>
                <a:cs typeface="Times New Roman" panose="02020603050405020304" pitchFamily="18" charset="0"/>
              </a:rPr>
              <a:t>Maximum wind pressure level (214 </a:t>
            </a:r>
            <a:r>
              <a:rPr lang="en-US" sz="2400" b="0" i="0" dirty="0" err="1" smtClean="0">
                <a:solidFill>
                  <a:srgbClr val="0000FF"/>
                </a:solidFill>
                <a:effectLst/>
                <a:latin typeface="Times New Roman" panose="02020603050405020304" pitchFamily="18" charset="0"/>
                <a:cs typeface="Times New Roman" panose="02020603050405020304" pitchFamily="18" charset="0"/>
              </a:rPr>
              <a:t>mb</a:t>
            </a:r>
            <a:r>
              <a:rPr lang="en-US" sz="2400" b="0" i="0" dirty="0" smtClean="0">
                <a:solidFill>
                  <a:srgbClr val="0000FF"/>
                </a:solidFill>
                <a:effectLst/>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cxnSp>
        <p:nvCxnSpPr>
          <p:cNvPr id="5" name="Straight Arrow Connector 4"/>
          <p:cNvCxnSpPr/>
          <p:nvPr/>
        </p:nvCxnSpPr>
        <p:spPr>
          <a:xfrm flipV="1">
            <a:off x="2986585" y="2835000"/>
            <a:ext cx="5459387" cy="259095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8825552" y="3020297"/>
            <a:ext cx="79612" cy="1563757"/>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50245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3081" y="416721"/>
            <a:ext cx="11546006" cy="3108543"/>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Maximum wind data - </a:t>
            </a:r>
            <a:r>
              <a:rPr lang="en-US" sz="2800" b="1" dirty="0" err="1" smtClean="0">
                <a:solidFill>
                  <a:srgbClr val="FF0000"/>
                </a:solidFill>
                <a:latin typeface="Times New Roman" panose="02020603050405020304" pitchFamily="18" charset="0"/>
                <a:cs typeface="Times New Roman" panose="02020603050405020304" pitchFamily="18" charset="0"/>
              </a:rPr>
              <a:t>dmdmdmfmfm</a:t>
            </a:r>
            <a:r>
              <a:rPr lang="en-US" sz="2800" dirty="0" smtClean="0">
                <a:latin typeface="Times New Roman" panose="02020603050405020304" pitchFamily="18" charset="0"/>
                <a:cs typeface="Times New Roman" panose="02020603050405020304" pitchFamily="18" charset="0"/>
              </a:rPr>
              <a:t> (maximum wind direction and force)</a:t>
            </a:r>
          </a:p>
          <a:p>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TTAA 51231 03808 99996 07819 17005 00056 ///// ///// 92698 03843 20018 85379 00356 20020 70934 04976 22032 50550 19143 27537 40713 29940 27552 30912 44335 27069 25032 54327 28571 20171 61931 29570 15353 54782 27047 10614 54982 25523 88207 62929 29586 77214 </a:t>
            </a:r>
            <a:r>
              <a:rPr lang="en-US" sz="2800" b="1" dirty="0" smtClean="0">
                <a:solidFill>
                  <a:srgbClr val="FF0000"/>
                </a:solidFill>
                <a:latin typeface="Times New Roman" panose="02020603050405020304" pitchFamily="18" charset="0"/>
                <a:cs typeface="Times New Roman" panose="02020603050405020304" pitchFamily="18" charset="0"/>
              </a:rPr>
              <a:t>29090</a:t>
            </a:r>
            <a:r>
              <a:rPr lang="en-US" sz="2800" dirty="0" smtClean="0">
                <a:latin typeface="Times New Roman" panose="02020603050405020304" pitchFamily="18" charset="0"/>
                <a:cs typeface="Times New Roman" panose="02020603050405020304" pitchFamily="18" charset="0"/>
              </a:rPr>
              <a:t> 42341 31313 48008 82315</a:t>
            </a:r>
            <a:endParaRPr lang="en-US" sz="2800" dirty="0">
              <a:latin typeface="Times New Roman" panose="02020603050405020304" pitchFamily="18" charset="0"/>
              <a:cs typeface="Times New Roman" panose="02020603050405020304" pitchFamily="18" charset="0"/>
            </a:endParaRPr>
          </a:p>
        </p:txBody>
      </p:sp>
      <p:sp>
        <p:nvSpPr>
          <p:cNvPr id="3" name="Rectangle 2"/>
          <p:cNvSpPr/>
          <p:nvPr/>
        </p:nvSpPr>
        <p:spPr>
          <a:xfrm>
            <a:off x="2715904" y="5150977"/>
            <a:ext cx="8065828" cy="830997"/>
          </a:xfrm>
          <a:prstGeom prst="rect">
            <a:avLst/>
          </a:prstGeom>
        </p:spPr>
        <p:txBody>
          <a:bodyPr wrap="square">
            <a:spAutoFit/>
          </a:bodyPr>
          <a:lstStyle/>
          <a:p>
            <a:r>
              <a:rPr lang="en-US" sz="2400" b="0" i="0" dirty="0" smtClean="0">
                <a:solidFill>
                  <a:srgbClr val="0000FF"/>
                </a:solidFill>
                <a:effectLst/>
                <a:latin typeface="Times New Roman" panose="02020603050405020304" pitchFamily="18" charset="0"/>
                <a:cs typeface="Times New Roman" panose="02020603050405020304" pitchFamily="18" charset="0"/>
              </a:rPr>
              <a:t>Maximum wind direction (</a:t>
            </a:r>
            <a:r>
              <a:rPr lang="en-US" sz="2400" b="0" i="0" dirty="0" err="1" smtClean="0">
                <a:solidFill>
                  <a:srgbClr val="0000FF"/>
                </a:solidFill>
                <a:effectLst/>
                <a:latin typeface="Times New Roman" panose="02020603050405020304" pitchFamily="18" charset="0"/>
                <a:cs typeface="Times New Roman" panose="02020603050405020304" pitchFamily="18" charset="0"/>
              </a:rPr>
              <a:t>dmdmdm</a:t>
            </a:r>
            <a:r>
              <a:rPr lang="en-US" sz="2400" b="0" i="0" dirty="0" smtClean="0">
                <a:solidFill>
                  <a:srgbClr val="0000FF"/>
                </a:solidFill>
                <a:effectLst/>
                <a:latin typeface="Times New Roman" panose="02020603050405020304" pitchFamily="18" charset="0"/>
                <a:cs typeface="Times New Roman" panose="02020603050405020304" pitchFamily="18" charset="0"/>
              </a:rPr>
              <a:t>) and speed (</a:t>
            </a:r>
            <a:r>
              <a:rPr lang="en-US" sz="2400" b="0" i="0" dirty="0" err="1" smtClean="0">
                <a:solidFill>
                  <a:srgbClr val="0000FF"/>
                </a:solidFill>
                <a:effectLst/>
                <a:latin typeface="Times New Roman" panose="02020603050405020304" pitchFamily="18" charset="0"/>
                <a:cs typeface="Times New Roman" panose="02020603050405020304" pitchFamily="18" charset="0"/>
              </a:rPr>
              <a:t>fmfm</a:t>
            </a:r>
            <a:r>
              <a:rPr lang="en-US" sz="2400" b="0" i="0" dirty="0" smtClean="0">
                <a:solidFill>
                  <a:srgbClr val="0000FF"/>
                </a:solidFill>
                <a:effectLst/>
                <a:latin typeface="Times New Roman" panose="02020603050405020304" pitchFamily="18" charset="0"/>
                <a:cs typeface="Times New Roman" panose="02020603050405020304" pitchFamily="18" charset="0"/>
              </a:rPr>
              <a:t>) (290 degrees 90 knots)</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cxnSp>
        <p:nvCxnSpPr>
          <p:cNvPr id="4" name="Straight Arrow Connector 3"/>
          <p:cNvCxnSpPr/>
          <p:nvPr/>
        </p:nvCxnSpPr>
        <p:spPr>
          <a:xfrm flipV="1">
            <a:off x="7801970" y="3220872"/>
            <a:ext cx="1655929" cy="1677082"/>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1204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5572" y="100910"/>
            <a:ext cx="11661731" cy="3065455"/>
          </a:xfrm>
          <a:prstGeom prst="rect">
            <a:avLst/>
          </a:prstGeom>
        </p:spPr>
        <p:txBody>
          <a:bodyPr wrap="square">
            <a:spAutoFit/>
          </a:bodyPr>
          <a:lstStyle/>
          <a:p>
            <a:pPr>
              <a:lnSpc>
                <a:spcPct val="115000"/>
              </a:lnSpc>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USET01 HAAB 301200</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TTAA 80121 63450</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99773 23464 09017 00030 ///// ///// 92742 ///// //// 85496 ///// ///// 70169 12461 13510 50589 05780 11532 40761 16586 10531 30970 29985 02506 25097 40381 29517 20246 52174 27530 15426 66762 28514 10664 78163 15530 88101 78363 15526 77999 31313 48008 81146=</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275572" y="3166365"/>
            <a:ext cx="11916428" cy="3288401"/>
          </a:xfrm>
          <a:prstGeom prst="rect">
            <a:avLst/>
          </a:prstGeom>
        </p:spPr>
        <p:txBody>
          <a:bodyPr wrap="square">
            <a:spAutoFit/>
          </a:bodyPr>
          <a:lstStyle/>
          <a:p>
            <a:pPr marL="342900" marR="0" lvl="0" indent="-342900">
              <a:lnSpc>
                <a:spcPct val="107000"/>
              </a:lnSpc>
              <a:spcBef>
                <a:spcPts val="0"/>
              </a:spcBef>
              <a:spcAft>
                <a:spcPts val="0"/>
              </a:spcAft>
              <a:buFont typeface="+mj-lt"/>
              <a:buAutoNum type="arabicParenR"/>
            </a:pPr>
            <a:r>
              <a:rPr lang="en-US" sz="2800" dirty="0">
                <a:latin typeface="Times New Roman" panose="02020603050405020304" pitchFamily="18" charset="0"/>
                <a:ea typeface="Calibri" panose="020F0502020204030204" pitchFamily="34" charset="0"/>
                <a:cs typeface="Times New Roman" panose="02020603050405020304" pitchFamily="18" charset="0"/>
              </a:rPr>
              <a:t>Write station level or </a:t>
            </a:r>
            <a:r>
              <a:rPr lang="en-US" sz="2800" dirty="0" err="1">
                <a:latin typeface="Times New Roman" panose="02020603050405020304" pitchFamily="18" charset="0"/>
                <a:ea typeface="Calibri" panose="020F0502020204030204" pitchFamily="34" charset="0"/>
                <a:cs typeface="Times New Roman" panose="02020603050405020304" pitchFamily="18" charset="0"/>
              </a:rPr>
              <a:t>sfc</a:t>
            </a:r>
            <a:r>
              <a:rPr lang="en-US" sz="2800" dirty="0">
                <a:latin typeface="Times New Roman" panose="02020603050405020304" pitchFamily="18" charset="0"/>
                <a:ea typeface="Calibri" panose="020F0502020204030204" pitchFamily="34" charset="0"/>
                <a:cs typeface="Times New Roman" panose="02020603050405020304" pitchFamily="18" charset="0"/>
              </a:rPr>
              <a:t> pressure, temperature, dew-point, wind direction and speed</a:t>
            </a:r>
          </a:p>
          <a:p>
            <a:pPr marL="342900" marR="0" lvl="0" indent="-342900">
              <a:lnSpc>
                <a:spcPct val="107000"/>
              </a:lnSpc>
              <a:spcBef>
                <a:spcPts val="0"/>
              </a:spcBef>
              <a:spcAft>
                <a:spcPts val="0"/>
              </a:spcAft>
              <a:buFont typeface="+mj-lt"/>
              <a:buAutoNum type="arabicParenR"/>
            </a:pPr>
            <a:r>
              <a:rPr lang="en-US" sz="2800" dirty="0">
                <a:latin typeface="Times New Roman" panose="02020603050405020304" pitchFamily="18" charset="0"/>
                <a:ea typeface="Calibri" panose="020F0502020204030204" pitchFamily="34" charset="0"/>
                <a:cs typeface="Times New Roman" panose="02020603050405020304" pitchFamily="18" charset="0"/>
              </a:rPr>
              <a:t>Write </a:t>
            </a:r>
            <a:r>
              <a:rPr lang="en-US" sz="2800" dirty="0" err="1">
                <a:latin typeface="Times New Roman" panose="02020603050405020304" pitchFamily="18" charset="0"/>
                <a:ea typeface="Calibri" panose="020F0502020204030204" pitchFamily="34" charset="0"/>
                <a:cs typeface="Times New Roman" panose="02020603050405020304" pitchFamily="18" charset="0"/>
              </a:rPr>
              <a:t>geopotential</a:t>
            </a:r>
            <a:r>
              <a:rPr lang="en-US" sz="2800" dirty="0">
                <a:latin typeface="Times New Roman" panose="02020603050405020304" pitchFamily="18" charset="0"/>
                <a:ea typeface="Calibri" panose="020F0502020204030204" pitchFamily="34" charset="0"/>
                <a:cs typeface="Times New Roman" panose="02020603050405020304" pitchFamily="18" charset="0"/>
              </a:rPr>
              <a:t> height of 300, 700, 250 </a:t>
            </a:r>
            <a:r>
              <a:rPr lang="en-US" sz="2800" dirty="0" err="1">
                <a:latin typeface="Times New Roman" panose="02020603050405020304" pitchFamily="18" charset="0"/>
                <a:ea typeface="Calibri" panose="020F0502020204030204" pitchFamily="34" charset="0"/>
                <a:cs typeface="Times New Roman" panose="02020603050405020304" pitchFamily="18" charset="0"/>
              </a:rPr>
              <a:t>mb</a:t>
            </a:r>
            <a:r>
              <a:rPr lang="en-US" sz="2800" dirty="0">
                <a:latin typeface="Times New Roman" panose="02020603050405020304" pitchFamily="18" charset="0"/>
                <a:ea typeface="Calibri" panose="020F0502020204030204" pitchFamily="34" charset="0"/>
                <a:cs typeface="Times New Roman" panose="02020603050405020304" pitchFamily="18" charset="0"/>
              </a:rPr>
              <a:t> pressure level</a:t>
            </a:r>
          </a:p>
          <a:p>
            <a:pPr marL="342900" marR="0" lvl="0" indent="-342900">
              <a:lnSpc>
                <a:spcPct val="107000"/>
              </a:lnSpc>
              <a:spcBef>
                <a:spcPts val="0"/>
              </a:spcBef>
              <a:spcAft>
                <a:spcPts val="0"/>
              </a:spcAft>
              <a:buFont typeface="+mj-lt"/>
              <a:buAutoNum type="arabicParenR"/>
            </a:pPr>
            <a:r>
              <a:rPr lang="en-US" sz="2800" dirty="0">
                <a:latin typeface="Times New Roman" panose="02020603050405020304" pitchFamily="18" charset="0"/>
                <a:ea typeface="Calibri" panose="020F0502020204030204" pitchFamily="34" charset="0"/>
                <a:cs typeface="Times New Roman" panose="02020603050405020304" pitchFamily="18" charset="0"/>
              </a:rPr>
              <a:t>What is the maximum wind level pressure?</a:t>
            </a:r>
          </a:p>
          <a:p>
            <a:pPr marL="342900" marR="0" lvl="0" indent="-342900">
              <a:lnSpc>
                <a:spcPct val="107000"/>
              </a:lnSpc>
              <a:spcBef>
                <a:spcPts val="0"/>
              </a:spcBef>
              <a:spcAft>
                <a:spcPts val="0"/>
              </a:spcAft>
              <a:buFont typeface="+mj-lt"/>
              <a:buAutoNum type="arabicParenR"/>
            </a:pPr>
            <a:r>
              <a:rPr lang="en-US" sz="2800" dirty="0">
                <a:latin typeface="Times New Roman" panose="02020603050405020304" pitchFamily="18" charset="0"/>
                <a:ea typeface="Calibri" panose="020F0502020204030204" pitchFamily="34" charset="0"/>
                <a:cs typeface="Times New Roman" panose="02020603050405020304" pitchFamily="18" charset="0"/>
              </a:rPr>
              <a:t>Write down the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tropopause</a:t>
            </a:r>
            <a:r>
              <a:rPr lang="en-US" sz="2800" dirty="0">
                <a:latin typeface="Times New Roman" panose="02020603050405020304" pitchFamily="18" charset="0"/>
                <a:ea typeface="Calibri" panose="020F0502020204030204" pitchFamily="34" charset="0"/>
                <a:cs typeface="Times New Roman" panose="02020603050405020304" pitchFamily="18" charset="0"/>
              </a:rPr>
              <a:t> level data</a:t>
            </a:r>
          </a:p>
          <a:p>
            <a:pPr marL="342900" marR="0" lvl="0" indent="-342900">
              <a:lnSpc>
                <a:spcPct val="107000"/>
              </a:lnSpc>
              <a:spcBef>
                <a:spcPts val="0"/>
              </a:spcBef>
              <a:spcAft>
                <a:spcPts val="0"/>
              </a:spcAft>
              <a:buFont typeface="+mj-lt"/>
              <a:buAutoNum type="arabicParenR"/>
            </a:pPr>
            <a:r>
              <a:rPr lang="en-US" sz="2800" dirty="0">
                <a:latin typeface="Times New Roman" panose="02020603050405020304" pitchFamily="18" charset="0"/>
                <a:ea typeface="Calibri" panose="020F0502020204030204" pitchFamily="34" charset="0"/>
                <a:cs typeface="Times New Roman" panose="02020603050405020304" pitchFamily="18" charset="0"/>
              </a:rPr>
              <a:t>Write down the following pressure level data </a:t>
            </a:r>
          </a:p>
          <a:p>
            <a:pPr marL="457200" marR="0">
              <a:lnSpc>
                <a:spcPct val="107000"/>
              </a:lnSpc>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600mb, 200mb, 500mb and 100mb</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12441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5573" y="347256"/>
            <a:ext cx="11386159" cy="5693866"/>
          </a:xfrm>
          <a:prstGeom prst="rect">
            <a:avLst/>
          </a:prstGeom>
        </p:spPr>
        <p:txBody>
          <a:bodyPr wrap="square">
            <a:spAutoFit/>
          </a:bodyPr>
          <a:lstStyle/>
          <a:p>
            <a:pPr marL="457200" indent="-457200">
              <a:buFont typeface="Wingdings" panose="05000000000000000000" pitchFamily="2" charset="2"/>
              <a:buChar char="ü"/>
            </a:pPr>
            <a:r>
              <a:rPr lang="en-US" sz="2800" dirty="0" smtClean="0">
                <a:latin typeface="Times New Roman" panose="02020603050405020304" pitchFamily="18" charset="0"/>
                <a:cs typeface="Times New Roman" panose="02020603050405020304" pitchFamily="18" charset="0"/>
              </a:rPr>
              <a:t>Pressure is measured by </a:t>
            </a:r>
            <a:r>
              <a:rPr lang="en-US" sz="2800" b="1" dirty="0" smtClean="0">
                <a:solidFill>
                  <a:srgbClr val="FF0000"/>
                </a:solidFill>
                <a:latin typeface="Times New Roman" panose="02020603050405020304" pitchFamily="18" charset="0"/>
                <a:cs typeface="Times New Roman" panose="02020603050405020304" pitchFamily="18" charset="0"/>
              </a:rPr>
              <a:t>an aneroid capsule</a:t>
            </a:r>
            <a:r>
              <a:rPr lang="en-US" sz="2800" dirty="0" smtClean="0">
                <a:latin typeface="Times New Roman" panose="02020603050405020304" pitchFamily="18" charset="0"/>
                <a:cs typeface="Times New Roman" panose="02020603050405020304" pitchFamily="18" charset="0"/>
              </a:rPr>
              <a:t>, temperature by a </a:t>
            </a:r>
            <a:r>
              <a:rPr lang="en-US" sz="2800" b="1" dirty="0" smtClean="0">
                <a:solidFill>
                  <a:srgbClr val="FF0000"/>
                </a:solidFill>
                <a:latin typeface="Times New Roman" panose="02020603050405020304" pitchFamily="18" charset="0"/>
                <a:cs typeface="Times New Roman" panose="02020603050405020304" pitchFamily="18" charset="0"/>
              </a:rPr>
              <a:t>tiny thermistor</a:t>
            </a:r>
            <a:r>
              <a:rPr lang="en-US" sz="2800" dirty="0" smtClean="0">
                <a:latin typeface="Times New Roman" panose="02020603050405020304" pitchFamily="18" charset="0"/>
                <a:cs typeface="Times New Roman" panose="02020603050405020304" pitchFamily="18" charset="0"/>
              </a:rPr>
              <a:t> or </a:t>
            </a:r>
            <a:r>
              <a:rPr lang="en-US" sz="2800" b="1" dirty="0" smtClean="0">
                <a:solidFill>
                  <a:srgbClr val="FF0000"/>
                </a:solidFill>
                <a:latin typeface="Times New Roman" panose="02020603050405020304" pitchFamily="18" charset="0"/>
                <a:cs typeface="Times New Roman" panose="02020603050405020304" pitchFamily="18" charset="0"/>
              </a:rPr>
              <a:t>capacitive sensor</a:t>
            </a:r>
            <a:r>
              <a:rPr lang="en-US" sz="2800" dirty="0" smtClean="0">
                <a:latin typeface="Times New Roman" panose="02020603050405020304" pitchFamily="18" charset="0"/>
                <a:cs typeface="Times New Roman" panose="02020603050405020304" pitchFamily="18" charset="0"/>
              </a:rPr>
              <a:t>, and humidity by </a:t>
            </a:r>
            <a:r>
              <a:rPr lang="en-US" sz="2800" b="1" dirty="0" smtClean="0">
                <a:solidFill>
                  <a:srgbClr val="FF0000"/>
                </a:solidFill>
                <a:latin typeface="Times New Roman" panose="02020603050405020304" pitchFamily="18" charset="0"/>
                <a:cs typeface="Times New Roman" panose="02020603050405020304" pitchFamily="18" charset="0"/>
              </a:rPr>
              <a:t>a small capacitive sensor.</a:t>
            </a:r>
          </a:p>
          <a:p>
            <a:pPr marL="457200" indent="-457200">
              <a:buFont typeface="Wingdings" panose="05000000000000000000" pitchFamily="2" charset="2"/>
              <a:buChar char="ü"/>
            </a:pPr>
            <a:endParaRPr lang="en-US" sz="2800" b="1" dirty="0" smtClean="0">
              <a:solidFill>
                <a:srgbClr val="FF0000"/>
              </a:solidFill>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en-US" sz="2800" b="1" dirty="0" smtClean="0">
                <a:latin typeface="Times New Roman" panose="02020603050405020304" pitchFamily="18" charset="0"/>
                <a:cs typeface="Times New Roman" panose="02020603050405020304" pitchFamily="18" charset="0"/>
              </a:rPr>
              <a:t>The </a:t>
            </a:r>
            <a:r>
              <a:rPr lang="en-US" sz="2800" b="1" dirty="0" err="1" smtClean="0">
                <a:latin typeface="Times New Roman" panose="02020603050405020304" pitchFamily="18" charset="0"/>
                <a:cs typeface="Times New Roman" panose="02020603050405020304" pitchFamily="18" charset="0"/>
              </a:rPr>
              <a:t>radiosonde</a:t>
            </a:r>
            <a:r>
              <a:rPr lang="en-US" sz="2800" b="1" dirty="0" smtClean="0">
                <a:latin typeface="Times New Roman" panose="02020603050405020304" pitchFamily="18" charset="0"/>
                <a:cs typeface="Times New Roman" panose="02020603050405020304" pitchFamily="18" charset="0"/>
              </a:rPr>
              <a:t> usually contains a GPS or other navigation aid receiver for wind information.</a:t>
            </a:r>
          </a:p>
          <a:p>
            <a:pPr marL="457200" indent="-457200">
              <a:buFont typeface="Wingdings" panose="05000000000000000000" pitchFamily="2" charset="2"/>
              <a:buChar char="ü"/>
            </a:pPr>
            <a:endParaRPr lang="en-US" sz="2800" b="1" dirty="0" smtClean="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en-US" sz="2800" b="1" dirty="0" smtClean="0">
                <a:latin typeface="Times New Roman" panose="02020603050405020304" pitchFamily="18" charset="0"/>
                <a:cs typeface="Times New Roman" panose="02020603050405020304" pitchFamily="18" charset="0"/>
              </a:rPr>
              <a:t>The heights attained by </a:t>
            </a:r>
            <a:r>
              <a:rPr lang="en-US" sz="2800" b="1" dirty="0" err="1" smtClean="0">
                <a:latin typeface="Times New Roman" panose="02020603050405020304" pitchFamily="18" charset="0"/>
                <a:cs typeface="Times New Roman" panose="02020603050405020304" pitchFamily="18" charset="0"/>
              </a:rPr>
              <a:t>radiosonde</a:t>
            </a:r>
            <a:r>
              <a:rPr lang="en-US" sz="2800" b="1" dirty="0" smtClean="0">
                <a:latin typeface="Times New Roman" panose="02020603050405020304" pitchFamily="18" charset="0"/>
                <a:cs typeface="Times New Roman" panose="02020603050405020304" pitchFamily="18" charset="0"/>
              </a:rPr>
              <a:t> balloons vary from about </a:t>
            </a:r>
            <a:r>
              <a:rPr lang="en-US" sz="2800" b="1" dirty="0" smtClean="0">
                <a:solidFill>
                  <a:srgbClr val="FF0000"/>
                </a:solidFill>
                <a:latin typeface="Times New Roman" panose="02020603050405020304" pitchFamily="18" charset="0"/>
                <a:cs typeface="Times New Roman" panose="02020603050405020304" pitchFamily="18" charset="0"/>
              </a:rPr>
              <a:t>65000 feet (19.812km) for small balloons </a:t>
            </a:r>
            <a:r>
              <a:rPr lang="en-US" sz="2800" b="1" dirty="0" smtClean="0">
                <a:latin typeface="Times New Roman" panose="02020603050405020304" pitchFamily="18" charset="0"/>
                <a:cs typeface="Times New Roman" panose="02020603050405020304" pitchFamily="18" charset="0"/>
              </a:rPr>
              <a:t>to </a:t>
            </a:r>
            <a:r>
              <a:rPr lang="en-US" sz="2800" b="1" dirty="0" smtClean="0">
                <a:solidFill>
                  <a:srgbClr val="FF0000"/>
                </a:solidFill>
                <a:latin typeface="Times New Roman" panose="02020603050405020304" pitchFamily="18" charset="0"/>
                <a:cs typeface="Times New Roman" panose="02020603050405020304" pitchFamily="18" charset="0"/>
              </a:rPr>
              <a:t>115000 feet (35.052km) or more for large balloons.</a:t>
            </a:r>
          </a:p>
          <a:p>
            <a:pPr marL="457200" indent="-457200">
              <a:buFont typeface="Wingdings" panose="05000000000000000000" pitchFamily="2" charset="2"/>
              <a:buChar char="ü"/>
            </a:pPr>
            <a:endParaRPr lang="en-US" sz="2800" b="1" dirty="0" smtClean="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en-US" sz="2800" b="1" dirty="0" smtClean="0">
                <a:latin typeface="Times New Roman" panose="02020603050405020304" pitchFamily="18" charset="0"/>
                <a:cs typeface="Times New Roman" panose="02020603050405020304" pitchFamily="18" charset="0"/>
              </a:rPr>
              <a:t>This indicate that from 700km depth of atmosphere the balloon only penetrate a fraction of the earth’s atmosphere. </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46099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5057" y="800636"/>
            <a:ext cx="7289753" cy="646331"/>
          </a:xfrm>
          <a:prstGeom prst="rect">
            <a:avLst/>
          </a:prstGeom>
        </p:spPr>
        <p:txBody>
          <a:bodyPr wrap="none">
            <a:spAutoFit/>
          </a:bodyPr>
          <a:lstStyle/>
          <a:p>
            <a:r>
              <a:rPr lang="en-US" sz="3600" b="1" dirty="0" smtClean="0">
                <a:latin typeface="Times New Roman" panose="02020603050405020304" pitchFamily="18" charset="0"/>
                <a:cs typeface="Times New Roman" panose="02020603050405020304" pitchFamily="18" charset="0"/>
              </a:rPr>
              <a:t>Vertical sounding of the atmosphere</a:t>
            </a:r>
            <a:endParaRPr lang="en-US" sz="3600" b="1" dirty="0">
              <a:latin typeface="Times New Roman" panose="02020603050405020304" pitchFamily="18" charset="0"/>
              <a:cs typeface="Times New Roman" panose="02020603050405020304" pitchFamily="18" charset="0"/>
            </a:endParaRPr>
          </a:p>
        </p:txBody>
      </p:sp>
      <p:sp>
        <p:nvSpPr>
          <p:cNvPr id="3" name="Rectangle 2"/>
          <p:cNvSpPr/>
          <p:nvPr/>
        </p:nvSpPr>
        <p:spPr>
          <a:xfrm>
            <a:off x="163960" y="2183947"/>
            <a:ext cx="11724362" cy="3539430"/>
          </a:xfrm>
          <a:prstGeom prst="rect">
            <a:avLst/>
          </a:prstGeom>
        </p:spPr>
        <p:txBody>
          <a:bodyPr wrap="square">
            <a:spAutoFit/>
          </a:bodyPr>
          <a:lstStyle/>
          <a:p>
            <a:pPr marL="457200" indent="-457200">
              <a:buFont typeface="Wingdings" panose="05000000000000000000" pitchFamily="2" charset="2"/>
              <a:buChar char="ü"/>
            </a:pPr>
            <a:r>
              <a:rPr lang="en-US" sz="3200" dirty="0" smtClean="0">
                <a:latin typeface="Times New Roman" panose="02020603050405020304" pitchFamily="18" charset="0"/>
                <a:cs typeface="Times New Roman" panose="02020603050405020304" pitchFamily="18" charset="0"/>
              </a:rPr>
              <a:t>During a </a:t>
            </a:r>
            <a:r>
              <a:rPr lang="en-US" sz="3200" dirty="0" err="1" smtClean="0">
                <a:latin typeface="Times New Roman" panose="02020603050405020304" pitchFamily="18" charset="0"/>
                <a:cs typeface="Times New Roman" panose="02020603050405020304" pitchFamily="18" charset="0"/>
              </a:rPr>
              <a:t>radiosonde</a:t>
            </a:r>
            <a:r>
              <a:rPr lang="en-US" sz="3200" dirty="0" smtClean="0">
                <a:latin typeface="Times New Roman" panose="02020603050405020304" pitchFamily="18" charset="0"/>
                <a:cs typeface="Times New Roman" panose="02020603050405020304" pitchFamily="18" charset="0"/>
              </a:rPr>
              <a:t> ascent, various measurements of temperature, humidity and pressure at fixed pressure levels and measurements taken at significant pressure levels are sent back to the receiving center in the form of a code and this code is then plotted onto a </a:t>
            </a:r>
            <a:r>
              <a:rPr lang="en-US" sz="3200" dirty="0" err="1" smtClean="0">
                <a:latin typeface="Times New Roman" panose="02020603050405020304" pitchFamily="18" charset="0"/>
                <a:cs typeface="Times New Roman" panose="02020603050405020304" pitchFamily="18" charset="0"/>
              </a:rPr>
              <a:t>tephigram</a:t>
            </a:r>
            <a:r>
              <a:rPr lang="en-US" sz="3200" dirty="0" smtClean="0">
                <a:latin typeface="Times New Roman" panose="02020603050405020304" pitchFamily="18" charset="0"/>
                <a:cs typeface="Times New Roman" panose="02020603050405020304" pitchFamily="18" charset="0"/>
              </a:rPr>
              <a:t>.</a:t>
            </a:r>
          </a:p>
          <a:p>
            <a:pPr marL="457200" indent="-457200">
              <a:buFont typeface="Wingdings" panose="05000000000000000000" pitchFamily="2" charset="2"/>
              <a:buChar char="ü"/>
            </a:pPr>
            <a:endParaRPr lang="en-US" sz="3200" dirty="0" smtClean="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Below is an example of a coded message from a </a:t>
            </a:r>
            <a:r>
              <a:rPr lang="en-US" sz="3200" dirty="0" err="1">
                <a:latin typeface="Times New Roman" panose="02020603050405020304" pitchFamily="18" charset="0"/>
                <a:cs typeface="Times New Roman" panose="02020603050405020304" pitchFamily="18" charset="0"/>
              </a:rPr>
              <a:t>radiosonde</a:t>
            </a:r>
            <a:r>
              <a:rPr lang="en-US" sz="3200" dirty="0">
                <a:latin typeface="Times New Roman" panose="02020603050405020304" pitchFamily="18" charset="0"/>
                <a:cs typeface="Times New Roman" panose="02020603050405020304" pitchFamily="18" charset="0"/>
              </a:rPr>
              <a:t> ascent</a:t>
            </a:r>
            <a:r>
              <a:rPr lang="en-US" sz="32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7119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5259" y="282502"/>
            <a:ext cx="11661731" cy="6258445"/>
          </a:xfrm>
          <a:prstGeom prst="rect">
            <a:avLst/>
          </a:prstGeom>
        </p:spPr>
        <p:txBody>
          <a:bodyPr wrap="square">
            <a:spAutoFit/>
          </a:bodyPr>
          <a:lstStyle/>
          <a:p>
            <a:pPr marL="0" marR="0">
              <a:spcBef>
                <a:spcPts val="0"/>
              </a:spcBef>
              <a:spcAft>
                <a:spcPts val="0"/>
              </a:spcAft>
            </a:pPr>
            <a:r>
              <a:rPr lang="en-US" sz="2400" b="1" kern="1200" dirty="0">
                <a:solidFill>
                  <a:srgbClr val="000000"/>
                </a:solidFill>
                <a:effectLst/>
                <a:latin typeface="Times New Roman" panose="02020603050405020304" pitchFamily="18" charset="0"/>
                <a:ea typeface="Times New Roman" panose="02020603050405020304" pitchFamily="18" charset="0"/>
              </a:rPr>
              <a:t>FM 35–XI Ext. TEMP code figure</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rPr>
              <a:t>PART A [Data up to and including 100 </a:t>
            </a:r>
            <a:r>
              <a:rPr lang="en-US" sz="2400" kern="1200" dirty="0" err="1">
                <a:solidFill>
                  <a:srgbClr val="000000"/>
                </a:solidFill>
                <a:effectLst/>
                <a:latin typeface="Times New Roman" panose="02020603050405020304" pitchFamily="18" charset="0"/>
                <a:ea typeface="Times New Roman" panose="02020603050405020304" pitchFamily="18" charset="0"/>
              </a:rPr>
              <a:t>mb</a:t>
            </a:r>
            <a:r>
              <a:rPr lang="en-US" sz="2400" kern="1200" dirty="0">
                <a:solidFill>
                  <a:srgbClr val="000000"/>
                </a:solidFill>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rPr>
              <a:t>[Section 1] </a:t>
            </a:r>
            <a:r>
              <a:rPr lang="en-US" sz="2400" kern="1200" dirty="0" err="1">
                <a:solidFill>
                  <a:srgbClr val="000000"/>
                </a:solidFill>
                <a:effectLst/>
                <a:latin typeface="Times New Roman" panose="02020603050405020304" pitchFamily="18" charset="0"/>
                <a:ea typeface="Times New Roman" panose="02020603050405020304" pitchFamily="18" charset="0"/>
              </a:rPr>
              <a:t>MiMiAA</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YYGGI</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IIiii</a:t>
            </a:r>
            <a:r>
              <a:rPr lang="en-US" sz="2400" kern="12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rPr>
              <a:t>[Section 2] </a:t>
            </a:r>
            <a:r>
              <a:rPr lang="en-US" sz="2400" b="1" kern="1200" dirty="0">
                <a:solidFill>
                  <a:srgbClr val="FF0000"/>
                </a:solidFill>
                <a:effectLst/>
                <a:latin typeface="Times New Roman" panose="02020603050405020304" pitchFamily="18" charset="0"/>
                <a:ea typeface="Times New Roman" panose="02020603050405020304" pitchFamily="18" charset="0"/>
              </a:rPr>
              <a:t>99</a:t>
            </a:r>
            <a:r>
              <a:rPr lang="en-US" sz="2400" kern="1200" dirty="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a:solidFill>
                  <a:srgbClr val="000000"/>
                </a:solidFill>
                <a:effectLst/>
                <a:latin typeface="Times New Roman" panose="02020603050405020304" pitchFamily="18" charset="0"/>
                <a:ea typeface="Times New Roman" panose="02020603050405020304" pitchFamily="18" charset="0"/>
              </a:rPr>
              <a:t>o</a:t>
            </a:r>
            <a:r>
              <a:rPr lang="en-US" sz="2400" kern="1200" dirty="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a:solidFill>
                  <a:srgbClr val="000000"/>
                </a:solidFill>
                <a:effectLst/>
                <a:latin typeface="Times New Roman" panose="02020603050405020304" pitchFamily="18" charset="0"/>
                <a:ea typeface="Times New Roman" panose="02020603050405020304" pitchFamily="18" charset="0"/>
              </a:rPr>
              <a:t>o</a:t>
            </a:r>
            <a:r>
              <a:rPr lang="en-US" sz="2400" kern="1200" dirty="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a:solidFill>
                  <a:srgbClr val="000000"/>
                </a:solidFill>
                <a:effectLst/>
                <a:latin typeface="Times New Roman" panose="02020603050405020304" pitchFamily="18" charset="0"/>
                <a:ea typeface="Times New Roman" panose="02020603050405020304" pitchFamily="18" charset="0"/>
              </a:rPr>
              <a:t>o</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T</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T</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Ta</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a:solidFill>
                  <a:srgbClr val="000000"/>
                </a:solidFill>
                <a:effectLst/>
                <a:latin typeface="Times New Roman" panose="02020603050405020304" pitchFamily="18" charset="0"/>
                <a:ea typeface="Times New Roman" panose="02020603050405020304" pitchFamily="18" charset="0"/>
              </a:rPr>
              <a:t> [Surface Data]</a:t>
            </a:r>
            <a:endParaRPr lang="en-US" sz="2400" dirty="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r>
              <a:rPr lang="en-US" sz="2400" b="1" kern="1200" dirty="0">
                <a:solidFill>
                  <a:srgbClr val="FF0000"/>
                </a:solidFill>
                <a:effectLst/>
                <a:latin typeface="Times New Roman" panose="02020603050405020304" pitchFamily="18" charset="0"/>
                <a:ea typeface="Times New Roman" panose="02020603050405020304" pitchFamily="18" charset="0"/>
              </a:rPr>
              <a:t>00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92</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85</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70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50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40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30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25</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20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15</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10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rPr>
              <a:t>[Standard Isobaric Surfaces]</a:t>
            </a:r>
            <a:endParaRPr lang="en-US" sz="2400" dirty="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rPr>
              <a:t>[Section 3] </a:t>
            </a:r>
            <a:r>
              <a:rPr lang="en-US" sz="2400" b="1" kern="1200" dirty="0">
                <a:solidFill>
                  <a:srgbClr val="FF0000"/>
                </a:solidFill>
                <a:effectLst/>
                <a:latin typeface="Times New Roman" panose="02020603050405020304" pitchFamily="18" charset="0"/>
                <a:ea typeface="Times New Roman" panose="02020603050405020304" pitchFamily="18" charset="0"/>
              </a:rPr>
              <a:t>88</a:t>
            </a:r>
            <a:r>
              <a:rPr lang="en-US" sz="2400" kern="1200" dirty="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a:solidFill>
                  <a:srgbClr val="000000"/>
                </a:solidFill>
                <a:effectLst/>
                <a:latin typeface="Times New Roman" panose="02020603050405020304" pitchFamily="18" charset="0"/>
                <a:ea typeface="Times New Roman" panose="02020603050405020304" pitchFamily="18" charset="0"/>
              </a:rPr>
              <a:t>t</a:t>
            </a:r>
            <a:r>
              <a:rPr lang="en-US" sz="2400" kern="1200" dirty="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a:solidFill>
                  <a:srgbClr val="000000"/>
                </a:solidFill>
                <a:effectLst/>
                <a:latin typeface="Times New Roman" panose="02020603050405020304" pitchFamily="18" charset="0"/>
                <a:ea typeface="Times New Roman" panose="02020603050405020304" pitchFamily="18" charset="0"/>
              </a:rPr>
              <a:t>t</a:t>
            </a:r>
            <a:r>
              <a:rPr lang="en-US" sz="2400" kern="1200" dirty="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a:solidFill>
                  <a:srgbClr val="000000"/>
                </a:solidFill>
                <a:effectLst/>
                <a:latin typeface="Times New Roman" panose="02020603050405020304" pitchFamily="18" charset="0"/>
                <a:ea typeface="Times New Roman" panose="02020603050405020304" pitchFamily="18" charset="0"/>
              </a:rPr>
              <a:t>t</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T</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T</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Ta</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baseline="-250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Tropopause</a:t>
            </a:r>
            <a:r>
              <a:rPr lang="en-US" sz="2400" kern="1200" dirty="0">
                <a:solidFill>
                  <a:srgbClr val="000000"/>
                </a:solidFill>
                <a:effectLst/>
                <a:latin typeface="Times New Roman" panose="02020603050405020304" pitchFamily="18" charset="0"/>
                <a:ea typeface="Times New Roman" panose="02020603050405020304" pitchFamily="18" charset="0"/>
              </a:rPr>
              <a:t> Data]</a:t>
            </a:r>
            <a:endParaRPr lang="en-US" sz="2400" dirty="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rPr>
              <a:t>[Section 4] </a:t>
            </a:r>
            <a:r>
              <a:rPr lang="en-US" sz="2400" b="1" kern="1200" dirty="0">
                <a:solidFill>
                  <a:srgbClr val="FF0000"/>
                </a:solidFill>
                <a:effectLst/>
                <a:latin typeface="Times New Roman" panose="02020603050405020304" pitchFamily="18" charset="0"/>
                <a:ea typeface="Times New Roman" panose="02020603050405020304" pitchFamily="18" charset="0"/>
              </a:rPr>
              <a:t>77</a:t>
            </a:r>
            <a:r>
              <a:rPr lang="en-US" sz="2400" kern="1200" dirty="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a:solidFill>
                  <a:srgbClr val="000000"/>
                </a:solidFill>
                <a:effectLst/>
                <a:latin typeface="Times New Roman" panose="02020603050405020304" pitchFamily="18" charset="0"/>
                <a:ea typeface="Times New Roman" panose="02020603050405020304" pitchFamily="18" charset="0"/>
              </a:rPr>
              <a:t>m</a:t>
            </a:r>
            <a:r>
              <a:rPr lang="en-US" sz="2400" kern="1200" dirty="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a:solidFill>
                  <a:srgbClr val="000000"/>
                </a:solidFill>
                <a:effectLst/>
                <a:latin typeface="Times New Roman" panose="02020603050405020304" pitchFamily="18" charset="0"/>
                <a:ea typeface="Times New Roman" panose="02020603050405020304" pitchFamily="18" charset="0"/>
              </a:rPr>
              <a:t>m</a:t>
            </a:r>
            <a:r>
              <a:rPr lang="en-US" sz="2400" kern="1200" dirty="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a:solidFill>
                  <a:srgbClr val="000000"/>
                </a:solidFill>
                <a:effectLst/>
                <a:latin typeface="Times New Roman" panose="02020603050405020304" pitchFamily="18" charset="0"/>
                <a:ea typeface="Times New Roman" panose="02020603050405020304" pitchFamily="18" charset="0"/>
              </a:rPr>
              <a:t>m</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m</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m</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m</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m</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m</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747939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5259" y="282502"/>
            <a:ext cx="11661731" cy="3416320"/>
          </a:xfrm>
          <a:prstGeom prst="rect">
            <a:avLst/>
          </a:prstGeom>
        </p:spPr>
        <p:txBody>
          <a:bodyPr wrap="square">
            <a:spAutoFit/>
          </a:bodyPr>
          <a:lstStyle/>
          <a:p>
            <a:pPr marL="0" marR="0">
              <a:spcBef>
                <a:spcPts val="0"/>
              </a:spcBef>
              <a:spcAft>
                <a:spcPts val="0"/>
              </a:spcAft>
            </a:pPr>
            <a:r>
              <a:rPr lang="en-US" sz="2400" b="1" kern="1200" dirty="0">
                <a:solidFill>
                  <a:srgbClr val="000000"/>
                </a:solidFill>
                <a:effectLst/>
                <a:latin typeface="Times New Roman" panose="02020603050405020304" pitchFamily="18" charset="0"/>
                <a:ea typeface="Times New Roman" panose="02020603050405020304" pitchFamily="18" charset="0"/>
              </a:rPr>
              <a:t>FM 35–XI Ext. TEMP code figure</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rPr>
              <a:t>PART A [Data up to and including 100 </a:t>
            </a:r>
            <a:r>
              <a:rPr lang="en-US" sz="2400" kern="1200" dirty="0" err="1">
                <a:solidFill>
                  <a:srgbClr val="000000"/>
                </a:solidFill>
                <a:effectLst/>
                <a:latin typeface="Times New Roman" panose="02020603050405020304" pitchFamily="18" charset="0"/>
                <a:ea typeface="Times New Roman" panose="02020603050405020304" pitchFamily="18" charset="0"/>
              </a:rPr>
              <a:t>mb</a:t>
            </a:r>
            <a:r>
              <a:rPr lang="en-US" sz="2400" kern="1200" dirty="0">
                <a:solidFill>
                  <a:srgbClr val="000000"/>
                </a:solidFill>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kern="1200" dirty="0" err="1" smtClean="0">
                <a:solidFill>
                  <a:srgbClr val="000000"/>
                </a:solidFill>
                <a:effectLst/>
                <a:latin typeface="Times New Roman" panose="02020603050405020304" pitchFamily="18" charset="0"/>
                <a:ea typeface="Times New Roman" panose="02020603050405020304" pitchFamily="18" charset="0"/>
              </a:rPr>
              <a:t>MiMiAA</a:t>
            </a:r>
            <a:r>
              <a:rPr lang="en-US" sz="2400" kern="1200" dirty="0" smtClean="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YYGGI</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IIiii</a:t>
            </a:r>
            <a:r>
              <a:rPr lang="en-US" sz="2400" kern="12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b="1" kern="1200" dirty="0" smtClean="0">
                <a:solidFill>
                  <a:srgbClr val="FF0000"/>
                </a:solidFill>
                <a:effectLst/>
                <a:latin typeface="Times New Roman" panose="02020603050405020304" pitchFamily="18" charset="0"/>
                <a:ea typeface="Times New Roman" panose="02020603050405020304" pitchFamily="18" charset="0"/>
              </a:rPr>
              <a:t>99</a:t>
            </a:r>
            <a:r>
              <a:rPr lang="en-US" sz="2400" kern="1200" dirty="0" smtClean="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smtClean="0">
                <a:solidFill>
                  <a:srgbClr val="000000"/>
                </a:solidFill>
                <a:effectLst/>
                <a:latin typeface="Times New Roman" panose="02020603050405020304" pitchFamily="18" charset="0"/>
                <a:ea typeface="Times New Roman" panose="02020603050405020304" pitchFamily="18" charset="0"/>
              </a:rPr>
              <a:t>o</a:t>
            </a:r>
            <a:r>
              <a:rPr lang="en-US" sz="2400" kern="1200" dirty="0" smtClean="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smtClean="0">
                <a:solidFill>
                  <a:srgbClr val="000000"/>
                </a:solidFill>
                <a:effectLst/>
                <a:latin typeface="Times New Roman" panose="02020603050405020304" pitchFamily="18" charset="0"/>
                <a:ea typeface="Times New Roman" panose="02020603050405020304" pitchFamily="18" charset="0"/>
              </a:rPr>
              <a:t>o</a:t>
            </a:r>
            <a:r>
              <a:rPr lang="en-US" sz="2400" kern="1200" dirty="0" smtClean="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smtClean="0">
                <a:solidFill>
                  <a:srgbClr val="000000"/>
                </a:solidFill>
                <a:effectLst/>
                <a:latin typeface="Times New Roman" panose="02020603050405020304" pitchFamily="18" charset="0"/>
                <a:ea typeface="Times New Roman" panose="02020603050405020304" pitchFamily="18" charset="0"/>
              </a:rPr>
              <a:t>o</a:t>
            </a:r>
            <a:r>
              <a:rPr lang="en-US" sz="2400" kern="1200" dirty="0" smtClean="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T</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T</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Ta</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o</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 </a:t>
            </a:r>
            <a:r>
              <a:rPr lang="en-US" sz="2400" b="1" kern="1200" dirty="0" smtClean="0">
                <a:solidFill>
                  <a:srgbClr val="FF0000"/>
                </a:solidFill>
                <a:effectLst/>
                <a:latin typeface="Times New Roman" panose="02020603050405020304" pitchFamily="18" charset="0"/>
                <a:ea typeface="Times New Roman" panose="02020603050405020304" pitchFamily="18" charset="0"/>
              </a:rPr>
              <a:t>00</a:t>
            </a:r>
            <a:r>
              <a:rPr lang="en-US" sz="2400" kern="1200" dirty="0" smtClean="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92</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85</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70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50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40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30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25</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20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15</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b="1" kern="1200" dirty="0">
                <a:solidFill>
                  <a:srgbClr val="FF0000"/>
                </a:solidFill>
                <a:effectLst/>
                <a:latin typeface="Times New Roman" panose="02020603050405020304" pitchFamily="18" charset="0"/>
                <a:ea typeface="Times New Roman" panose="02020603050405020304" pitchFamily="18" charset="0"/>
              </a:rPr>
              <a:t>10</a:t>
            </a:r>
            <a:r>
              <a:rPr lang="en-US" sz="2400" kern="1200" dirty="0">
                <a:solidFill>
                  <a:srgbClr val="000000"/>
                </a:solidFill>
                <a:effectLst/>
                <a:latin typeface="Times New Roman" panose="02020603050405020304" pitchFamily="18" charset="0"/>
                <a:ea typeface="Times New Roman" panose="02020603050405020304" pitchFamily="18" charset="0"/>
              </a:rPr>
              <a:t>hhh </a:t>
            </a:r>
            <a:r>
              <a:rPr lang="en-US" sz="2400" kern="1200" dirty="0" err="1">
                <a:solidFill>
                  <a:srgbClr val="000000"/>
                </a:solidFill>
                <a:effectLst/>
                <a:latin typeface="Times New Roman" panose="02020603050405020304" pitchFamily="18" charset="0"/>
                <a:ea typeface="Times New Roman" panose="02020603050405020304" pitchFamily="18" charset="0"/>
              </a:rPr>
              <a:t>TTTaDD</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ddfff</a:t>
            </a:r>
            <a:r>
              <a:rPr lang="en-US" sz="2400" kern="12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r>
              <a:rPr lang="en-US" sz="2400" b="1" kern="1200" dirty="0" smtClean="0">
                <a:solidFill>
                  <a:srgbClr val="FF0000"/>
                </a:solidFill>
                <a:effectLst/>
                <a:latin typeface="Times New Roman" panose="02020603050405020304" pitchFamily="18" charset="0"/>
                <a:ea typeface="Times New Roman" panose="02020603050405020304" pitchFamily="18" charset="0"/>
              </a:rPr>
              <a:t>88</a:t>
            </a:r>
            <a:r>
              <a:rPr lang="en-US" sz="2400" kern="1200" dirty="0" smtClean="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smtClean="0">
                <a:solidFill>
                  <a:srgbClr val="000000"/>
                </a:solidFill>
                <a:effectLst/>
                <a:latin typeface="Times New Roman" panose="02020603050405020304" pitchFamily="18" charset="0"/>
                <a:ea typeface="Times New Roman" panose="02020603050405020304" pitchFamily="18" charset="0"/>
              </a:rPr>
              <a:t>t</a:t>
            </a:r>
            <a:r>
              <a:rPr lang="en-US" sz="2400" kern="1200" dirty="0" smtClean="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smtClean="0">
                <a:solidFill>
                  <a:srgbClr val="000000"/>
                </a:solidFill>
                <a:effectLst/>
                <a:latin typeface="Times New Roman" panose="02020603050405020304" pitchFamily="18" charset="0"/>
                <a:ea typeface="Times New Roman" panose="02020603050405020304" pitchFamily="18" charset="0"/>
              </a:rPr>
              <a:t>t</a:t>
            </a:r>
            <a:r>
              <a:rPr lang="en-US" sz="2400" kern="1200" dirty="0" smtClean="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smtClean="0">
                <a:solidFill>
                  <a:srgbClr val="000000"/>
                </a:solidFill>
                <a:effectLst/>
                <a:latin typeface="Times New Roman" panose="02020603050405020304" pitchFamily="18" charset="0"/>
                <a:ea typeface="Times New Roman" panose="02020603050405020304" pitchFamily="18" charset="0"/>
              </a:rPr>
              <a:t>t</a:t>
            </a:r>
            <a:r>
              <a:rPr lang="en-US" sz="2400" kern="1200" dirty="0" smtClean="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T</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T</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Ta</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baseline="-25000" dirty="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t</a:t>
            </a:r>
            <a:r>
              <a:rPr lang="en-US" sz="2400" kern="1200" dirty="0">
                <a:solidFill>
                  <a:srgbClr val="000000"/>
                </a:solidFill>
                <a:effectLst/>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 </a:t>
            </a:r>
            <a:r>
              <a:rPr lang="en-US" sz="2400" b="1" kern="1200" dirty="0" smtClean="0">
                <a:solidFill>
                  <a:srgbClr val="FF0000"/>
                </a:solidFill>
                <a:effectLst/>
                <a:latin typeface="Times New Roman" panose="02020603050405020304" pitchFamily="18" charset="0"/>
                <a:ea typeface="Times New Roman" panose="02020603050405020304" pitchFamily="18" charset="0"/>
              </a:rPr>
              <a:t>77</a:t>
            </a:r>
            <a:r>
              <a:rPr lang="en-US" sz="2400" kern="1200" dirty="0" smtClean="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smtClean="0">
                <a:solidFill>
                  <a:srgbClr val="000000"/>
                </a:solidFill>
                <a:effectLst/>
                <a:latin typeface="Times New Roman" panose="02020603050405020304" pitchFamily="18" charset="0"/>
                <a:ea typeface="Times New Roman" panose="02020603050405020304" pitchFamily="18" charset="0"/>
              </a:rPr>
              <a:t>m</a:t>
            </a:r>
            <a:r>
              <a:rPr lang="en-US" sz="2400" kern="1200" dirty="0" smtClean="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smtClean="0">
                <a:solidFill>
                  <a:srgbClr val="000000"/>
                </a:solidFill>
                <a:effectLst/>
                <a:latin typeface="Times New Roman" panose="02020603050405020304" pitchFamily="18" charset="0"/>
                <a:ea typeface="Times New Roman" panose="02020603050405020304" pitchFamily="18" charset="0"/>
              </a:rPr>
              <a:t>m</a:t>
            </a:r>
            <a:r>
              <a:rPr lang="en-US" sz="2400" kern="1200" dirty="0" smtClean="0">
                <a:solidFill>
                  <a:srgbClr val="000000"/>
                </a:solidFill>
                <a:effectLst/>
                <a:latin typeface="Times New Roman" panose="02020603050405020304" pitchFamily="18" charset="0"/>
                <a:ea typeface="Times New Roman" panose="02020603050405020304" pitchFamily="18" charset="0"/>
              </a:rPr>
              <a:t>P</a:t>
            </a:r>
            <a:r>
              <a:rPr lang="en-US" sz="2400" kern="1200" baseline="-25000" dirty="0" smtClean="0">
                <a:solidFill>
                  <a:srgbClr val="000000"/>
                </a:solidFill>
                <a:effectLst/>
                <a:latin typeface="Times New Roman" panose="02020603050405020304" pitchFamily="18" charset="0"/>
                <a:ea typeface="Times New Roman" panose="02020603050405020304" pitchFamily="18" charset="0"/>
              </a:rPr>
              <a:t>m</a:t>
            </a:r>
            <a:r>
              <a:rPr lang="en-US" sz="2400" kern="1200" dirty="0" smtClean="0">
                <a:solidFill>
                  <a:srgbClr val="000000"/>
                </a:solidFill>
                <a:effectLst/>
                <a:latin typeface="Times New Roman" panose="02020603050405020304" pitchFamily="18" charset="0"/>
                <a:ea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m</a:t>
            </a:r>
            <a:r>
              <a:rPr lang="en-US" sz="2400" kern="1200" dirty="0" err="1">
                <a:solidFill>
                  <a:srgbClr val="000000"/>
                </a:solidFill>
                <a:effectLst/>
                <a:latin typeface="Times New Roman" panose="02020603050405020304" pitchFamily="18" charset="0"/>
                <a:ea typeface="Times New Roman" panose="02020603050405020304" pitchFamily="18" charset="0"/>
              </a:rPr>
              <a:t>d</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m</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m</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m</a:t>
            </a:r>
            <a:r>
              <a:rPr lang="en-US" sz="2400" kern="1200" dirty="0" err="1">
                <a:solidFill>
                  <a:srgbClr val="000000"/>
                </a:solidFill>
                <a:effectLst/>
                <a:latin typeface="Times New Roman" panose="02020603050405020304" pitchFamily="18" charset="0"/>
                <a:ea typeface="Times New Roman" panose="02020603050405020304" pitchFamily="18" charset="0"/>
              </a:rPr>
              <a:t>f</a:t>
            </a:r>
            <a:r>
              <a:rPr lang="en-US" sz="2400" kern="1200" baseline="-25000" dirty="0" err="1">
                <a:solidFill>
                  <a:srgbClr val="000000"/>
                </a:solidFill>
                <a:effectLst/>
                <a:latin typeface="Times New Roman" panose="02020603050405020304" pitchFamily="18" charset="0"/>
                <a:ea typeface="Times New Roman" panose="02020603050405020304" pitchFamily="18" charset="0"/>
              </a:rPr>
              <a:t>m</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118205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3463" y="455927"/>
            <a:ext cx="11728537" cy="5632311"/>
          </a:xfrm>
          <a:prstGeom prst="rect">
            <a:avLst/>
          </a:prstGeom>
        </p:spPr>
        <p:txBody>
          <a:bodyPr wrap="square">
            <a:spAutoFit/>
          </a:bodyPr>
          <a:lstStyle/>
          <a:p>
            <a:r>
              <a:rPr lang="fi-FI" sz="2000" b="1" dirty="0" smtClean="0">
                <a:latin typeface="Times New Roman" panose="02020603050405020304" pitchFamily="18" charset="0"/>
                <a:cs typeface="Times New Roman" panose="02020603050405020304" pitchFamily="18" charset="0"/>
              </a:rPr>
              <a:t>TTAA</a:t>
            </a:r>
            <a:r>
              <a:rPr lang="fi-FI" sz="2000" dirty="0" smtClean="0">
                <a:latin typeface="Times New Roman" panose="02020603050405020304" pitchFamily="18" charset="0"/>
                <a:cs typeface="Times New Roman" panose="02020603050405020304" pitchFamily="18" charset="0"/>
              </a:rPr>
              <a:t> 51231 </a:t>
            </a:r>
          </a:p>
          <a:p>
            <a:r>
              <a:rPr lang="fi-FI" sz="2000" dirty="0" smtClean="0">
                <a:latin typeface="Times New Roman" panose="02020603050405020304" pitchFamily="18" charset="0"/>
                <a:cs typeface="Times New Roman" panose="02020603050405020304" pitchFamily="18" charset="0"/>
              </a:rPr>
              <a:t>03808 </a:t>
            </a:r>
            <a:r>
              <a:rPr lang="fi-FI" sz="2000" dirty="0" smtClean="0">
                <a:solidFill>
                  <a:srgbClr val="FF0000"/>
                </a:solidFill>
                <a:latin typeface="Times New Roman" panose="02020603050405020304" pitchFamily="18" charset="0"/>
                <a:cs typeface="Times New Roman" panose="02020603050405020304" pitchFamily="18" charset="0"/>
              </a:rPr>
              <a:t>99</a:t>
            </a:r>
            <a:r>
              <a:rPr lang="fi-FI" sz="2000" dirty="0" smtClean="0">
                <a:latin typeface="Times New Roman" panose="02020603050405020304" pitchFamily="18" charset="0"/>
                <a:cs typeface="Times New Roman" panose="02020603050405020304" pitchFamily="18" charset="0"/>
              </a:rPr>
              <a:t>996 07819 17005 </a:t>
            </a:r>
            <a:r>
              <a:rPr lang="fi-FI" sz="2000" dirty="0" smtClean="0">
                <a:solidFill>
                  <a:srgbClr val="FF0000"/>
                </a:solidFill>
                <a:latin typeface="Times New Roman" panose="02020603050405020304" pitchFamily="18" charset="0"/>
                <a:cs typeface="Times New Roman" panose="02020603050405020304" pitchFamily="18" charset="0"/>
              </a:rPr>
              <a:t>00</a:t>
            </a:r>
            <a:r>
              <a:rPr lang="fi-FI" sz="2000" dirty="0" smtClean="0">
                <a:latin typeface="Times New Roman" panose="02020603050405020304" pitchFamily="18" charset="0"/>
                <a:cs typeface="Times New Roman" panose="02020603050405020304" pitchFamily="18" charset="0"/>
              </a:rPr>
              <a:t>057 ///// ///// </a:t>
            </a:r>
            <a:r>
              <a:rPr lang="fi-FI" sz="2000" dirty="0" smtClean="0">
                <a:solidFill>
                  <a:srgbClr val="FF0000"/>
                </a:solidFill>
                <a:latin typeface="Times New Roman" panose="02020603050405020304" pitchFamily="18" charset="0"/>
                <a:cs typeface="Times New Roman" panose="02020603050405020304" pitchFamily="18" charset="0"/>
              </a:rPr>
              <a:t>92</a:t>
            </a:r>
            <a:r>
              <a:rPr lang="fi-FI" sz="2000" dirty="0" smtClean="0">
                <a:latin typeface="Times New Roman" panose="02020603050405020304" pitchFamily="18" charset="0"/>
                <a:cs typeface="Times New Roman" panose="02020603050405020304" pitchFamily="18" charset="0"/>
              </a:rPr>
              <a:t>698 03843 20018 </a:t>
            </a:r>
            <a:r>
              <a:rPr lang="fi-FI" sz="2000" dirty="0" smtClean="0">
                <a:solidFill>
                  <a:srgbClr val="FF0000"/>
                </a:solidFill>
                <a:latin typeface="Times New Roman" panose="02020603050405020304" pitchFamily="18" charset="0"/>
                <a:cs typeface="Times New Roman" panose="02020603050405020304" pitchFamily="18" charset="0"/>
              </a:rPr>
              <a:t>85</a:t>
            </a:r>
            <a:r>
              <a:rPr lang="fi-FI" sz="2000" dirty="0" smtClean="0">
                <a:latin typeface="Times New Roman" panose="02020603050405020304" pitchFamily="18" charset="0"/>
                <a:cs typeface="Times New Roman" panose="02020603050405020304" pitchFamily="18" charset="0"/>
              </a:rPr>
              <a:t>379 00356 20020 </a:t>
            </a:r>
            <a:r>
              <a:rPr lang="fi-FI" sz="2000" dirty="0" smtClean="0">
                <a:solidFill>
                  <a:srgbClr val="FF0000"/>
                </a:solidFill>
                <a:latin typeface="Times New Roman" panose="02020603050405020304" pitchFamily="18" charset="0"/>
                <a:cs typeface="Times New Roman" panose="02020603050405020304" pitchFamily="18" charset="0"/>
              </a:rPr>
              <a:t>70</a:t>
            </a:r>
            <a:r>
              <a:rPr lang="fi-FI" sz="2000" dirty="0" smtClean="0">
                <a:latin typeface="Times New Roman" panose="02020603050405020304" pitchFamily="18" charset="0"/>
                <a:cs typeface="Times New Roman" panose="02020603050405020304" pitchFamily="18" charset="0"/>
              </a:rPr>
              <a:t>934 04976 22032 </a:t>
            </a:r>
            <a:r>
              <a:rPr lang="fi-FI" sz="2000" dirty="0" smtClean="0">
                <a:solidFill>
                  <a:srgbClr val="FF0000"/>
                </a:solidFill>
                <a:latin typeface="Times New Roman" panose="02020603050405020304" pitchFamily="18" charset="0"/>
                <a:cs typeface="Times New Roman" panose="02020603050405020304" pitchFamily="18" charset="0"/>
              </a:rPr>
              <a:t>50</a:t>
            </a:r>
            <a:r>
              <a:rPr lang="fi-FI" sz="2000" dirty="0" smtClean="0">
                <a:latin typeface="Times New Roman" panose="02020603050405020304" pitchFamily="18" charset="0"/>
                <a:cs typeface="Times New Roman" panose="02020603050405020304" pitchFamily="18" charset="0"/>
              </a:rPr>
              <a:t>550 19143 27537 </a:t>
            </a:r>
            <a:r>
              <a:rPr lang="fi-FI" sz="2000" dirty="0" smtClean="0">
                <a:solidFill>
                  <a:srgbClr val="FF0000"/>
                </a:solidFill>
                <a:latin typeface="Times New Roman" panose="02020603050405020304" pitchFamily="18" charset="0"/>
                <a:cs typeface="Times New Roman" panose="02020603050405020304" pitchFamily="18" charset="0"/>
              </a:rPr>
              <a:t>40</a:t>
            </a:r>
            <a:r>
              <a:rPr lang="fi-FI" sz="2000" dirty="0" smtClean="0">
                <a:latin typeface="Times New Roman" panose="02020603050405020304" pitchFamily="18" charset="0"/>
                <a:cs typeface="Times New Roman" panose="02020603050405020304" pitchFamily="18" charset="0"/>
              </a:rPr>
              <a:t>713 29940 27552 </a:t>
            </a:r>
            <a:r>
              <a:rPr lang="fi-FI" sz="2000" dirty="0" smtClean="0">
                <a:solidFill>
                  <a:srgbClr val="FF0000"/>
                </a:solidFill>
                <a:latin typeface="Times New Roman" panose="02020603050405020304" pitchFamily="18" charset="0"/>
                <a:cs typeface="Times New Roman" panose="02020603050405020304" pitchFamily="18" charset="0"/>
              </a:rPr>
              <a:t>30</a:t>
            </a:r>
            <a:r>
              <a:rPr lang="fi-FI" sz="2000" dirty="0" smtClean="0">
                <a:latin typeface="Times New Roman" panose="02020603050405020304" pitchFamily="18" charset="0"/>
                <a:cs typeface="Times New Roman" panose="02020603050405020304" pitchFamily="18" charset="0"/>
              </a:rPr>
              <a:t>912 44335 27069 </a:t>
            </a:r>
            <a:r>
              <a:rPr lang="fi-FI" sz="2000" dirty="0" smtClean="0">
                <a:solidFill>
                  <a:srgbClr val="FF0000"/>
                </a:solidFill>
                <a:latin typeface="Times New Roman" panose="02020603050405020304" pitchFamily="18" charset="0"/>
                <a:cs typeface="Times New Roman" panose="02020603050405020304" pitchFamily="18" charset="0"/>
              </a:rPr>
              <a:t>25</a:t>
            </a:r>
            <a:r>
              <a:rPr lang="fi-FI" sz="2000" dirty="0" smtClean="0">
                <a:latin typeface="Times New Roman" panose="02020603050405020304" pitchFamily="18" charset="0"/>
                <a:cs typeface="Times New Roman" panose="02020603050405020304" pitchFamily="18" charset="0"/>
              </a:rPr>
              <a:t>032 54327 28571 </a:t>
            </a:r>
            <a:r>
              <a:rPr lang="fi-FI" sz="2000" dirty="0" smtClean="0">
                <a:solidFill>
                  <a:srgbClr val="FF0000"/>
                </a:solidFill>
                <a:latin typeface="Times New Roman" panose="02020603050405020304" pitchFamily="18" charset="0"/>
                <a:cs typeface="Times New Roman" panose="02020603050405020304" pitchFamily="18" charset="0"/>
              </a:rPr>
              <a:t>20</a:t>
            </a:r>
            <a:r>
              <a:rPr lang="fi-FI" sz="2000" dirty="0" smtClean="0">
                <a:latin typeface="Times New Roman" panose="02020603050405020304" pitchFamily="18" charset="0"/>
                <a:cs typeface="Times New Roman" panose="02020603050405020304" pitchFamily="18" charset="0"/>
              </a:rPr>
              <a:t>171 61931 29570 </a:t>
            </a:r>
            <a:r>
              <a:rPr lang="fi-FI" sz="2000" dirty="0" smtClean="0">
                <a:solidFill>
                  <a:srgbClr val="FF0000"/>
                </a:solidFill>
                <a:latin typeface="Times New Roman" panose="02020603050405020304" pitchFamily="18" charset="0"/>
                <a:cs typeface="Times New Roman" panose="02020603050405020304" pitchFamily="18" charset="0"/>
              </a:rPr>
              <a:t>15</a:t>
            </a:r>
            <a:r>
              <a:rPr lang="fi-FI" sz="2000" dirty="0" smtClean="0">
                <a:latin typeface="Times New Roman" panose="02020603050405020304" pitchFamily="18" charset="0"/>
                <a:cs typeface="Times New Roman" panose="02020603050405020304" pitchFamily="18" charset="0"/>
              </a:rPr>
              <a:t>353 54782 27047 </a:t>
            </a:r>
            <a:r>
              <a:rPr lang="fi-FI" sz="2000" dirty="0" smtClean="0">
                <a:solidFill>
                  <a:srgbClr val="FF0000"/>
                </a:solidFill>
                <a:latin typeface="Times New Roman" panose="02020603050405020304" pitchFamily="18" charset="0"/>
                <a:cs typeface="Times New Roman" panose="02020603050405020304" pitchFamily="18" charset="0"/>
              </a:rPr>
              <a:t>10</a:t>
            </a:r>
            <a:r>
              <a:rPr lang="fi-FI" sz="2000" dirty="0" smtClean="0">
                <a:latin typeface="Times New Roman" panose="02020603050405020304" pitchFamily="18" charset="0"/>
                <a:cs typeface="Times New Roman" panose="02020603050405020304" pitchFamily="18" charset="0"/>
              </a:rPr>
              <a:t>614 54982 25523 </a:t>
            </a:r>
            <a:r>
              <a:rPr lang="fi-FI" sz="2000" dirty="0" smtClean="0">
                <a:solidFill>
                  <a:srgbClr val="FF0000"/>
                </a:solidFill>
                <a:latin typeface="Times New Roman" panose="02020603050405020304" pitchFamily="18" charset="0"/>
                <a:cs typeface="Times New Roman" panose="02020603050405020304" pitchFamily="18" charset="0"/>
              </a:rPr>
              <a:t>88</a:t>
            </a:r>
            <a:r>
              <a:rPr lang="fi-FI" sz="2000" dirty="0" smtClean="0">
                <a:latin typeface="Times New Roman" panose="02020603050405020304" pitchFamily="18" charset="0"/>
                <a:cs typeface="Times New Roman" panose="02020603050405020304" pitchFamily="18" charset="0"/>
              </a:rPr>
              <a:t>207 62929 29586 </a:t>
            </a:r>
            <a:r>
              <a:rPr lang="fi-FI" sz="2000" dirty="0" smtClean="0">
                <a:solidFill>
                  <a:srgbClr val="FF0000"/>
                </a:solidFill>
                <a:latin typeface="Times New Roman" panose="02020603050405020304" pitchFamily="18" charset="0"/>
                <a:cs typeface="Times New Roman" panose="02020603050405020304" pitchFamily="18" charset="0"/>
              </a:rPr>
              <a:t>77</a:t>
            </a:r>
            <a:r>
              <a:rPr lang="fi-FI" sz="2000" dirty="0" smtClean="0">
                <a:latin typeface="Times New Roman" panose="02020603050405020304" pitchFamily="18" charset="0"/>
                <a:cs typeface="Times New Roman" panose="02020603050405020304" pitchFamily="18" charset="0"/>
              </a:rPr>
              <a:t>214 29090 42341 31313 48008 82315 </a:t>
            </a:r>
            <a:endParaRPr lang="en-US" sz="2000" dirty="0" smtClean="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b="1" dirty="0" smtClean="0">
                <a:latin typeface="Times New Roman" panose="02020603050405020304" pitchFamily="18" charset="0"/>
                <a:cs typeface="Times New Roman" panose="02020603050405020304" pitchFamily="18" charset="0"/>
              </a:rPr>
              <a:t>TTBB</a:t>
            </a:r>
            <a:r>
              <a:rPr lang="en-US" sz="2000" dirty="0" smtClean="0">
                <a:latin typeface="Times New Roman" panose="02020603050405020304" pitchFamily="18" charset="0"/>
                <a:cs typeface="Times New Roman" panose="02020603050405020304" pitchFamily="18" charset="0"/>
              </a:rPr>
              <a:t> 51238 03808 00996 07819 11995 08018 22990 08021 33980 07625 44969 06823 55948 05650 66915 03042 77875 00108 88867 00717 99859 01314 11855 01318 22851 00741 33845 02469 44840 03873 55831 04276 66817 03873 77816 03673 88786 01674 99734 02174 11667 07976 22618 11572 33607 12765 44601 11910 55548 15310 66517 17343 77462 22339 88455 22934 99441 24728 11398 30141 22377 33131 33327 39535 44308 42926 55267 50935 66244 55723 77226 58933 88219 60729 99207 62929 11200 61932 22194 59957 33187 59762 44185 59964 55174 54774 66171 54777 77160 57381 88143 53383 99120 54383 11113 52783 22100 54982 21212 00996 17005 11984 18514 22973 19018 33951 20517 44871 18521 55852 20019 66834 21022 77731 22530 88716 22033 99679 23029 11605 25034 22519 27036 33469 28042 44411 28053 55354 27056 66348 27061 77309 27570 88291 27071 99288 27069 11261 28065 22214 29090 33207 29586 44201 29573 55193 28547 66189 27048 77186 27053 88181 27559 99178 28054 11172 28039 22169 27032 33165 26034 44159 26040 55150 27547 66143 27033 77137 26031 88116 25535 99111 26538 11100 25523 31313 48008 82315 41414 28472 51515 11892 19022 22800 21025 33600 25034</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69406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3463" y="455927"/>
            <a:ext cx="11728537" cy="3785652"/>
          </a:xfrm>
          <a:prstGeom prst="rect">
            <a:avLst/>
          </a:prstGeom>
        </p:spPr>
        <p:txBody>
          <a:bodyPr wrap="square">
            <a:spAutoFit/>
          </a:bodyPr>
          <a:lstStyle/>
          <a:p>
            <a:r>
              <a:rPr lang="fi-FI" sz="2000" b="1" dirty="0" smtClean="0">
                <a:latin typeface="Times New Roman" panose="02020603050405020304" pitchFamily="18" charset="0"/>
                <a:cs typeface="Times New Roman" panose="02020603050405020304" pitchFamily="18" charset="0"/>
              </a:rPr>
              <a:t>TTAA</a:t>
            </a:r>
            <a:r>
              <a:rPr lang="fi-FI" sz="2000" dirty="0" smtClean="0">
                <a:latin typeface="Times New Roman" panose="02020603050405020304" pitchFamily="18" charset="0"/>
                <a:cs typeface="Times New Roman" panose="02020603050405020304" pitchFamily="18" charset="0"/>
              </a:rPr>
              <a:t> 51231 </a:t>
            </a:r>
          </a:p>
          <a:p>
            <a:r>
              <a:rPr lang="fi-FI" sz="2000" dirty="0" smtClean="0">
                <a:latin typeface="Times New Roman" panose="02020603050405020304" pitchFamily="18" charset="0"/>
                <a:cs typeface="Times New Roman" panose="02020603050405020304" pitchFamily="18" charset="0"/>
              </a:rPr>
              <a:t>03808 </a:t>
            </a:r>
            <a:r>
              <a:rPr lang="fi-FI" sz="2000" dirty="0" smtClean="0">
                <a:solidFill>
                  <a:srgbClr val="FF0000"/>
                </a:solidFill>
                <a:latin typeface="Times New Roman" panose="02020603050405020304" pitchFamily="18" charset="0"/>
                <a:cs typeface="Times New Roman" panose="02020603050405020304" pitchFamily="18" charset="0"/>
              </a:rPr>
              <a:t>99</a:t>
            </a:r>
            <a:r>
              <a:rPr lang="fi-FI" sz="2000" dirty="0" smtClean="0">
                <a:latin typeface="Times New Roman" panose="02020603050405020304" pitchFamily="18" charset="0"/>
                <a:cs typeface="Times New Roman" panose="02020603050405020304" pitchFamily="18" charset="0"/>
              </a:rPr>
              <a:t>996 07819 17005 </a:t>
            </a:r>
            <a:r>
              <a:rPr lang="fi-FI" sz="2000" dirty="0" smtClean="0">
                <a:solidFill>
                  <a:srgbClr val="FF0000"/>
                </a:solidFill>
                <a:latin typeface="Times New Roman" panose="02020603050405020304" pitchFamily="18" charset="0"/>
                <a:cs typeface="Times New Roman" panose="02020603050405020304" pitchFamily="18" charset="0"/>
              </a:rPr>
              <a:t>00</a:t>
            </a:r>
            <a:r>
              <a:rPr lang="fi-FI" sz="2000" dirty="0" smtClean="0">
                <a:latin typeface="Times New Roman" panose="02020603050405020304" pitchFamily="18" charset="0"/>
                <a:cs typeface="Times New Roman" panose="02020603050405020304" pitchFamily="18" charset="0"/>
              </a:rPr>
              <a:t>057 ///// ///// </a:t>
            </a:r>
            <a:r>
              <a:rPr lang="fi-FI" sz="2000" dirty="0" smtClean="0">
                <a:solidFill>
                  <a:srgbClr val="FF0000"/>
                </a:solidFill>
                <a:latin typeface="Times New Roman" panose="02020603050405020304" pitchFamily="18" charset="0"/>
                <a:cs typeface="Times New Roman" panose="02020603050405020304" pitchFamily="18" charset="0"/>
              </a:rPr>
              <a:t>92</a:t>
            </a:r>
            <a:r>
              <a:rPr lang="fi-FI" sz="2000" dirty="0" smtClean="0">
                <a:latin typeface="Times New Roman" panose="02020603050405020304" pitchFamily="18" charset="0"/>
                <a:cs typeface="Times New Roman" panose="02020603050405020304" pitchFamily="18" charset="0"/>
              </a:rPr>
              <a:t>698 03843 20018 </a:t>
            </a:r>
            <a:r>
              <a:rPr lang="fi-FI" sz="2000" dirty="0" smtClean="0">
                <a:solidFill>
                  <a:srgbClr val="FF0000"/>
                </a:solidFill>
                <a:latin typeface="Times New Roman" panose="02020603050405020304" pitchFamily="18" charset="0"/>
                <a:cs typeface="Times New Roman" panose="02020603050405020304" pitchFamily="18" charset="0"/>
              </a:rPr>
              <a:t>85</a:t>
            </a:r>
            <a:r>
              <a:rPr lang="fi-FI" sz="2000" dirty="0" smtClean="0">
                <a:latin typeface="Times New Roman" panose="02020603050405020304" pitchFamily="18" charset="0"/>
                <a:cs typeface="Times New Roman" panose="02020603050405020304" pitchFamily="18" charset="0"/>
              </a:rPr>
              <a:t>379 00356 20020 </a:t>
            </a:r>
            <a:r>
              <a:rPr lang="fi-FI" sz="2000" dirty="0" smtClean="0">
                <a:solidFill>
                  <a:srgbClr val="FF0000"/>
                </a:solidFill>
                <a:latin typeface="Times New Roman" panose="02020603050405020304" pitchFamily="18" charset="0"/>
                <a:cs typeface="Times New Roman" panose="02020603050405020304" pitchFamily="18" charset="0"/>
              </a:rPr>
              <a:t>70</a:t>
            </a:r>
            <a:r>
              <a:rPr lang="fi-FI" sz="2000" dirty="0" smtClean="0">
                <a:latin typeface="Times New Roman" panose="02020603050405020304" pitchFamily="18" charset="0"/>
                <a:cs typeface="Times New Roman" panose="02020603050405020304" pitchFamily="18" charset="0"/>
              </a:rPr>
              <a:t>934 04976 22032 </a:t>
            </a:r>
            <a:r>
              <a:rPr lang="fi-FI" sz="2000" dirty="0" smtClean="0">
                <a:solidFill>
                  <a:srgbClr val="FF0000"/>
                </a:solidFill>
                <a:latin typeface="Times New Roman" panose="02020603050405020304" pitchFamily="18" charset="0"/>
                <a:cs typeface="Times New Roman" panose="02020603050405020304" pitchFamily="18" charset="0"/>
              </a:rPr>
              <a:t>50</a:t>
            </a:r>
            <a:r>
              <a:rPr lang="fi-FI" sz="2000" dirty="0" smtClean="0">
                <a:latin typeface="Times New Roman" panose="02020603050405020304" pitchFamily="18" charset="0"/>
                <a:cs typeface="Times New Roman" panose="02020603050405020304" pitchFamily="18" charset="0"/>
              </a:rPr>
              <a:t>550 19143 27537 </a:t>
            </a:r>
            <a:r>
              <a:rPr lang="fi-FI" sz="2000" dirty="0" smtClean="0">
                <a:solidFill>
                  <a:srgbClr val="FF0000"/>
                </a:solidFill>
                <a:latin typeface="Times New Roman" panose="02020603050405020304" pitchFamily="18" charset="0"/>
                <a:cs typeface="Times New Roman" panose="02020603050405020304" pitchFamily="18" charset="0"/>
              </a:rPr>
              <a:t>40</a:t>
            </a:r>
            <a:r>
              <a:rPr lang="fi-FI" sz="2000" dirty="0" smtClean="0">
                <a:latin typeface="Times New Roman" panose="02020603050405020304" pitchFamily="18" charset="0"/>
                <a:cs typeface="Times New Roman" panose="02020603050405020304" pitchFamily="18" charset="0"/>
              </a:rPr>
              <a:t>713 29940 27552 </a:t>
            </a:r>
            <a:r>
              <a:rPr lang="fi-FI" sz="2000" dirty="0" smtClean="0">
                <a:solidFill>
                  <a:srgbClr val="FF0000"/>
                </a:solidFill>
                <a:latin typeface="Times New Roman" panose="02020603050405020304" pitchFamily="18" charset="0"/>
                <a:cs typeface="Times New Roman" panose="02020603050405020304" pitchFamily="18" charset="0"/>
              </a:rPr>
              <a:t>30</a:t>
            </a:r>
            <a:r>
              <a:rPr lang="fi-FI" sz="2000" dirty="0" smtClean="0">
                <a:latin typeface="Times New Roman" panose="02020603050405020304" pitchFamily="18" charset="0"/>
                <a:cs typeface="Times New Roman" panose="02020603050405020304" pitchFamily="18" charset="0"/>
              </a:rPr>
              <a:t>912 44335 27069 </a:t>
            </a:r>
            <a:r>
              <a:rPr lang="fi-FI" sz="2000" dirty="0" smtClean="0">
                <a:solidFill>
                  <a:srgbClr val="FF0000"/>
                </a:solidFill>
                <a:latin typeface="Times New Roman" panose="02020603050405020304" pitchFamily="18" charset="0"/>
                <a:cs typeface="Times New Roman" panose="02020603050405020304" pitchFamily="18" charset="0"/>
              </a:rPr>
              <a:t>25</a:t>
            </a:r>
            <a:r>
              <a:rPr lang="fi-FI" sz="2000" dirty="0" smtClean="0">
                <a:latin typeface="Times New Roman" panose="02020603050405020304" pitchFamily="18" charset="0"/>
                <a:cs typeface="Times New Roman" panose="02020603050405020304" pitchFamily="18" charset="0"/>
              </a:rPr>
              <a:t>032 54327 28571 </a:t>
            </a:r>
            <a:r>
              <a:rPr lang="fi-FI" sz="2000" dirty="0" smtClean="0">
                <a:solidFill>
                  <a:srgbClr val="FF0000"/>
                </a:solidFill>
                <a:latin typeface="Times New Roman" panose="02020603050405020304" pitchFamily="18" charset="0"/>
                <a:cs typeface="Times New Roman" panose="02020603050405020304" pitchFamily="18" charset="0"/>
              </a:rPr>
              <a:t>20</a:t>
            </a:r>
            <a:r>
              <a:rPr lang="fi-FI" sz="2000" dirty="0" smtClean="0">
                <a:latin typeface="Times New Roman" panose="02020603050405020304" pitchFamily="18" charset="0"/>
                <a:cs typeface="Times New Roman" panose="02020603050405020304" pitchFamily="18" charset="0"/>
              </a:rPr>
              <a:t>171 61931 29570 </a:t>
            </a:r>
            <a:r>
              <a:rPr lang="fi-FI" sz="2000" dirty="0" smtClean="0">
                <a:solidFill>
                  <a:srgbClr val="FF0000"/>
                </a:solidFill>
                <a:latin typeface="Times New Roman" panose="02020603050405020304" pitchFamily="18" charset="0"/>
                <a:cs typeface="Times New Roman" panose="02020603050405020304" pitchFamily="18" charset="0"/>
              </a:rPr>
              <a:t>15</a:t>
            </a:r>
            <a:r>
              <a:rPr lang="fi-FI" sz="2000" dirty="0" smtClean="0">
                <a:latin typeface="Times New Roman" panose="02020603050405020304" pitchFamily="18" charset="0"/>
                <a:cs typeface="Times New Roman" panose="02020603050405020304" pitchFamily="18" charset="0"/>
              </a:rPr>
              <a:t>353 54782 27047 </a:t>
            </a:r>
            <a:r>
              <a:rPr lang="fi-FI" sz="2000" dirty="0" smtClean="0">
                <a:solidFill>
                  <a:srgbClr val="FF0000"/>
                </a:solidFill>
                <a:latin typeface="Times New Roman" panose="02020603050405020304" pitchFamily="18" charset="0"/>
                <a:cs typeface="Times New Roman" panose="02020603050405020304" pitchFamily="18" charset="0"/>
              </a:rPr>
              <a:t>10</a:t>
            </a:r>
            <a:r>
              <a:rPr lang="fi-FI" sz="2000" dirty="0" smtClean="0">
                <a:latin typeface="Times New Roman" panose="02020603050405020304" pitchFamily="18" charset="0"/>
                <a:cs typeface="Times New Roman" panose="02020603050405020304" pitchFamily="18" charset="0"/>
              </a:rPr>
              <a:t>614 54982 25523 </a:t>
            </a:r>
            <a:r>
              <a:rPr lang="fi-FI" sz="2000" dirty="0" smtClean="0">
                <a:solidFill>
                  <a:srgbClr val="FF0000"/>
                </a:solidFill>
                <a:latin typeface="Times New Roman" panose="02020603050405020304" pitchFamily="18" charset="0"/>
                <a:cs typeface="Times New Roman" panose="02020603050405020304" pitchFamily="18" charset="0"/>
              </a:rPr>
              <a:t>88</a:t>
            </a:r>
            <a:r>
              <a:rPr lang="fi-FI" sz="2000" dirty="0" smtClean="0">
                <a:latin typeface="Times New Roman" panose="02020603050405020304" pitchFamily="18" charset="0"/>
                <a:cs typeface="Times New Roman" panose="02020603050405020304" pitchFamily="18" charset="0"/>
              </a:rPr>
              <a:t>207 62929 29586 </a:t>
            </a:r>
            <a:r>
              <a:rPr lang="fi-FI" sz="2000" dirty="0" smtClean="0">
                <a:solidFill>
                  <a:srgbClr val="FF0000"/>
                </a:solidFill>
                <a:latin typeface="Times New Roman" panose="02020603050405020304" pitchFamily="18" charset="0"/>
                <a:cs typeface="Times New Roman" panose="02020603050405020304" pitchFamily="18" charset="0"/>
              </a:rPr>
              <a:t>77</a:t>
            </a:r>
            <a:r>
              <a:rPr lang="fi-FI" sz="2000" dirty="0" smtClean="0">
                <a:latin typeface="Times New Roman" panose="02020603050405020304" pitchFamily="18" charset="0"/>
                <a:cs typeface="Times New Roman" panose="02020603050405020304" pitchFamily="18" charset="0"/>
              </a:rPr>
              <a:t>214 29090 42341 31313 48008 82315 </a:t>
            </a:r>
            <a:endParaRPr lang="en-US" sz="2000" dirty="0" smtClean="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r>
              <a:rPr lang="en-US" sz="2000" dirty="0" err="1">
                <a:solidFill>
                  <a:srgbClr val="000000"/>
                </a:solidFill>
                <a:latin typeface="Times New Roman" panose="02020603050405020304" pitchFamily="18" charset="0"/>
                <a:ea typeface="Times New Roman" panose="02020603050405020304" pitchFamily="18" charset="0"/>
              </a:rPr>
              <a:t>MiMiAA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YYGGI</a:t>
            </a:r>
            <a:r>
              <a:rPr lang="en-US" sz="2000" baseline="-25000" dirty="0" err="1">
                <a:solidFill>
                  <a:srgbClr val="000000"/>
                </a:solidFill>
                <a:latin typeface="Times New Roman" panose="02020603050405020304" pitchFamily="18" charset="0"/>
                <a:ea typeface="Times New Roman" panose="02020603050405020304" pitchFamily="18" charset="0"/>
              </a:rPr>
              <a:t>d</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IIiii</a:t>
            </a:r>
            <a:r>
              <a:rPr lang="en-US" sz="2000" dirty="0">
                <a:solidFill>
                  <a:srgbClr val="000000"/>
                </a:solidFill>
                <a:latin typeface="Times New Roman" panose="02020603050405020304" pitchFamily="18" charset="0"/>
                <a:ea typeface="Times New Roman" panose="02020603050405020304" pitchFamily="18" charset="0"/>
              </a:rPr>
              <a:t> </a:t>
            </a:r>
            <a:endParaRPr lang="en-US" sz="2000" dirty="0" smtClean="0">
              <a:latin typeface="Times New Roman" panose="02020603050405020304" pitchFamily="18" charset="0"/>
              <a:cs typeface="Times New Roman" panose="02020603050405020304" pitchFamily="18" charset="0"/>
            </a:endParaRPr>
          </a:p>
          <a:p>
            <a:r>
              <a:rPr lang="en-US" sz="2000" b="1" dirty="0">
                <a:solidFill>
                  <a:srgbClr val="FF0000"/>
                </a:solidFill>
                <a:latin typeface="Times New Roman" panose="02020603050405020304" pitchFamily="18" charset="0"/>
                <a:ea typeface="Times New Roman" panose="02020603050405020304" pitchFamily="18" charset="0"/>
              </a:rPr>
              <a:t>99</a:t>
            </a:r>
            <a:r>
              <a:rPr lang="en-US" sz="2000" dirty="0">
                <a:solidFill>
                  <a:srgbClr val="000000"/>
                </a:solidFill>
                <a:latin typeface="Times New Roman" panose="02020603050405020304" pitchFamily="18" charset="0"/>
                <a:ea typeface="Times New Roman" panose="02020603050405020304" pitchFamily="18" charset="0"/>
              </a:rPr>
              <a:t>P</a:t>
            </a:r>
            <a:r>
              <a:rPr lang="en-US" sz="2000" baseline="-25000" dirty="0">
                <a:solidFill>
                  <a:srgbClr val="000000"/>
                </a:solidFill>
                <a:latin typeface="Times New Roman" panose="02020603050405020304" pitchFamily="18" charset="0"/>
                <a:ea typeface="Times New Roman" panose="02020603050405020304" pitchFamily="18" charset="0"/>
              </a:rPr>
              <a:t>o</a:t>
            </a:r>
            <a:r>
              <a:rPr lang="en-US" sz="2000" dirty="0">
                <a:solidFill>
                  <a:srgbClr val="000000"/>
                </a:solidFill>
                <a:latin typeface="Times New Roman" panose="02020603050405020304" pitchFamily="18" charset="0"/>
                <a:ea typeface="Times New Roman" panose="02020603050405020304" pitchFamily="18" charset="0"/>
              </a:rPr>
              <a:t>P</a:t>
            </a:r>
            <a:r>
              <a:rPr lang="en-US" sz="2000" baseline="-25000" dirty="0">
                <a:solidFill>
                  <a:srgbClr val="000000"/>
                </a:solidFill>
                <a:latin typeface="Times New Roman" panose="02020603050405020304" pitchFamily="18" charset="0"/>
                <a:ea typeface="Times New Roman" panose="02020603050405020304" pitchFamily="18" charset="0"/>
              </a:rPr>
              <a:t>o</a:t>
            </a:r>
            <a:r>
              <a:rPr lang="en-US" sz="2000" dirty="0">
                <a:solidFill>
                  <a:srgbClr val="000000"/>
                </a:solidFill>
                <a:latin typeface="Times New Roman" panose="02020603050405020304" pitchFamily="18" charset="0"/>
                <a:ea typeface="Times New Roman" panose="02020603050405020304" pitchFamily="18" charset="0"/>
              </a:rPr>
              <a:t>P</a:t>
            </a:r>
            <a:r>
              <a:rPr lang="en-US" sz="2000" baseline="-25000" dirty="0">
                <a:solidFill>
                  <a:srgbClr val="000000"/>
                </a:solidFill>
                <a:latin typeface="Times New Roman" panose="02020603050405020304" pitchFamily="18" charset="0"/>
                <a:ea typeface="Times New Roman" panose="02020603050405020304" pitchFamily="18" charset="0"/>
              </a:rPr>
              <a:t>o</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T</a:t>
            </a:r>
            <a:r>
              <a:rPr lang="en-US" sz="2000" baseline="-25000" dirty="0" err="1">
                <a:solidFill>
                  <a:srgbClr val="000000"/>
                </a:solidFill>
                <a:latin typeface="Times New Roman" panose="02020603050405020304" pitchFamily="18" charset="0"/>
                <a:ea typeface="Times New Roman" panose="02020603050405020304" pitchFamily="18" charset="0"/>
              </a:rPr>
              <a:t>o</a:t>
            </a:r>
            <a:r>
              <a:rPr lang="en-US" sz="2000" dirty="0" err="1">
                <a:solidFill>
                  <a:srgbClr val="000000"/>
                </a:solidFill>
                <a:latin typeface="Times New Roman" panose="02020603050405020304" pitchFamily="18" charset="0"/>
                <a:ea typeface="Times New Roman" panose="02020603050405020304" pitchFamily="18" charset="0"/>
              </a:rPr>
              <a:t>T</a:t>
            </a:r>
            <a:r>
              <a:rPr lang="en-US" sz="2000" baseline="-25000" dirty="0" err="1">
                <a:solidFill>
                  <a:srgbClr val="000000"/>
                </a:solidFill>
                <a:latin typeface="Times New Roman" panose="02020603050405020304" pitchFamily="18" charset="0"/>
                <a:ea typeface="Times New Roman" panose="02020603050405020304" pitchFamily="18" charset="0"/>
              </a:rPr>
              <a:t>o</a:t>
            </a:r>
            <a:r>
              <a:rPr lang="en-US" sz="2000" dirty="0" err="1">
                <a:solidFill>
                  <a:srgbClr val="000000"/>
                </a:solidFill>
                <a:latin typeface="Times New Roman" panose="02020603050405020304" pitchFamily="18" charset="0"/>
                <a:ea typeface="Times New Roman" panose="02020603050405020304" pitchFamily="18" charset="0"/>
              </a:rPr>
              <a:t>Ta</a:t>
            </a:r>
            <a:r>
              <a:rPr lang="en-US" sz="2000" baseline="-25000" dirty="0" err="1">
                <a:solidFill>
                  <a:srgbClr val="000000"/>
                </a:solidFill>
                <a:latin typeface="Times New Roman" panose="02020603050405020304" pitchFamily="18" charset="0"/>
                <a:ea typeface="Times New Roman" panose="02020603050405020304" pitchFamily="18" charset="0"/>
              </a:rPr>
              <a:t>o</a:t>
            </a:r>
            <a:r>
              <a:rPr lang="en-US" sz="2000" dirty="0" err="1">
                <a:solidFill>
                  <a:srgbClr val="000000"/>
                </a:solidFill>
                <a:latin typeface="Times New Roman" panose="02020603050405020304" pitchFamily="18" charset="0"/>
                <a:ea typeface="Times New Roman" panose="02020603050405020304" pitchFamily="18" charset="0"/>
              </a:rPr>
              <a:t>D</a:t>
            </a:r>
            <a:r>
              <a:rPr lang="en-US" sz="2000" baseline="-25000" dirty="0" err="1">
                <a:solidFill>
                  <a:srgbClr val="000000"/>
                </a:solidFill>
                <a:latin typeface="Times New Roman" panose="02020603050405020304" pitchFamily="18" charset="0"/>
                <a:ea typeface="Times New Roman" panose="02020603050405020304" pitchFamily="18" charset="0"/>
              </a:rPr>
              <a:t>o</a:t>
            </a:r>
            <a:r>
              <a:rPr lang="en-US" sz="2000" dirty="0" err="1">
                <a:solidFill>
                  <a:srgbClr val="000000"/>
                </a:solidFill>
                <a:latin typeface="Times New Roman" panose="02020603050405020304" pitchFamily="18" charset="0"/>
                <a:ea typeface="Times New Roman" panose="02020603050405020304" pitchFamily="18" charset="0"/>
              </a:rPr>
              <a:t>D</a:t>
            </a:r>
            <a:r>
              <a:rPr lang="en-US" sz="2000" baseline="-25000" dirty="0" err="1">
                <a:solidFill>
                  <a:srgbClr val="000000"/>
                </a:solidFill>
                <a:latin typeface="Times New Roman" panose="02020603050405020304" pitchFamily="18" charset="0"/>
                <a:ea typeface="Times New Roman" panose="02020603050405020304" pitchFamily="18" charset="0"/>
              </a:rPr>
              <a:t>o</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a:t>
            </a:r>
            <a:r>
              <a:rPr lang="en-US" sz="2000" baseline="-25000" dirty="0" err="1">
                <a:solidFill>
                  <a:srgbClr val="000000"/>
                </a:solidFill>
                <a:latin typeface="Times New Roman" panose="02020603050405020304" pitchFamily="18" charset="0"/>
                <a:ea typeface="Times New Roman" panose="02020603050405020304" pitchFamily="18" charset="0"/>
              </a:rPr>
              <a:t>o</a:t>
            </a:r>
            <a:r>
              <a:rPr lang="en-US" sz="2000" dirty="0" err="1">
                <a:solidFill>
                  <a:srgbClr val="000000"/>
                </a:solidFill>
                <a:latin typeface="Times New Roman" panose="02020603050405020304" pitchFamily="18" charset="0"/>
                <a:ea typeface="Times New Roman" panose="02020603050405020304" pitchFamily="18" charset="0"/>
              </a:rPr>
              <a:t>d</a:t>
            </a:r>
            <a:r>
              <a:rPr lang="en-US" sz="2000" baseline="-25000" dirty="0" err="1">
                <a:solidFill>
                  <a:srgbClr val="000000"/>
                </a:solidFill>
                <a:latin typeface="Times New Roman" panose="02020603050405020304" pitchFamily="18" charset="0"/>
                <a:ea typeface="Times New Roman" panose="02020603050405020304" pitchFamily="18" charset="0"/>
              </a:rPr>
              <a:t>o</a:t>
            </a:r>
            <a:r>
              <a:rPr lang="en-US" sz="2000" dirty="0" err="1">
                <a:solidFill>
                  <a:srgbClr val="000000"/>
                </a:solidFill>
                <a:latin typeface="Times New Roman" panose="02020603050405020304" pitchFamily="18" charset="0"/>
                <a:ea typeface="Times New Roman" panose="02020603050405020304" pitchFamily="18" charset="0"/>
              </a:rPr>
              <a:t>f</a:t>
            </a:r>
            <a:r>
              <a:rPr lang="en-US" sz="2000" baseline="-25000" dirty="0" err="1">
                <a:solidFill>
                  <a:srgbClr val="000000"/>
                </a:solidFill>
                <a:latin typeface="Times New Roman" panose="02020603050405020304" pitchFamily="18" charset="0"/>
                <a:ea typeface="Times New Roman" panose="02020603050405020304" pitchFamily="18" charset="0"/>
              </a:rPr>
              <a:t>o</a:t>
            </a:r>
            <a:r>
              <a:rPr lang="en-US" sz="2000" dirty="0" err="1">
                <a:solidFill>
                  <a:srgbClr val="000000"/>
                </a:solidFill>
                <a:latin typeface="Times New Roman" panose="02020603050405020304" pitchFamily="18" charset="0"/>
                <a:ea typeface="Times New Roman" panose="02020603050405020304" pitchFamily="18" charset="0"/>
              </a:rPr>
              <a:t>f</a:t>
            </a:r>
            <a:r>
              <a:rPr lang="en-US" sz="2000" baseline="-25000" dirty="0" err="1">
                <a:solidFill>
                  <a:srgbClr val="000000"/>
                </a:solidFill>
                <a:latin typeface="Times New Roman" panose="02020603050405020304" pitchFamily="18" charset="0"/>
                <a:ea typeface="Times New Roman" panose="02020603050405020304" pitchFamily="18" charset="0"/>
              </a:rPr>
              <a:t>o</a:t>
            </a:r>
            <a:r>
              <a:rPr lang="en-US" sz="2000" dirty="0" err="1">
                <a:solidFill>
                  <a:srgbClr val="000000"/>
                </a:solidFill>
                <a:latin typeface="Times New Roman" panose="02020603050405020304" pitchFamily="18" charset="0"/>
                <a:ea typeface="Times New Roman" panose="02020603050405020304" pitchFamily="18" charset="0"/>
              </a:rPr>
              <a:t>f</a:t>
            </a:r>
            <a:r>
              <a:rPr lang="en-US" sz="2000" baseline="-25000" dirty="0" err="1">
                <a:solidFill>
                  <a:srgbClr val="000000"/>
                </a:solidFill>
                <a:latin typeface="Times New Roman" panose="02020603050405020304" pitchFamily="18" charset="0"/>
                <a:ea typeface="Times New Roman" panose="02020603050405020304" pitchFamily="18" charset="0"/>
              </a:rPr>
              <a:t>o</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 </a:t>
            </a:r>
            <a:r>
              <a:rPr lang="en-US" sz="2000" b="1" dirty="0">
                <a:solidFill>
                  <a:srgbClr val="FF0000"/>
                </a:solidFill>
                <a:latin typeface="Times New Roman" panose="02020603050405020304" pitchFamily="18" charset="0"/>
                <a:ea typeface="Times New Roman" panose="02020603050405020304" pitchFamily="18" charset="0"/>
              </a:rPr>
              <a:t>00</a:t>
            </a:r>
            <a:r>
              <a:rPr lang="en-US" sz="2000" dirty="0">
                <a:solidFill>
                  <a:srgbClr val="000000"/>
                </a:solidFill>
                <a:latin typeface="Times New Roman" panose="02020603050405020304" pitchFamily="18" charset="0"/>
                <a:ea typeface="Times New Roman" panose="02020603050405020304" pitchFamily="18" charset="0"/>
              </a:rPr>
              <a:t>hhh </a:t>
            </a:r>
            <a:r>
              <a:rPr lang="en-US" sz="2000" dirty="0" err="1">
                <a:solidFill>
                  <a:srgbClr val="000000"/>
                </a:solidFill>
                <a:latin typeface="Times New Roman" panose="02020603050405020304" pitchFamily="18" charset="0"/>
                <a:ea typeface="Times New Roman" panose="02020603050405020304" pitchFamily="18" charset="0"/>
              </a:rPr>
              <a:t>TTTaDD</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ddfff</a:t>
            </a:r>
            <a:r>
              <a:rPr lang="en-US" sz="2000" dirty="0">
                <a:solidFill>
                  <a:srgbClr val="000000"/>
                </a:solidFill>
                <a:latin typeface="Times New Roman" panose="02020603050405020304" pitchFamily="18" charset="0"/>
                <a:ea typeface="Times New Roman" panose="02020603050405020304" pitchFamily="18" charset="0"/>
              </a:rPr>
              <a:t>     </a:t>
            </a:r>
            <a:r>
              <a:rPr lang="en-US" sz="2000" b="1" dirty="0">
                <a:solidFill>
                  <a:srgbClr val="FF0000"/>
                </a:solidFill>
                <a:latin typeface="Times New Roman" panose="02020603050405020304" pitchFamily="18" charset="0"/>
                <a:ea typeface="Times New Roman" panose="02020603050405020304" pitchFamily="18" charset="0"/>
              </a:rPr>
              <a:t>92</a:t>
            </a:r>
            <a:r>
              <a:rPr lang="en-US" sz="2000" dirty="0">
                <a:solidFill>
                  <a:srgbClr val="000000"/>
                </a:solidFill>
                <a:latin typeface="Times New Roman" panose="02020603050405020304" pitchFamily="18" charset="0"/>
                <a:ea typeface="Times New Roman" panose="02020603050405020304" pitchFamily="18" charset="0"/>
              </a:rPr>
              <a:t>hhh </a:t>
            </a:r>
            <a:r>
              <a:rPr lang="en-US" sz="2000" dirty="0" err="1">
                <a:solidFill>
                  <a:srgbClr val="000000"/>
                </a:solidFill>
                <a:latin typeface="Times New Roman" panose="02020603050405020304" pitchFamily="18" charset="0"/>
                <a:ea typeface="Times New Roman" panose="02020603050405020304" pitchFamily="18" charset="0"/>
              </a:rPr>
              <a:t>TTTaDD</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ddfff</a:t>
            </a:r>
            <a:r>
              <a:rPr lang="en-US" sz="2000" dirty="0">
                <a:solidFill>
                  <a:srgbClr val="000000"/>
                </a:solidFill>
                <a:latin typeface="Times New Roman" panose="02020603050405020304" pitchFamily="18" charset="0"/>
                <a:ea typeface="Times New Roman" panose="02020603050405020304" pitchFamily="18" charset="0"/>
              </a:rPr>
              <a:t>     </a:t>
            </a:r>
            <a:r>
              <a:rPr lang="en-US" sz="2000" b="1" dirty="0">
                <a:solidFill>
                  <a:srgbClr val="FF0000"/>
                </a:solidFill>
                <a:latin typeface="Times New Roman" panose="02020603050405020304" pitchFamily="18" charset="0"/>
                <a:ea typeface="Times New Roman" panose="02020603050405020304" pitchFamily="18" charset="0"/>
              </a:rPr>
              <a:t>85</a:t>
            </a:r>
            <a:r>
              <a:rPr lang="en-US" sz="2000" dirty="0">
                <a:solidFill>
                  <a:srgbClr val="000000"/>
                </a:solidFill>
                <a:latin typeface="Times New Roman" panose="02020603050405020304" pitchFamily="18" charset="0"/>
                <a:ea typeface="Times New Roman" panose="02020603050405020304" pitchFamily="18" charset="0"/>
              </a:rPr>
              <a:t>hhh </a:t>
            </a:r>
            <a:r>
              <a:rPr lang="en-US" sz="2000" dirty="0" err="1">
                <a:solidFill>
                  <a:srgbClr val="000000"/>
                </a:solidFill>
                <a:latin typeface="Times New Roman" panose="02020603050405020304" pitchFamily="18" charset="0"/>
                <a:ea typeface="Times New Roman" panose="02020603050405020304" pitchFamily="18" charset="0"/>
              </a:rPr>
              <a:t>TTTaDD</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ddfff</a:t>
            </a:r>
            <a:r>
              <a:rPr lang="en-US" sz="2000" dirty="0">
                <a:solidFill>
                  <a:srgbClr val="000000"/>
                </a:solidFill>
                <a:latin typeface="Times New Roman" panose="02020603050405020304" pitchFamily="18" charset="0"/>
                <a:ea typeface="Times New Roman" panose="02020603050405020304" pitchFamily="18" charset="0"/>
              </a:rPr>
              <a:t>     </a:t>
            </a:r>
            <a:r>
              <a:rPr lang="en-US" sz="2000" b="1" dirty="0">
                <a:solidFill>
                  <a:srgbClr val="FF0000"/>
                </a:solidFill>
                <a:latin typeface="Times New Roman" panose="02020603050405020304" pitchFamily="18" charset="0"/>
                <a:ea typeface="Times New Roman" panose="02020603050405020304" pitchFamily="18" charset="0"/>
              </a:rPr>
              <a:t>70</a:t>
            </a:r>
            <a:r>
              <a:rPr lang="en-US" sz="2000" dirty="0">
                <a:solidFill>
                  <a:srgbClr val="000000"/>
                </a:solidFill>
                <a:latin typeface="Times New Roman" panose="02020603050405020304" pitchFamily="18" charset="0"/>
                <a:ea typeface="Times New Roman" panose="02020603050405020304" pitchFamily="18" charset="0"/>
              </a:rPr>
              <a:t>hhh </a:t>
            </a:r>
            <a:r>
              <a:rPr lang="en-US" sz="2000" dirty="0" err="1">
                <a:solidFill>
                  <a:srgbClr val="000000"/>
                </a:solidFill>
                <a:latin typeface="Times New Roman" panose="02020603050405020304" pitchFamily="18" charset="0"/>
                <a:ea typeface="Times New Roman" panose="02020603050405020304" pitchFamily="18" charset="0"/>
              </a:rPr>
              <a:t>TTTaDD</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ddfff</a:t>
            </a:r>
            <a:r>
              <a:rPr lang="en-US" sz="2000" dirty="0">
                <a:solidFill>
                  <a:srgbClr val="000000"/>
                </a:solidFill>
                <a:latin typeface="Times New Roman" panose="02020603050405020304" pitchFamily="18" charset="0"/>
                <a:ea typeface="Times New Roman" panose="02020603050405020304" pitchFamily="18" charset="0"/>
              </a:rPr>
              <a:t>    </a:t>
            </a:r>
            <a:r>
              <a:rPr lang="en-US" sz="2000" b="1" dirty="0">
                <a:solidFill>
                  <a:srgbClr val="FF0000"/>
                </a:solidFill>
                <a:latin typeface="Times New Roman" panose="02020603050405020304" pitchFamily="18" charset="0"/>
                <a:ea typeface="Times New Roman" panose="02020603050405020304" pitchFamily="18" charset="0"/>
              </a:rPr>
              <a:t>50</a:t>
            </a:r>
            <a:r>
              <a:rPr lang="en-US" sz="2000" dirty="0">
                <a:solidFill>
                  <a:srgbClr val="000000"/>
                </a:solidFill>
                <a:latin typeface="Times New Roman" panose="02020603050405020304" pitchFamily="18" charset="0"/>
                <a:ea typeface="Times New Roman" panose="02020603050405020304" pitchFamily="18" charset="0"/>
              </a:rPr>
              <a:t>hhh </a:t>
            </a:r>
            <a:r>
              <a:rPr lang="en-US" sz="2000" dirty="0" err="1">
                <a:solidFill>
                  <a:srgbClr val="000000"/>
                </a:solidFill>
                <a:latin typeface="Times New Roman" panose="02020603050405020304" pitchFamily="18" charset="0"/>
                <a:ea typeface="Times New Roman" panose="02020603050405020304" pitchFamily="18" charset="0"/>
              </a:rPr>
              <a:t>TTTaDD</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ddfff</a:t>
            </a:r>
            <a:r>
              <a:rPr lang="en-US" sz="2000" dirty="0">
                <a:solidFill>
                  <a:srgbClr val="000000"/>
                </a:solidFill>
                <a:latin typeface="Times New Roman" panose="02020603050405020304" pitchFamily="18" charset="0"/>
                <a:ea typeface="Times New Roman" panose="02020603050405020304" pitchFamily="18" charset="0"/>
              </a:rPr>
              <a:t>     </a:t>
            </a:r>
            <a:r>
              <a:rPr lang="en-US" sz="2000" b="1" dirty="0">
                <a:solidFill>
                  <a:srgbClr val="FF0000"/>
                </a:solidFill>
                <a:latin typeface="Times New Roman" panose="02020603050405020304" pitchFamily="18" charset="0"/>
                <a:ea typeface="Times New Roman" panose="02020603050405020304" pitchFamily="18" charset="0"/>
              </a:rPr>
              <a:t>40</a:t>
            </a:r>
            <a:r>
              <a:rPr lang="en-US" sz="2000" dirty="0">
                <a:solidFill>
                  <a:srgbClr val="000000"/>
                </a:solidFill>
                <a:latin typeface="Times New Roman" panose="02020603050405020304" pitchFamily="18" charset="0"/>
                <a:ea typeface="Times New Roman" panose="02020603050405020304" pitchFamily="18" charset="0"/>
              </a:rPr>
              <a:t>hhh </a:t>
            </a:r>
            <a:r>
              <a:rPr lang="en-US" sz="2000" dirty="0" err="1">
                <a:solidFill>
                  <a:srgbClr val="000000"/>
                </a:solidFill>
                <a:latin typeface="Times New Roman" panose="02020603050405020304" pitchFamily="18" charset="0"/>
                <a:ea typeface="Times New Roman" panose="02020603050405020304" pitchFamily="18" charset="0"/>
              </a:rPr>
              <a:t>TTTaDD</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ddfff</a:t>
            </a:r>
            <a:r>
              <a:rPr lang="en-US" sz="2000" dirty="0">
                <a:solidFill>
                  <a:srgbClr val="000000"/>
                </a:solidFill>
                <a:latin typeface="Times New Roman" panose="02020603050405020304" pitchFamily="18" charset="0"/>
                <a:ea typeface="Times New Roman" panose="02020603050405020304" pitchFamily="18" charset="0"/>
              </a:rPr>
              <a:t>    </a:t>
            </a:r>
            <a:r>
              <a:rPr lang="en-US" sz="2000" b="1" dirty="0">
                <a:solidFill>
                  <a:srgbClr val="FF0000"/>
                </a:solidFill>
                <a:latin typeface="Times New Roman" panose="02020603050405020304" pitchFamily="18" charset="0"/>
                <a:ea typeface="Times New Roman" panose="02020603050405020304" pitchFamily="18" charset="0"/>
              </a:rPr>
              <a:t>30</a:t>
            </a:r>
            <a:r>
              <a:rPr lang="en-US" sz="2000" dirty="0">
                <a:solidFill>
                  <a:srgbClr val="000000"/>
                </a:solidFill>
                <a:latin typeface="Times New Roman" panose="02020603050405020304" pitchFamily="18" charset="0"/>
                <a:ea typeface="Times New Roman" panose="02020603050405020304" pitchFamily="18" charset="0"/>
              </a:rPr>
              <a:t>hhh </a:t>
            </a:r>
            <a:r>
              <a:rPr lang="en-US" sz="2000" dirty="0" err="1">
                <a:solidFill>
                  <a:srgbClr val="000000"/>
                </a:solidFill>
                <a:latin typeface="Times New Roman" panose="02020603050405020304" pitchFamily="18" charset="0"/>
                <a:ea typeface="Times New Roman" panose="02020603050405020304" pitchFamily="18" charset="0"/>
              </a:rPr>
              <a:t>TTTaDD</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ddfff</a:t>
            </a:r>
            <a:r>
              <a:rPr lang="en-US" sz="2000" dirty="0">
                <a:solidFill>
                  <a:srgbClr val="000000"/>
                </a:solidFill>
                <a:latin typeface="Times New Roman" panose="02020603050405020304" pitchFamily="18" charset="0"/>
                <a:ea typeface="Times New Roman" panose="02020603050405020304" pitchFamily="18" charset="0"/>
              </a:rPr>
              <a:t>     </a:t>
            </a:r>
            <a:r>
              <a:rPr lang="en-US" sz="2000" b="1" dirty="0">
                <a:solidFill>
                  <a:srgbClr val="FF0000"/>
                </a:solidFill>
                <a:latin typeface="Times New Roman" panose="02020603050405020304" pitchFamily="18" charset="0"/>
                <a:ea typeface="Times New Roman" panose="02020603050405020304" pitchFamily="18" charset="0"/>
              </a:rPr>
              <a:t>25</a:t>
            </a:r>
            <a:r>
              <a:rPr lang="en-US" sz="2000" dirty="0">
                <a:solidFill>
                  <a:srgbClr val="000000"/>
                </a:solidFill>
                <a:latin typeface="Times New Roman" panose="02020603050405020304" pitchFamily="18" charset="0"/>
                <a:ea typeface="Times New Roman" panose="02020603050405020304" pitchFamily="18" charset="0"/>
              </a:rPr>
              <a:t>hhh </a:t>
            </a:r>
            <a:r>
              <a:rPr lang="en-US" sz="2000" dirty="0" err="1">
                <a:solidFill>
                  <a:srgbClr val="000000"/>
                </a:solidFill>
                <a:latin typeface="Times New Roman" panose="02020603050405020304" pitchFamily="18" charset="0"/>
                <a:ea typeface="Times New Roman" panose="02020603050405020304" pitchFamily="18" charset="0"/>
              </a:rPr>
              <a:t>TTTaDD</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ddfff</a:t>
            </a:r>
            <a:r>
              <a:rPr lang="en-US" sz="2000" dirty="0">
                <a:solidFill>
                  <a:srgbClr val="000000"/>
                </a:solidFill>
                <a:latin typeface="Times New Roman" panose="02020603050405020304" pitchFamily="18" charset="0"/>
                <a:ea typeface="Times New Roman" panose="02020603050405020304" pitchFamily="18" charset="0"/>
              </a:rPr>
              <a:t>     </a:t>
            </a:r>
            <a:r>
              <a:rPr lang="en-US" sz="2000" b="1" dirty="0">
                <a:solidFill>
                  <a:srgbClr val="FF0000"/>
                </a:solidFill>
                <a:latin typeface="Times New Roman" panose="02020603050405020304" pitchFamily="18" charset="0"/>
                <a:ea typeface="Times New Roman" panose="02020603050405020304" pitchFamily="18" charset="0"/>
              </a:rPr>
              <a:t>20</a:t>
            </a:r>
            <a:r>
              <a:rPr lang="en-US" sz="2000" dirty="0">
                <a:solidFill>
                  <a:srgbClr val="000000"/>
                </a:solidFill>
                <a:latin typeface="Times New Roman" panose="02020603050405020304" pitchFamily="18" charset="0"/>
                <a:ea typeface="Times New Roman" panose="02020603050405020304" pitchFamily="18" charset="0"/>
              </a:rPr>
              <a:t>hhh </a:t>
            </a:r>
            <a:r>
              <a:rPr lang="en-US" sz="2000" dirty="0" err="1">
                <a:solidFill>
                  <a:srgbClr val="000000"/>
                </a:solidFill>
                <a:latin typeface="Times New Roman" panose="02020603050405020304" pitchFamily="18" charset="0"/>
                <a:ea typeface="Times New Roman" panose="02020603050405020304" pitchFamily="18" charset="0"/>
              </a:rPr>
              <a:t>TTTaDD</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ddfff</a:t>
            </a:r>
            <a:r>
              <a:rPr lang="en-US" sz="2000" dirty="0">
                <a:solidFill>
                  <a:srgbClr val="000000"/>
                </a:solidFill>
                <a:latin typeface="Times New Roman" panose="02020603050405020304" pitchFamily="18" charset="0"/>
                <a:ea typeface="Times New Roman" panose="02020603050405020304" pitchFamily="18" charset="0"/>
              </a:rPr>
              <a:t>     </a:t>
            </a:r>
            <a:r>
              <a:rPr lang="en-US" sz="2000" b="1" dirty="0">
                <a:solidFill>
                  <a:srgbClr val="FF0000"/>
                </a:solidFill>
                <a:latin typeface="Times New Roman" panose="02020603050405020304" pitchFamily="18" charset="0"/>
                <a:ea typeface="Times New Roman" panose="02020603050405020304" pitchFamily="18" charset="0"/>
              </a:rPr>
              <a:t>15</a:t>
            </a:r>
            <a:r>
              <a:rPr lang="en-US" sz="2000" dirty="0">
                <a:solidFill>
                  <a:srgbClr val="000000"/>
                </a:solidFill>
                <a:latin typeface="Times New Roman" panose="02020603050405020304" pitchFamily="18" charset="0"/>
                <a:ea typeface="Times New Roman" panose="02020603050405020304" pitchFamily="18" charset="0"/>
              </a:rPr>
              <a:t>hhh </a:t>
            </a:r>
            <a:r>
              <a:rPr lang="en-US" sz="2000" dirty="0" err="1">
                <a:solidFill>
                  <a:srgbClr val="000000"/>
                </a:solidFill>
                <a:latin typeface="Times New Roman" panose="02020603050405020304" pitchFamily="18" charset="0"/>
                <a:ea typeface="Times New Roman" panose="02020603050405020304" pitchFamily="18" charset="0"/>
              </a:rPr>
              <a:t>TTTaDD</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ddfff</a:t>
            </a:r>
            <a:r>
              <a:rPr lang="en-US" sz="2000" dirty="0">
                <a:solidFill>
                  <a:srgbClr val="000000"/>
                </a:solidFill>
                <a:latin typeface="Times New Roman" panose="02020603050405020304" pitchFamily="18" charset="0"/>
                <a:ea typeface="Times New Roman" panose="02020603050405020304" pitchFamily="18" charset="0"/>
              </a:rPr>
              <a:t>     </a:t>
            </a:r>
            <a:r>
              <a:rPr lang="en-US" sz="2000" b="1" dirty="0">
                <a:solidFill>
                  <a:srgbClr val="FF0000"/>
                </a:solidFill>
                <a:latin typeface="Times New Roman" panose="02020603050405020304" pitchFamily="18" charset="0"/>
                <a:ea typeface="Times New Roman" panose="02020603050405020304" pitchFamily="18" charset="0"/>
              </a:rPr>
              <a:t>10</a:t>
            </a:r>
            <a:r>
              <a:rPr lang="en-US" sz="2000" dirty="0">
                <a:solidFill>
                  <a:srgbClr val="000000"/>
                </a:solidFill>
                <a:latin typeface="Times New Roman" panose="02020603050405020304" pitchFamily="18" charset="0"/>
                <a:ea typeface="Times New Roman" panose="02020603050405020304" pitchFamily="18" charset="0"/>
              </a:rPr>
              <a:t>hhh </a:t>
            </a:r>
            <a:r>
              <a:rPr lang="en-US" sz="2000" dirty="0" err="1">
                <a:solidFill>
                  <a:srgbClr val="000000"/>
                </a:solidFill>
                <a:latin typeface="Times New Roman" panose="02020603050405020304" pitchFamily="18" charset="0"/>
                <a:ea typeface="Times New Roman" panose="02020603050405020304" pitchFamily="18" charset="0"/>
              </a:rPr>
              <a:t>TTTaDD</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ddfff</a:t>
            </a:r>
            <a:r>
              <a:rPr lang="en-US" sz="2000" dirty="0">
                <a:solidFill>
                  <a:srgbClr val="000000"/>
                </a:solidFill>
                <a:latin typeface="Times New Roman" panose="02020603050405020304" pitchFamily="18" charset="0"/>
                <a:ea typeface="Times New Roman" panose="02020603050405020304" pitchFamily="18" charset="0"/>
              </a:rPr>
              <a:t>  </a:t>
            </a:r>
            <a:endParaRPr lang="en-US" sz="2000" dirty="0">
              <a:latin typeface="Times New Roman" panose="02020603050405020304" pitchFamily="18" charset="0"/>
              <a:ea typeface="Times New Roman" panose="02020603050405020304" pitchFamily="18" charset="0"/>
            </a:endParaRPr>
          </a:p>
          <a:p>
            <a:pPr>
              <a:lnSpc>
                <a:spcPct val="200000"/>
              </a:lnSpc>
            </a:pPr>
            <a:r>
              <a:rPr lang="en-US" sz="2000" b="1" dirty="0">
                <a:solidFill>
                  <a:srgbClr val="FF0000"/>
                </a:solidFill>
                <a:latin typeface="Times New Roman" panose="02020603050405020304" pitchFamily="18" charset="0"/>
                <a:ea typeface="Times New Roman" panose="02020603050405020304" pitchFamily="18" charset="0"/>
              </a:rPr>
              <a:t>88</a:t>
            </a:r>
            <a:r>
              <a:rPr lang="en-US" sz="2000" dirty="0">
                <a:solidFill>
                  <a:srgbClr val="000000"/>
                </a:solidFill>
                <a:latin typeface="Times New Roman" panose="02020603050405020304" pitchFamily="18" charset="0"/>
                <a:ea typeface="Times New Roman" panose="02020603050405020304" pitchFamily="18" charset="0"/>
              </a:rPr>
              <a:t>P</a:t>
            </a:r>
            <a:r>
              <a:rPr lang="en-US" sz="2000" baseline="-25000" dirty="0">
                <a:solidFill>
                  <a:srgbClr val="000000"/>
                </a:solidFill>
                <a:latin typeface="Times New Roman" panose="02020603050405020304" pitchFamily="18" charset="0"/>
                <a:ea typeface="Times New Roman" panose="02020603050405020304" pitchFamily="18" charset="0"/>
              </a:rPr>
              <a:t>t</a:t>
            </a:r>
            <a:r>
              <a:rPr lang="en-US" sz="2000" dirty="0">
                <a:solidFill>
                  <a:srgbClr val="000000"/>
                </a:solidFill>
                <a:latin typeface="Times New Roman" panose="02020603050405020304" pitchFamily="18" charset="0"/>
                <a:ea typeface="Times New Roman" panose="02020603050405020304" pitchFamily="18" charset="0"/>
              </a:rPr>
              <a:t>P</a:t>
            </a:r>
            <a:r>
              <a:rPr lang="en-US" sz="2000" baseline="-25000" dirty="0">
                <a:solidFill>
                  <a:srgbClr val="000000"/>
                </a:solidFill>
                <a:latin typeface="Times New Roman" panose="02020603050405020304" pitchFamily="18" charset="0"/>
                <a:ea typeface="Times New Roman" panose="02020603050405020304" pitchFamily="18" charset="0"/>
              </a:rPr>
              <a:t>t</a:t>
            </a:r>
            <a:r>
              <a:rPr lang="en-US" sz="2000" dirty="0">
                <a:solidFill>
                  <a:srgbClr val="000000"/>
                </a:solidFill>
                <a:latin typeface="Times New Roman" panose="02020603050405020304" pitchFamily="18" charset="0"/>
                <a:ea typeface="Times New Roman" panose="02020603050405020304" pitchFamily="18" charset="0"/>
              </a:rPr>
              <a:t>P</a:t>
            </a:r>
            <a:r>
              <a:rPr lang="en-US" sz="2000" baseline="-25000" dirty="0">
                <a:solidFill>
                  <a:srgbClr val="000000"/>
                </a:solidFill>
                <a:latin typeface="Times New Roman" panose="02020603050405020304" pitchFamily="18" charset="0"/>
                <a:ea typeface="Times New Roman" panose="02020603050405020304" pitchFamily="18" charset="0"/>
              </a:rPr>
              <a:t>t</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T</a:t>
            </a:r>
            <a:r>
              <a:rPr lang="en-US" sz="2000" baseline="-25000" dirty="0" err="1">
                <a:solidFill>
                  <a:srgbClr val="000000"/>
                </a:solidFill>
                <a:latin typeface="Times New Roman" panose="02020603050405020304" pitchFamily="18" charset="0"/>
                <a:ea typeface="Times New Roman" panose="02020603050405020304" pitchFamily="18" charset="0"/>
              </a:rPr>
              <a:t>t</a:t>
            </a:r>
            <a:r>
              <a:rPr lang="en-US" sz="2000" dirty="0" err="1">
                <a:solidFill>
                  <a:srgbClr val="000000"/>
                </a:solidFill>
                <a:latin typeface="Times New Roman" panose="02020603050405020304" pitchFamily="18" charset="0"/>
                <a:ea typeface="Times New Roman" panose="02020603050405020304" pitchFamily="18" charset="0"/>
              </a:rPr>
              <a:t>T</a:t>
            </a:r>
            <a:r>
              <a:rPr lang="en-US" sz="2000" baseline="-25000" dirty="0" err="1">
                <a:solidFill>
                  <a:srgbClr val="000000"/>
                </a:solidFill>
                <a:latin typeface="Times New Roman" panose="02020603050405020304" pitchFamily="18" charset="0"/>
                <a:ea typeface="Times New Roman" panose="02020603050405020304" pitchFamily="18" charset="0"/>
              </a:rPr>
              <a:t>t</a:t>
            </a:r>
            <a:r>
              <a:rPr lang="en-US" sz="2000" dirty="0" err="1">
                <a:solidFill>
                  <a:srgbClr val="000000"/>
                </a:solidFill>
                <a:latin typeface="Times New Roman" panose="02020603050405020304" pitchFamily="18" charset="0"/>
                <a:ea typeface="Times New Roman" panose="02020603050405020304" pitchFamily="18" charset="0"/>
              </a:rPr>
              <a:t>Ta</a:t>
            </a:r>
            <a:r>
              <a:rPr lang="en-US" sz="2000" baseline="-25000" dirty="0" err="1">
                <a:solidFill>
                  <a:srgbClr val="000000"/>
                </a:solidFill>
                <a:latin typeface="Times New Roman" panose="02020603050405020304" pitchFamily="18" charset="0"/>
                <a:ea typeface="Times New Roman" panose="02020603050405020304" pitchFamily="18" charset="0"/>
              </a:rPr>
              <a:t>t</a:t>
            </a:r>
            <a:r>
              <a:rPr lang="en-US" sz="2000" dirty="0" err="1">
                <a:solidFill>
                  <a:srgbClr val="000000"/>
                </a:solidFill>
                <a:latin typeface="Times New Roman" panose="02020603050405020304" pitchFamily="18" charset="0"/>
                <a:ea typeface="Times New Roman" panose="02020603050405020304" pitchFamily="18" charset="0"/>
              </a:rPr>
              <a:t>D</a:t>
            </a:r>
            <a:r>
              <a:rPr lang="en-US" sz="2000" baseline="-25000" dirty="0" err="1">
                <a:solidFill>
                  <a:srgbClr val="000000"/>
                </a:solidFill>
                <a:latin typeface="Times New Roman" panose="02020603050405020304" pitchFamily="18" charset="0"/>
                <a:ea typeface="Times New Roman" panose="02020603050405020304" pitchFamily="18" charset="0"/>
              </a:rPr>
              <a:t>t</a:t>
            </a:r>
            <a:r>
              <a:rPr lang="en-US" sz="2000" dirty="0" err="1">
                <a:solidFill>
                  <a:srgbClr val="000000"/>
                </a:solidFill>
                <a:latin typeface="Times New Roman" panose="02020603050405020304" pitchFamily="18" charset="0"/>
                <a:ea typeface="Times New Roman" panose="02020603050405020304" pitchFamily="18" charset="0"/>
              </a:rPr>
              <a:t>D</a:t>
            </a:r>
            <a:r>
              <a:rPr lang="en-US" sz="2000" baseline="-25000" dirty="0" err="1">
                <a:solidFill>
                  <a:srgbClr val="000000"/>
                </a:solidFill>
                <a:latin typeface="Times New Roman" panose="02020603050405020304" pitchFamily="18" charset="0"/>
                <a:ea typeface="Times New Roman" panose="02020603050405020304" pitchFamily="18" charset="0"/>
              </a:rPr>
              <a:t>t</a:t>
            </a:r>
            <a:r>
              <a:rPr lang="en-US" sz="2000" baseline="-25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a:t>
            </a:r>
            <a:r>
              <a:rPr lang="en-US" sz="2000" baseline="-25000" dirty="0" err="1">
                <a:solidFill>
                  <a:srgbClr val="000000"/>
                </a:solidFill>
                <a:latin typeface="Times New Roman" panose="02020603050405020304" pitchFamily="18" charset="0"/>
                <a:ea typeface="Times New Roman" panose="02020603050405020304" pitchFamily="18" charset="0"/>
              </a:rPr>
              <a:t>t</a:t>
            </a:r>
            <a:r>
              <a:rPr lang="en-US" sz="2000" dirty="0" err="1">
                <a:solidFill>
                  <a:srgbClr val="000000"/>
                </a:solidFill>
                <a:latin typeface="Times New Roman" panose="02020603050405020304" pitchFamily="18" charset="0"/>
                <a:ea typeface="Times New Roman" panose="02020603050405020304" pitchFamily="18" charset="0"/>
              </a:rPr>
              <a:t>d</a:t>
            </a:r>
            <a:r>
              <a:rPr lang="en-US" sz="2000" baseline="-25000" dirty="0" err="1">
                <a:solidFill>
                  <a:srgbClr val="000000"/>
                </a:solidFill>
                <a:latin typeface="Times New Roman" panose="02020603050405020304" pitchFamily="18" charset="0"/>
                <a:ea typeface="Times New Roman" panose="02020603050405020304" pitchFamily="18" charset="0"/>
              </a:rPr>
              <a:t>t</a:t>
            </a:r>
            <a:r>
              <a:rPr lang="en-US" sz="2000" dirty="0" err="1">
                <a:solidFill>
                  <a:srgbClr val="000000"/>
                </a:solidFill>
                <a:latin typeface="Times New Roman" panose="02020603050405020304" pitchFamily="18" charset="0"/>
                <a:ea typeface="Times New Roman" panose="02020603050405020304" pitchFamily="18" charset="0"/>
              </a:rPr>
              <a:t>f</a:t>
            </a:r>
            <a:r>
              <a:rPr lang="en-US" sz="2000" baseline="-25000" dirty="0" err="1">
                <a:solidFill>
                  <a:srgbClr val="000000"/>
                </a:solidFill>
                <a:latin typeface="Times New Roman" panose="02020603050405020304" pitchFamily="18" charset="0"/>
                <a:ea typeface="Times New Roman" panose="02020603050405020304" pitchFamily="18" charset="0"/>
              </a:rPr>
              <a:t>t</a:t>
            </a:r>
            <a:r>
              <a:rPr lang="en-US" sz="2000" dirty="0" err="1">
                <a:solidFill>
                  <a:srgbClr val="000000"/>
                </a:solidFill>
                <a:latin typeface="Times New Roman" panose="02020603050405020304" pitchFamily="18" charset="0"/>
                <a:ea typeface="Times New Roman" panose="02020603050405020304" pitchFamily="18" charset="0"/>
              </a:rPr>
              <a:t>f</a:t>
            </a:r>
            <a:r>
              <a:rPr lang="en-US" sz="2000" baseline="-25000" dirty="0" err="1">
                <a:solidFill>
                  <a:srgbClr val="000000"/>
                </a:solidFill>
                <a:latin typeface="Times New Roman" panose="02020603050405020304" pitchFamily="18" charset="0"/>
                <a:ea typeface="Times New Roman" panose="02020603050405020304" pitchFamily="18" charset="0"/>
              </a:rPr>
              <a:t>t</a:t>
            </a:r>
            <a:r>
              <a:rPr lang="en-US" sz="2000" dirty="0" err="1">
                <a:solidFill>
                  <a:srgbClr val="000000"/>
                </a:solidFill>
                <a:latin typeface="Times New Roman" panose="02020603050405020304" pitchFamily="18" charset="0"/>
                <a:ea typeface="Times New Roman" panose="02020603050405020304" pitchFamily="18" charset="0"/>
              </a:rPr>
              <a:t>f</a:t>
            </a:r>
            <a:r>
              <a:rPr lang="en-US" sz="2000" baseline="-25000" dirty="0" err="1">
                <a:solidFill>
                  <a:srgbClr val="000000"/>
                </a:solidFill>
                <a:latin typeface="Times New Roman" panose="02020603050405020304" pitchFamily="18" charset="0"/>
                <a:ea typeface="Times New Roman" panose="02020603050405020304" pitchFamily="18" charset="0"/>
              </a:rPr>
              <a:t>t</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 </a:t>
            </a:r>
            <a:r>
              <a:rPr lang="en-US" sz="2000" b="1" dirty="0">
                <a:solidFill>
                  <a:srgbClr val="FF0000"/>
                </a:solidFill>
                <a:latin typeface="Times New Roman" panose="02020603050405020304" pitchFamily="18" charset="0"/>
                <a:ea typeface="Times New Roman" panose="02020603050405020304" pitchFamily="18" charset="0"/>
              </a:rPr>
              <a:t>77</a:t>
            </a:r>
            <a:r>
              <a:rPr lang="en-US" sz="2000" dirty="0">
                <a:solidFill>
                  <a:srgbClr val="000000"/>
                </a:solidFill>
                <a:latin typeface="Times New Roman" panose="02020603050405020304" pitchFamily="18" charset="0"/>
                <a:ea typeface="Times New Roman" panose="02020603050405020304" pitchFamily="18" charset="0"/>
              </a:rPr>
              <a:t>P</a:t>
            </a:r>
            <a:r>
              <a:rPr lang="en-US" sz="2000" baseline="-25000" dirty="0">
                <a:solidFill>
                  <a:srgbClr val="000000"/>
                </a:solidFill>
                <a:latin typeface="Times New Roman" panose="02020603050405020304" pitchFamily="18" charset="0"/>
                <a:ea typeface="Times New Roman" panose="02020603050405020304" pitchFamily="18" charset="0"/>
              </a:rPr>
              <a:t>m</a:t>
            </a:r>
            <a:r>
              <a:rPr lang="en-US" sz="2000" dirty="0">
                <a:solidFill>
                  <a:srgbClr val="000000"/>
                </a:solidFill>
                <a:latin typeface="Times New Roman" panose="02020603050405020304" pitchFamily="18" charset="0"/>
                <a:ea typeface="Times New Roman" panose="02020603050405020304" pitchFamily="18" charset="0"/>
              </a:rPr>
              <a:t>P</a:t>
            </a:r>
            <a:r>
              <a:rPr lang="en-US" sz="2000" baseline="-25000" dirty="0">
                <a:solidFill>
                  <a:srgbClr val="000000"/>
                </a:solidFill>
                <a:latin typeface="Times New Roman" panose="02020603050405020304" pitchFamily="18" charset="0"/>
                <a:ea typeface="Times New Roman" panose="02020603050405020304" pitchFamily="18" charset="0"/>
              </a:rPr>
              <a:t>m</a:t>
            </a:r>
            <a:r>
              <a:rPr lang="en-US" sz="2000" dirty="0">
                <a:solidFill>
                  <a:srgbClr val="000000"/>
                </a:solidFill>
                <a:latin typeface="Times New Roman" panose="02020603050405020304" pitchFamily="18" charset="0"/>
                <a:ea typeface="Times New Roman" panose="02020603050405020304" pitchFamily="18" charset="0"/>
              </a:rPr>
              <a:t>P</a:t>
            </a:r>
            <a:r>
              <a:rPr lang="en-US" sz="2000" baseline="-25000" dirty="0">
                <a:solidFill>
                  <a:srgbClr val="000000"/>
                </a:solidFill>
                <a:latin typeface="Times New Roman" panose="02020603050405020304" pitchFamily="18" charset="0"/>
                <a:ea typeface="Times New Roman" panose="02020603050405020304" pitchFamily="18" charset="0"/>
              </a:rPr>
              <a:t>m</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a:t>
            </a:r>
            <a:r>
              <a:rPr lang="en-US" sz="2000" baseline="-25000" dirty="0" err="1">
                <a:solidFill>
                  <a:srgbClr val="000000"/>
                </a:solidFill>
                <a:latin typeface="Times New Roman" panose="02020603050405020304" pitchFamily="18" charset="0"/>
                <a:ea typeface="Times New Roman" panose="02020603050405020304" pitchFamily="18" charset="0"/>
              </a:rPr>
              <a:t>m</a:t>
            </a:r>
            <a:r>
              <a:rPr lang="en-US" sz="2000" dirty="0" err="1">
                <a:solidFill>
                  <a:srgbClr val="000000"/>
                </a:solidFill>
                <a:latin typeface="Times New Roman" panose="02020603050405020304" pitchFamily="18" charset="0"/>
                <a:ea typeface="Times New Roman" panose="02020603050405020304" pitchFamily="18" charset="0"/>
              </a:rPr>
              <a:t>d</a:t>
            </a:r>
            <a:r>
              <a:rPr lang="en-US" sz="2000" baseline="-25000" dirty="0" err="1">
                <a:solidFill>
                  <a:srgbClr val="000000"/>
                </a:solidFill>
                <a:latin typeface="Times New Roman" panose="02020603050405020304" pitchFamily="18" charset="0"/>
                <a:ea typeface="Times New Roman" panose="02020603050405020304" pitchFamily="18" charset="0"/>
              </a:rPr>
              <a:t>m</a:t>
            </a:r>
            <a:r>
              <a:rPr lang="en-US" sz="2000" dirty="0" err="1">
                <a:solidFill>
                  <a:srgbClr val="000000"/>
                </a:solidFill>
                <a:latin typeface="Times New Roman" panose="02020603050405020304" pitchFamily="18" charset="0"/>
                <a:ea typeface="Times New Roman" panose="02020603050405020304" pitchFamily="18" charset="0"/>
              </a:rPr>
              <a:t>f</a:t>
            </a:r>
            <a:r>
              <a:rPr lang="en-US" sz="2000" baseline="-25000" dirty="0" err="1">
                <a:solidFill>
                  <a:srgbClr val="000000"/>
                </a:solidFill>
                <a:latin typeface="Times New Roman" panose="02020603050405020304" pitchFamily="18" charset="0"/>
                <a:ea typeface="Times New Roman" panose="02020603050405020304" pitchFamily="18" charset="0"/>
              </a:rPr>
              <a:t>m</a:t>
            </a:r>
            <a:r>
              <a:rPr lang="en-US" sz="2000" dirty="0" err="1">
                <a:solidFill>
                  <a:srgbClr val="000000"/>
                </a:solidFill>
                <a:latin typeface="Times New Roman" panose="02020603050405020304" pitchFamily="18" charset="0"/>
                <a:ea typeface="Times New Roman" panose="02020603050405020304" pitchFamily="18" charset="0"/>
              </a:rPr>
              <a:t>f</a:t>
            </a:r>
            <a:r>
              <a:rPr lang="en-US" sz="2000" baseline="-25000" dirty="0" err="1">
                <a:solidFill>
                  <a:srgbClr val="000000"/>
                </a:solidFill>
                <a:latin typeface="Times New Roman" panose="02020603050405020304" pitchFamily="18" charset="0"/>
                <a:ea typeface="Times New Roman" panose="02020603050405020304" pitchFamily="18" charset="0"/>
              </a:rPr>
              <a:t>m</a:t>
            </a:r>
            <a:r>
              <a:rPr lang="en-US" sz="2000" dirty="0" err="1">
                <a:solidFill>
                  <a:srgbClr val="000000"/>
                </a:solidFill>
                <a:latin typeface="Times New Roman" panose="02020603050405020304" pitchFamily="18" charset="0"/>
                <a:ea typeface="Times New Roman" panose="02020603050405020304" pitchFamily="18" charset="0"/>
              </a:rPr>
              <a:t>f</a:t>
            </a:r>
            <a:r>
              <a:rPr lang="en-US" sz="2000" baseline="-25000" dirty="0" err="1">
                <a:solidFill>
                  <a:srgbClr val="000000"/>
                </a:solidFill>
                <a:latin typeface="Times New Roman" panose="02020603050405020304" pitchFamily="18" charset="0"/>
                <a:ea typeface="Times New Roman" panose="02020603050405020304" pitchFamily="18" charset="0"/>
              </a:rPr>
              <a:t>m</a:t>
            </a:r>
            <a:endParaRPr lang="en-US" sz="2000" dirty="0">
              <a:latin typeface="Times New Roman" panose="02020603050405020304" pitchFamily="18" charset="0"/>
              <a:ea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0041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4152</TotalTime>
  <Words>3086</Words>
  <Application>Microsoft Office PowerPoint</Application>
  <PresentationFormat>Widescreen</PresentationFormat>
  <Paragraphs>169</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yared</cp:lastModifiedBy>
  <cp:revision>32</cp:revision>
  <dcterms:created xsi:type="dcterms:W3CDTF">2018-12-19T20:58:07Z</dcterms:created>
  <dcterms:modified xsi:type="dcterms:W3CDTF">2024-12-23T14:42:16Z</dcterms:modified>
</cp:coreProperties>
</file>