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5" r:id="rId5"/>
    <p:sldId id="266" r:id="rId6"/>
    <p:sldId id="263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6043-AFD9-4E2D-ADF4-29781674302E}" type="datetimeFigureOut">
              <a:rPr lang="en-US" smtClean="0"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CA2C-2C60-486C-BC3A-9EE7F60E5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054" y="380108"/>
            <a:ext cx="10772384" cy="545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Synoptic Code and Observing Methods</a:t>
            </a:r>
            <a:endParaRPr lang="en-US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SHIPS SYNOPTIC CODE FM13-X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 FM-13-X-SHIP, the ships synoptic code, is contained of 23 groups of symbolic letters representing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meteorological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oceanographic elements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 identification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 location data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 D.....D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99L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00fff 1s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2s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4PPPP 5appp 7wwW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8N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222D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6I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ICE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(or plain language)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44" y="156584"/>
            <a:ext cx="4963450" cy="219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421" y="1777955"/>
            <a:ext cx="11491415" cy="476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Code 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Longitude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coded with four digits, with the leading (hundreds) figure coded as 0 or 1.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three digits are actual degrees, the last digit for tenths of a degree.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example:-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ship’s position L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on.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142˚ 55’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30’’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coded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(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142˚ is coded as is, 55’ divided by 6 is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9.166, .166 is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disregarded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take 9 only and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30’’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ignored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=1429;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ship’s position Lon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60˚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35’ 50’’ it is coded as (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60˚ is coded as 060,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divided by 6 =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5.833, .833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disregarded we take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ignored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0605;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8572" y="185538"/>
            <a:ext cx="1697901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534" y="841423"/>
            <a:ext cx="11791666" cy="358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   D.....D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99L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4PPPP        5appp    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7wwW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8N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baseline="-25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534" y="4426443"/>
            <a:ext cx="11253094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for Inclusion or Omission of Precipitation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Code: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Always coded as 4 for U.S. VOS program ships. This indicates that the precipitation group is omitted.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Is coded as 1 or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6" y="362516"/>
            <a:ext cx="117507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Visibility is the greatest distance an object can be seen and identified.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5458" y="1839904"/>
            <a:ext cx="6455390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visibility ranges corresponding to various weather types are as follows: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05277"/>
              </p:ext>
            </p:extLst>
          </p:nvPr>
        </p:nvGraphicFramePr>
        <p:xfrm>
          <a:off x="382137" y="1440689"/>
          <a:ext cx="4421875" cy="4345966"/>
        </p:xfrm>
        <a:graphic>
          <a:graphicData uri="http://schemas.openxmlformats.org/drawingml/2006/table">
            <a:tbl>
              <a:tblPr firstRow="1" firstCol="1" bandRow="1"/>
              <a:tblGrid>
                <a:gridCol w="971062"/>
                <a:gridCol w="3450813"/>
              </a:tblGrid>
              <a:tr h="7243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fig.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in m/km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50 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but less than 200 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but less than 500 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but less than 1000 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but less than 2 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but less than 4 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but less than 10 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but less than 20 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but less than 50 km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km or more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58855" y="2574592"/>
            <a:ext cx="6619163" cy="24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604" y="162646"/>
            <a:ext cx="11382233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   D.....D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99L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4PPPP        5appp     7wwW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8N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000" baseline="-25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769" y="3877355"/>
            <a:ext cx="517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ode procedure of Oceanographic data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7139" y="4423908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222D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04" y="4908906"/>
            <a:ext cx="6692858" cy="1460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2 2 - Section indicator for maritime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Ship's course made good during the past 3 hours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Units: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Compass directions.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98969"/>
              </p:ext>
            </p:extLst>
          </p:nvPr>
        </p:nvGraphicFramePr>
        <p:xfrm>
          <a:off x="7665930" y="3063036"/>
          <a:ext cx="4108536" cy="3521964"/>
        </p:xfrm>
        <a:graphic>
          <a:graphicData uri="http://schemas.openxmlformats.org/drawingml/2006/table">
            <a:tbl>
              <a:tblPr firstRow="1" firstCol="1" bandRow="1"/>
              <a:tblGrid>
                <a:gridCol w="2054267"/>
                <a:gridCol w="2054269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Figures (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 Direction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 hove to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reported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8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100" y="190028"/>
            <a:ext cx="7234673" cy="984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Ship's average speed during the past 3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hours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Knots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677341"/>
              </p:ext>
            </p:extLst>
          </p:nvPr>
        </p:nvGraphicFramePr>
        <p:xfrm>
          <a:off x="501042" y="1407564"/>
          <a:ext cx="10734803" cy="4810512"/>
        </p:xfrm>
        <a:graphic>
          <a:graphicData uri="http://schemas.openxmlformats.org/drawingml/2006/table">
            <a:tbl>
              <a:tblPr firstRow="1" firstCol="1" bandRow="1"/>
              <a:tblGrid>
                <a:gridCol w="2570120"/>
                <a:gridCol w="4548145"/>
                <a:gridCol w="3616538"/>
              </a:tblGrid>
              <a:tr h="263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 Figures(Vs)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speed (knots)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speed (km/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knot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to 5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1-10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to 10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11-19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to 15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20-28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to 20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29-37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to 25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38-47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to 30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48-56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to 35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57-65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to 40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66-75 km h 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40 knots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75 km h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 (report from a coastal land station) or not reported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8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28" y="432275"/>
            <a:ext cx="11122925" cy="3110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   D.....D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99L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4PPPP        5appp     7wwW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0s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000" baseline="-25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728" y="3659159"/>
            <a:ext cx="9139450" cy="242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0s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b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Group indicator for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sea surface temperature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Sign and type of measurement of sea surface temperature</a:t>
            </a:r>
            <a:b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Sea surface temperature in whole degrees and tenths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13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80" y="225876"/>
            <a:ext cx="12064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Coding procedure for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type of measurement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sea surface temperature</a:t>
            </a:r>
            <a:endParaRPr lang="en-US" sz="2600" b="1" dirty="0"/>
          </a:p>
        </p:txBody>
      </p:sp>
      <p:sp>
        <p:nvSpPr>
          <p:cNvPr id="3" name="Rectangle 2"/>
          <p:cNvSpPr/>
          <p:nvPr/>
        </p:nvSpPr>
        <p:spPr>
          <a:xfrm>
            <a:off x="133635" y="889181"/>
            <a:ext cx="11682484" cy="209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of Measurement: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room intake thermometer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hull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mounted contact sensor thermometer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bucket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thermometer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10009" y="2980651"/>
            <a:ext cx="6347346" cy="37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7" y="0"/>
            <a:ext cx="11586950" cy="1219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 period and height  </a:t>
            </a:r>
            <a:endParaRPr lang="en-US" sz="24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OCEANOGRAPHIC DATA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6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77" y="1153777"/>
            <a:ext cx="11846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Group indicator for wind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Period of wind waves 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Wave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 is the time between the passage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successive wave crests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successive troughs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Seconds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68605" y="3092769"/>
            <a:ext cx="7834953" cy="2775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478" y="6080928"/>
            <a:ext cx="1205552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vertical distance between trough and crest for wind waves in units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half meter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206781"/>
            <a:ext cx="12055522" cy="254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Measurement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Code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 is in units of half meters e.g. code figure 08 is 8 half meters = 4 meters = 13 feet: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09549" y="2751195"/>
            <a:ext cx="7179860" cy="39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59" y="583405"/>
            <a:ext cx="11464119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577" y="0"/>
            <a:ext cx="4790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 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 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endParaRPr lang="en-US" sz="32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01576" y="1744044"/>
            <a:ext cx="6872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Group indicator for swell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Direction in tens of degree from which the predominant swell is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Direction of secondary Swell Waves in degrees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454" r="10786"/>
          <a:stretch/>
        </p:blipFill>
        <p:spPr>
          <a:xfrm>
            <a:off x="6951260" y="1719285"/>
            <a:ext cx="5240740" cy="51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191" y="875617"/>
            <a:ext cx="1089764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ship synoptic code has three main sections  0, 1, and 2.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0, consisting of the first 5 code groups,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Contains the identification data (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 report identifier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ship’s call sign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 of wind speed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Synoptic Code Section 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77" y="-29439"/>
            <a:ext cx="172515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1870" y="4714287"/>
            <a:ext cx="5775412" cy="9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64119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  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period 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height of the predominant swell</a:t>
            </a:r>
            <a:endParaRPr lang="en-US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222D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4P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78206"/>
            <a:ext cx="7151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4P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Group indicator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Period of the first (predominant) swell 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seconds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Height of the first (predominant) swell in units of half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meter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4202687"/>
            <a:ext cx="6469039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to Code: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Coded directly in seconds. Thus, if the period of the primary swell waves is 12 seconds,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is coded as 12. If the period is 7 seconds,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w1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is coded as 07.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10233" y="1542197"/>
            <a:ext cx="5178188" cy="53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81" y="267002"/>
            <a:ext cx="11218460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w2  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Secondary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Swell 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Waves 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Period </a:t>
            </a: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height</a:t>
            </a:r>
            <a:endParaRPr lang="en-US" sz="24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Oceanographic data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363572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5 -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Group indicator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Period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Secondary Swell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Waves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Units: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Seconds).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Height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of secondary swell waves, in units of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half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meter. </a:t>
            </a:r>
            <a:endParaRPr lang="en-US" sz="2400" b="1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swell system has lower waves than the primary swell.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1978926"/>
            <a:ext cx="5943600" cy="48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804478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ice deposit on ship</a:t>
            </a:r>
            <a:endParaRPr lang="en-US" sz="24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Oceanographic data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79" y="2295333"/>
            <a:ext cx="5427260" cy="20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6I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endParaRPr lang="en-US" sz="2400" b="1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Group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Ice Deposit 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Thickness of Ice Deposit 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Rate of Ice Deposit on Ships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29808"/>
          <a:stretch/>
        </p:blipFill>
        <p:spPr bwMode="auto">
          <a:xfrm>
            <a:off x="6248256" y="2295333"/>
            <a:ext cx="4223503" cy="3642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2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0056" y="916518"/>
            <a:ext cx="6906905" cy="469271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r="29648" b="16087"/>
          <a:stretch/>
        </p:blipFill>
        <p:spPr bwMode="auto">
          <a:xfrm>
            <a:off x="7246961" y="914400"/>
            <a:ext cx="4945039" cy="4694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3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804478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8s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Wet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Bulb Temperature</a:t>
            </a:r>
            <a:endParaRPr lang="en-US" sz="24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Oceanographic data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6I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8s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78" y="23846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8s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Group indicator for wet bulb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temperature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Sign and type of wet bulb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temperature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Wet bulb temperature in whole degrees and tenths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16987"/>
          <a:stretch/>
        </p:blipFill>
        <p:spPr bwMode="auto">
          <a:xfrm>
            <a:off x="6590589" y="2207217"/>
            <a:ext cx="4933950" cy="3947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804478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Concentration or arrangement of sea </a:t>
            </a:r>
            <a:r>
              <a:rPr lang="en-US" sz="24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ice</a:t>
            </a:r>
            <a:r>
              <a:rPr lang="en-US" sz="2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i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Oceanographic data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6I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8s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58" y="2093426"/>
            <a:ext cx="8339142" cy="4967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b="1" baseline="-25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Indicator for Sea Ice Concentration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of Measurement: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Visual determination.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Code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Code in accordance with the table on the following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Sea ice concentration 0-9, /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Sea ice development 0-9, /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of land origin 0-9, /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Ice edge bearing 0-9, /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Ice trend 0-9, /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5" y="143088"/>
            <a:ext cx="5477089" cy="3118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77" y="143088"/>
            <a:ext cx="5730353" cy="6366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2" y="3144955"/>
            <a:ext cx="52686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" y="106978"/>
            <a:ext cx="4305300" cy="3673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96" y="334582"/>
            <a:ext cx="4219575" cy="3551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33" y="3289110"/>
            <a:ext cx="4267200" cy="35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76" y="875617"/>
            <a:ext cx="11338511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consists of code groups 6-14 and contains most of the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meteorological data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report (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weather data indicators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base height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cover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 direction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 point temperatures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 level pressure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3 hours pressure change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tendency character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weather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type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Synoptic Code Section 1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77" y="-29439"/>
            <a:ext cx="172515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8070" y="4948527"/>
            <a:ext cx="899368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00fff           1s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2s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4PPPP       5appp      7wwW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8N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619" y="1113161"/>
            <a:ext cx="10897644" cy="296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consists of code groups 15-23 and contains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movement data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course and speed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oceanographic data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 surface temperature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 wave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period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swell direction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height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data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any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 deposit on ship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sea surface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and the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wet-bulb temperature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Ships Synoptic Code Section 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77" y="-29439"/>
            <a:ext cx="1725152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619" y="4562791"/>
            <a:ext cx="10897643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222D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4P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8s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ICE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77" y="-29439"/>
            <a:ext cx="2019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377" y="875617"/>
            <a:ext cx="11626609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Ship Report Indicator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BBXX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D.....D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99L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4PPPP        5appp           7wwW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8N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8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378" y="5937720"/>
            <a:ext cx="117936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symbolic letters BBXX identify a ship report from a sea station.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77" y="5439302"/>
            <a:ext cx="11426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stations located at sea on a drilling rig or an oil- or gas-production platform shall be indicated by the group A1bwnbnbnb.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377" y="-23539"/>
            <a:ext cx="1493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395" y="451334"/>
            <a:ext cx="11553175" cy="403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. . . . D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Ship’s Radio Call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BBXX  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D.....D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99L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2s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4PPPP   5appp    7wwW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8N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222D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4P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95" y="4731416"/>
            <a:ext cx="11210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D.....D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en-US" sz="2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Ship’s call sign consisting of three or more alphanumeric characters.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39" y="1144357"/>
            <a:ext cx="11711835" cy="3842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0 — IDENTIFICATION DATA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BBXX   D.....D  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400" baseline="-25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99L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— METEOROLOGICAL DATA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4PPPP        5appp           7wwW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8N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2 — OCEANOGRAPHIC DATA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222D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014" y="180432"/>
            <a:ext cx="1170766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Day of the Month, Actual Time of Observation to the Nearest Whole Hour and Wind Speed Indicator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39" y="5087687"/>
            <a:ext cx="11711835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Day of the month (UTC) Universal Time Coordinated, not by local date or time.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The actual time of observation (UTC) rounded to the nearest whole hour UTC.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Observations should be submitted no more than 29 minutes prior to, or 29 minutes after the synoptic hour.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6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Indicator for source and units of wind speed. Source is how the measurement was made (either estimated or measured). Units: Knots.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97" y="0"/>
            <a:ext cx="410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Ship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position indicator group </a:t>
            </a:r>
            <a:endParaRPr lang="en-US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19797" y="445658"/>
            <a:ext cx="11889076" cy="621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—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data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BBXX   D.....D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YYGGi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1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Meteorological data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hVV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Nddff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00fff       1s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TTT        2s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4PPPP        5appp           7wwW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8N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Oceanographic data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222D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0s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2P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5P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6I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8s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ICE   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000" baseline="-25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 position group indicator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Ship’s latitude, in degrees and tenths of a degree, measured in terms of degrees north or south of the equator.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Quadrant of the globe. Varies according to Ship’s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with respect to the equator (0˚ latitude) and the Greenwich Meridian (0˚ longitude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Ship’s longitude, in degrees and tenths of a degree, measured in terms of degrees north or south of the equator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08" y="0"/>
            <a:ext cx="11477767" cy="702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Cont’d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Measurement 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Latitude: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latitude using standard shipboard methods. Tenths is obtained by dividing the number of minutes by 6, and disregarding the remainder. Ignore seconds.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Code </a:t>
            </a: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Latitude: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Always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coded with three digits, the first two digits are actual degrees, the last digit for tenths of a degree.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 when ship’s position lat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46˚ 41’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23’’ it is coded as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(46˚ is coded as it is, 41’ divided by 6 is 6.833, .833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disregarded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23’’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ignored)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=466; </a:t>
            </a:r>
          </a:p>
          <a:p>
            <a:pPr marL="1371600" lvl="2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the case 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 If the ship 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north of the equator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(north latitude),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is coded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when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east of the Greenwich Meridian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(east longitude), or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when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west of the Greenwich meridian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; If the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ship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south of the equator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(south latitude),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is coded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when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east of the Greenwich meridian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or as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when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west of the Greenwich meridian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1785</Words>
  <Application>Microsoft Office PowerPoint</Application>
  <PresentationFormat>Widescreen</PresentationFormat>
  <Paragraphs>256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2018-12-25T17:33:08Z</dcterms:created>
  <dcterms:modified xsi:type="dcterms:W3CDTF">2019-01-01T22:06:17Z</dcterms:modified>
</cp:coreProperties>
</file>