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 id="311" r:id="rId5"/>
    <p:sldId id="262" r:id="rId6"/>
    <p:sldId id="263" r:id="rId7"/>
    <p:sldId id="264" r:id="rId8"/>
    <p:sldId id="265" r:id="rId9"/>
    <p:sldId id="266" r:id="rId10"/>
    <p:sldId id="267" r:id="rId11"/>
    <p:sldId id="268" r:id="rId12"/>
    <p:sldId id="269" r:id="rId13"/>
    <p:sldId id="270" r:id="rId14"/>
    <p:sldId id="260" r:id="rId15"/>
    <p:sldId id="321" r:id="rId16"/>
    <p:sldId id="323" r:id="rId17"/>
    <p:sldId id="322" r:id="rId18"/>
    <p:sldId id="325" r:id="rId19"/>
    <p:sldId id="324" r:id="rId20"/>
    <p:sldId id="320" r:id="rId21"/>
    <p:sldId id="271" r:id="rId22"/>
    <p:sldId id="313" r:id="rId23"/>
    <p:sldId id="317" r:id="rId24"/>
    <p:sldId id="314" r:id="rId25"/>
    <p:sldId id="316" r:id="rId26"/>
    <p:sldId id="318" r:id="rId27"/>
    <p:sldId id="319" r:id="rId28"/>
    <p:sldId id="282" r:id="rId29"/>
    <p:sldId id="272" r:id="rId30"/>
    <p:sldId id="287" r:id="rId31"/>
    <p:sldId id="288" r:id="rId32"/>
    <p:sldId id="289" r:id="rId33"/>
    <p:sldId id="290" r:id="rId34"/>
    <p:sldId id="291" r:id="rId35"/>
    <p:sldId id="292" r:id="rId36"/>
    <p:sldId id="293" r:id="rId37"/>
    <p:sldId id="294" r:id="rId38"/>
    <p:sldId id="295" r:id="rId39"/>
    <p:sldId id="296" r:id="rId40"/>
    <p:sldId id="297" r:id="rId41"/>
    <p:sldId id="273" r:id="rId42"/>
    <p:sldId id="298" r:id="rId43"/>
    <p:sldId id="299" r:id="rId44"/>
    <p:sldId id="300" r:id="rId45"/>
    <p:sldId id="301" r:id="rId46"/>
    <p:sldId id="302" r:id="rId47"/>
    <p:sldId id="303" r:id="rId48"/>
    <p:sldId id="312" r:id="rId49"/>
    <p:sldId id="304" r:id="rId50"/>
    <p:sldId id="305" r:id="rId51"/>
    <p:sldId id="306" r:id="rId52"/>
    <p:sldId id="307" r:id="rId53"/>
    <p:sldId id="308" r:id="rId54"/>
    <p:sldId id="309" r:id="rId55"/>
    <p:sldId id="276" r:id="rId56"/>
    <p:sldId id="274" r:id="rId57"/>
    <p:sldId id="27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33CC"/>
    <a:srgbClr val="00F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11" autoAdjust="0"/>
    <p:restoredTop sz="94660"/>
  </p:normalViewPr>
  <p:slideViewPr>
    <p:cSldViewPr snapToGrid="0">
      <p:cViewPr varScale="1">
        <p:scale>
          <a:sx n="86" d="100"/>
          <a:sy n="86" d="100"/>
        </p:scale>
        <p:origin x="68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51AF58-B109-4B6C-AEF8-466E1A9A568E}"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C90FD-79D5-4ED0-A16F-B9BC67FBC885}" type="slidenum">
              <a:rPr lang="en-US" smtClean="0"/>
              <a:t>‹#›</a:t>
            </a:fld>
            <a:endParaRPr lang="en-US"/>
          </a:p>
        </p:txBody>
      </p:sp>
    </p:spTree>
    <p:extLst>
      <p:ext uri="{BB962C8B-B14F-4D97-AF65-F5344CB8AC3E}">
        <p14:creationId xmlns:p14="http://schemas.microsoft.com/office/powerpoint/2010/main" val="2096698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51AF58-B109-4B6C-AEF8-466E1A9A568E}"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C90FD-79D5-4ED0-A16F-B9BC67FBC885}" type="slidenum">
              <a:rPr lang="en-US" smtClean="0"/>
              <a:t>‹#›</a:t>
            </a:fld>
            <a:endParaRPr lang="en-US"/>
          </a:p>
        </p:txBody>
      </p:sp>
    </p:spTree>
    <p:extLst>
      <p:ext uri="{BB962C8B-B14F-4D97-AF65-F5344CB8AC3E}">
        <p14:creationId xmlns:p14="http://schemas.microsoft.com/office/powerpoint/2010/main" val="1888897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51AF58-B109-4B6C-AEF8-466E1A9A568E}"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C90FD-79D5-4ED0-A16F-B9BC67FBC885}" type="slidenum">
              <a:rPr lang="en-US" smtClean="0"/>
              <a:t>‹#›</a:t>
            </a:fld>
            <a:endParaRPr lang="en-US"/>
          </a:p>
        </p:txBody>
      </p:sp>
    </p:spTree>
    <p:extLst>
      <p:ext uri="{BB962C8B-B14F-4D97-AF65-F5344CB8AC3E}">
        <p14:creationId xmlns:p14="http://schemas.microsoft.com/office/powerpoint/2010/main" val="395382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51AF58-B109-4B6C-AEF8-466E1A9A568E}"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C90FD-79D5-4ED0-A16F-B9BC67FBC885}" type="slidenum">
              <a:rPr lang="en-US" smtClean="0"/>
              <a:t>‹#›</a:t>
            </a:fld>
            <a:endParaRPr lang="en-US"/>
          </a:p>
        </p:txBody>
      </p:sp>
    </p:spTree>
    <p:extLst>
      <p:ext uri="{BB962C8B-B14F-4D97-AF65-F5344CB8AC3E}">
        <p14:creationId xmlns:p14="http://schemas.microsoft.com/office/powerpoint/2010/main" val="1192641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51AF58-B109-4B6C-AEF8-466E1A9A568E}"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C90FD-79D5-4ED0-A16F-B9BC67FBC885}" type="slidenum">
              <a:rPr lang="en-US" smtClean="0"/>
              <a:t>‹#›</a:t>
            </a:fld>
            <a:endParaRPr lang="en-US"/>
          </a:p>
        </p:txBody>
      </p:sp>
    </p:spTree>
    <p:extLst>
      <p:ext uri="{BB962C8B-B14F-4D97-AF65-F5344CB8AC3E}">
        <p14:creationId xmlns:p14="http://schemas.microsoft.com/office/powerpoint/2010/main" val="2772995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51AF58-B109-4B6C-AEF8-466E1A9A568E}"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7C90FD-79D5-4ED0-A16F-B9BC67FBC885}" type="slidenum">
              <a:rPr lang="en-US" smtClean="0"/>
              <a:t>‹#›</a:t>
            </a:fld>
            <a:endParaRPr lang="en-US"/>
          </a:p>
        </p:txBody>
      </p:sp>
    </p:spTree>
    <p:extLst>
      <p:ext uri="{BB962C8B-B14F-4D97-AF65-F5344CB8AC3E}">
        <p14:creationId xmlns:p14="http://schemas.microsoft.com/office/powerpoint/2010/main" val="350203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51AF58-B109-4B6C-AEF8-466E1A9A568E}" type="datetimeFigureOut">
              <a:rPr lang="en-US" smtClean="0"/>
              <a:t>12/29/2024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7C90FD-79D5-4ED0-A16F-B9BC67FBC885}" type="slidenum">
              <a:rPr lang="en-US" smtClean="0"/>
              <a:t>‹#›</a:t>
            </a:fld>
            <a:endParaRPr lang="en-US"/>
          </a:p>
        </p:txBody>
      </p:sp>
    </p:spTree>
    <p:extLst>
      <p:ext uri="{BB962C8B-B14F-4D97-AF65-F5344CB8AC3E}">
        <p14:creationId xmlns:p14="http://schemas.microsoft.com/office/powerpoint/2010/main" val="2220875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51AF58-B109-4B6C-AEF8-466E1A9A568E}" type="datetimeFigureOut">
              <a:rPr lang="en-US" smtClean="0"/>
              <a:t>12/29/2024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7C90FD-79D5-4ED0-A16F-B9BC67FBC885}" type="slidenum">
              <a:rPr lang="en-US" smtClean="0"/>
              <a:t>‹#›</a:t>
            </a:fld>
            <a:endParaRPr lang="en-US"/>
          </a:p>
        </p:txBody>
      </p:sp>
    </p:spTree>
    <p:extLst>
      <p:ext uri="{BB962C8B-B14F-4D97-AF65-F5344CB8AC3E}">
        <p14:creationId xmlns:p14="http://schemas.microsoft.com/office/powerpoint/2010/main" val="1948364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51AF58-B109-4B6C-AEF8-466E1A9A568E}" type="datetimeFigureOut">
              <a:rPr lang="en-US" smtClean="0"/>
              <a:t>12/29/2024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7C90FD-79D5-4ED0-A16F-B9BC67FBC885}" type="slidenum">
              <a:rPr lang="en-US" smtClean="0"/>
              <a:t>‹#›</a:t>
            </a:fld>
            <a:endParaRPr lang="en-US"/>
          </a:p>
        </p:txBody>
      </p:sp>
    </p:spTree>
    <p:extLst>
      <p:ext uri="{BB962C8B-B14F-4D97-AF65-F5344CB8AC3E}">
        <p14:creationId xmlns:p14="http://schemas.microsoft.com/office/powerpoint/2010/main" val="249128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51AF58-B109-4B6C-AEF8-466E1A9A568E}"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7C90FD-79D5-4ED0-A16F-B9BC67FBC885}" type="slidenum">
              <a:rPr lang="en-US" smtClean="0"/>
              <a:t>‹#›</a:t>
            </a:fld>
            <a:endParaRPr lang="en-US"/>
          </a:p>
        </p:txBody>
      </p:sp>
    </p:spTree>
    <p:extLst>
      <p:ext uri="{BB962C8B-B14F-4D97-AF65-F5344CB8AC3E}">
        <p14:creationId xmlns:p14="http://schemas.microsoft.com/office/powerpoint/2010/main" val="4224508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51AF58-B109-4B6C-AEF8-466E1A9A568E}"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7C90FD-79D5-4ED0-A16F-B9BC67FBC885}" type="slidenum">
              <a:rPr lang="en-US" smtClean="0"/>
              <a:t>‹#›</a:t>
            </a:fld>
            <a:endParaRPr lang="en-US"/>
          </a:p>
        </p:txBody>
      </p:sp>
    </p:spTree>
    <p:extLst>
      <p:ext uri="{BB962C8B-B14F-4D97-AF65-F5344CB8AC3E}">
        <p14:creationId xmlns:p14="http://schemas.microsoft.com/office/powerpoint/2010/main" val="1128557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51AF58-B109-4B6C-AEF8-466E1A9A568E}" type="datetimeFigureOut">
              <a:rPr lang="en-US" smtClean="0"/>
              <a:t>12/29/2024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C90FD-79D5-4ED0-A16F-B9BC67FBC885}" type="slidenum">
              <a:rPr lang="en-US" smtClean="0"/>
              <a:t>‹#›</a:t>
            </a:fld>
            <a:endParaRPr lang="en-US"/>
          </a:p>
        </p:txBody>
      </p:sp>
    </p:spTree>
    <p:extLst>
      <p:ext uri="{BB962C8B-B14F-4D97-AF65-F5344CB8AC3E}">
        <p14:creationId xmlns:p14="http://schemas.microsoft.com/office/powerpoint/2010/main" val="2328180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10.wdp"/><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70.png"/><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7286" y="211014"/>
            <a:ext cx="11648049" cy="6541477"/>
          </a:xfrm>
          <a:prstGeom prst="rect">
            <a:avLst/>
          </a:prstGeom>
          <a:noFill/>
          <a:ln w="28575">
            <a:solidFill>
              <a:schemeClr val="tx1"/>
            </a:solidFill>
          </a:ln>
        </p:spPr>
        <p:txBody>
          <a:bodyPr wrap="square" rtlCol="0">
            <a:spAutoFit/>
          </a:bodyPr>
          <a:lstStyle/>
          <a:p>
            <a:endParaRPr lang="en-US" dirty="0"/>
          </a:p>
        </p:txBody>
      </p:sp>
      <p:pic>
        <p:nvPicPr>
          <p:cNvPr id="5" name="Picture 4"/>
          <p:cNvPicPr>
            <a:picLocks noChangeAspect="1"/>
          </p:cNvPicPr>
          <p:nvPr/>
        </p:nvPicPr>
        <p:blipFill>
          <a:blip r:embed="rId2"/>
          <a:stretch>
            <a:fillRect/>
          </a:stretch>
        </p:blipFill>
        <p:spPr>
          <a:xfrm>
            <a:off x="2081089" y="707476"/>
            <a:ext cx="7820025" cy="5772150"/>
          </a:xfrm>
          <a:prstGeom prst="rect">
            <a:avLst/>
          </a:prstGeom>
          <a:effectLst>
            <a:softEdge rad="0"/>
          </a:effectLst>
        </p:spPr>
      </p:pic>
      <p:pic>
        <p:nvPicPr>
          <p:cNvPr id="6" name="Picture 5"/>
          <p:cNvPicPr>
            <a:picLocks noChangeAspect="1"/>
          </p:cNvPicPr>
          <p:nvPr/>
        </p:nvPicPr>
        <p:blipFill>
          <a:blip r:embed="rId3"/>
          <a:stretch>
            <a:fillRect/>
          </a:stretch>
        </p:blipFill>
        <p:spPr>
          <a:xfrm>
            <a:off x="2709093" y="1181540"/>
            <a:ext cx="523875" cy="781050"/>
          </a:xfrm>
          <a:prstGeom prst="rect">
            <a:avLst/>
          </a:prstGeom>
        </p:spPr>
      </p:pic>
      <p:sp>
        <p:nvSpPr>
          <p:cNvPr id="7" name="Rectangle 6"/>
          <p:cNvSpPr/>
          <p:nvPr/>
        </p:nvSpPr>
        <p:spPr>
          <a:xfrm>
            <a:off x="2081089" y="111445"/>
            <a:ext cx="6096000" cy="646331"/>
          </a:xfrm>
          <a:prstGeom prst="rect">
            <a:avLst/>
          </a:prstGeom>
        </p:spPr>
        <p:txBody>
          <a:bodyPr>
            <a:spAutoFit/>
          </a:bodyPr>
          <a:lstStyle/>
          <a:p>
            <a:pPr algn="ctr"/>
            <a:r>
              <a:rPr lang="en-US" b="1" dirty="0" smtClean="0">
                <a:effectLst/>
                <a:latin typeface="Times New Roman" panose="02020603050405020304" pitchFamily="18" charset="0"/>
                <a:ea typeface="Times New Roman" panose="02020603050405020304" pitchFamily="18" charset="0"/>
              </a:rPr>
              <a:t>Chapter Three: </a:t>
            </a:r>
          </a:p>
          <a:p>
            <a:pPr algn="ctr"/>
            <a:r>
              <a:rPr lang="en-US" b="1" dirty="0" smtClean="0">
                <a:effectLst/>
                <a:latin typeface="Times New Roman" panose="02020603050405020304" pitchFamily="18" charset="0"/>
                <a:ea typeface="Times New Roman" panose="02020603050405020304" pitchFamily="18" charset="0"/>
              </a:rPr>
              <a:t>Display of synoptic data on weather charts </a:t>
            </a:r>
            <a:endParaRPr lang="en-US" dirty="0">
              <a:latin typeface="Times New Roman" panose="02020603050405020304" pitchFamily="18" charset="0"/>
              <a:ea typeface="Times New Roman" panose="02020603050405020304" pitchFamily="18" charset="0"/>
            </a:endParaRPr>
          </a:p>
        </p:txBody>
      </p:sp>
      <p:sp>
        <p:nvSpPr>
          <p:cNvPr id="8" name="Rectangle 7"/>
          <p:cNvSpPr/>
          <p:nvPr/>
        </p:nvSpPr>
        <p:spPr>
          <a:xfrm>
            <a:off x="3863351" y="6289094"/>
            <a:ext cx="6910866" cy="507831"/>
          </a:xfrm>
          <a:prstGeom prst="rect">
            <a:avLst/>
          </a:prstGeom>
        </p:spPr>
        <p:txBody>
          <a:bodyPr wrap="none">
            <a:spAutoFit/>
          </a:bodyPr>
          <a:lstStyle/>
          <a:p>
            <a:pPr algn="just">
              <a:lnSpc>
                <a:spcPct val="150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smtClean="0">
                <a:latin typeface="Times New Roman" panose="02020603050405020304" pitchFamily="18" charset="0"/>
                <a:ea typeface="Calibri" panose="020F0502020204030204" pitchFamily="34" charset="0"/>
                <a:cs typeface="Times New Roman" panose="02020603050405020304" pitchFamily="18" charset="0"/>
              </a:rPr>
              <a:t>Fig. 1 </a:t>
            </a:r>
            <a:r>
              <a:rPr lang="en-US"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smtClean="0">
                <a:latin typeface="Times New Roman" panose="02020603050405020304" pitchFamily="18" charset="0"/>
                <a:ea typeface="Calibri" panose="020F0502020204030204" pitchFamily="34" charset="0"/>
                <a:cs typeface="Times New Roman" panose="02020603050405020304" pitchFamily="18" charset="0"/>
              </a:rPr>
              <a:t>plotted </a:t>
            </a:r>
            <a:r>
              <a:rPr lang="en-US" dirty="0">
                <a:latin typeface="Times New Roman" panose="02020603050405020304" pitchFamily="18" charset="0"/>
                <a:ea typeface="Calibri" panose="020F0502020204030204" pitchFamily="34" charset="0"/>
                <a:cs typeface="Times New Roman" panose="02020603050405020304" pitchFamily="18" charset="0"/>
              </a:rPr>
              <a:t>surface </a:t>
            </a:r>
            <a:r>
              <a:rPr lang="en-US" dirty="0" smtClean="0">
                <a:latin typeface="Times New Roman" panose="02020603050405020304" pitchFamily="18" charset="0"/>
                <a:ea typeface="Calibri" panose="020F0502020204030204" pitchFamily="34" charset="0"/>
                <a:cs typeface="Times New Roman" panose="02020603050405020304" pitchFamily="18" charset="0"/>
              </a:rPr>
              <a:t>stations data of Ethiopia with MeteoInfo software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4260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2839" y="0"/>
            <a:ext cx="11874674" cy="1384995"/>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AAXX 06151</a:t>
            </a:r>
          </a:p>
          <a:p>
            <a:r>
              <a:rPr lang="en-US" sz="2800" dirty="0" smtClean="0">
                <a:latin typeface="Times New Roman" panose="02020603050405020304" pitchFamily="18" charset="0"/>
                <a:cs typeface="Times New Roman" panose="02020603050405020304" pitchFamily="18" charset="0"/>
              </a:rPr>
              <a:t>63403 </a:t>
            </a:r>
            <a:r>
              <a:rPr lang="en-US" sz="2800" dirty="0">
                <a:latin typeface="Times New Roman" panose="02020603050405020304" pitchFamily="18" charset="0"/>
                <a:cs typeface="Times New Roman" panose="02020603050405020304" pitchFamily="18" charset="0"/>
              </a:rPr>
              <a:t>41560 </a:t>
            </a:r>
            <a:r>
              <a:rPr lang="en-US" sz="2800" b="1" dirty="0" smtClean="0">
                <a:latin typeface="Times New Roman" panose="02020603050405020304" pitchFamily="18" charset="0"/>
                <a:cs typeface="Times New Roman" panose="02020603050405020304" pitchFamily="18" charset="0"/>
              </a:rPr>
              <a:t>605</a:t>
            </a:r>
            <a:r>
              <a:rPr lang="en-US" sz="2800" dirty="0" smtClean="0">
                <a:latin typeface="Times New Roman" panose="02020603050405020304" pitchFamily="18" charset="0"/>
                <a:cs typeface="Times New Roman" panose="02020603050405020304" pitchFamily="18" charset="0"/>
              </a:rPr>
              <a:t>05 </a:t>
            </a:r>
            <a:r>
              <a:rPr lang="en-US" sz="2800" dirty="0">
                <a:latin typeface="Times New Roman" panose="02020603050405020304" pitchFamily="18" charset="0"/>
                <a:cs typeface="Times New Roman" panose="02020603050405020304" pitchFamily="18" charset="0"/>
              </a:rPr>
              <a:t>10228 20116 </a:t>
            </a:r>
            <a:r>
              <a:rPr lang="en-US" sz="2800" dirty="0" smtClean="0">
                <a:latin typeface="Times New Roman" panose="02020603050405020304" pitchFamily="18" charset="0"/>
                <a:cs typeface="Times New Roman" panose="02020603050405020304" pitchFamily="18" charset="0"/>
              </a:rPr>
              <a:t>39974 40028 </a:t>
            </a:r>
            <a:r>
              <a:rPr lang="en-US" sz="2800" dirty="0">
                <a:latin typeface="Times New Roman" panose="02020603050405020304" pitchFamily="18" charset="0"/>
                <a:cs typeface="Times New Roman" panose="02020603050405020304" pitchFamily="18" charset="0"/>
              </a:rPr>
              <a:t>58001 7</a:t>
            </a:r>
            <a:r>
              <a:rPr lang="en-US" sz="2800" dirty="0">
                <a:solidFill>
                  <a:srgbClr val="FF0000"/>
                </a:solidFill>
                <a:latin typeface="Times New Roman" panose="02020603050405020304" pitchFamily="18" charset="0"/>
                <a:cs typeface="Times New Roman" panose="02020603050405020304" pitchFamily="18" charset="0"/>
              </a:rPr>
              <a:t>565</a:t>
            </a:r>
            <a:r>
              <a:rPr lang="en-US" sz="2800" dirty="0">
                <a:latin typeface="Times New Roman" panose="02020603050405020304" pitchFamily="18" charset="0"/>
                <a:cs typeface="Times New Roman" panose="02020603050405020304" pitchFamily="18" charset="0"/>
              </a:rPr>
              <a:t>4 82530 333 82625 85360 555 10260</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162839" y="1341531"/>
            <a:ext cx="11661731" cy="1200329"/>
          </a:xfrm>
          <a:prstGeom prst="rect">
            <a:avLst/>
          </a:prstGeom>
        </p:spPr>
        <p:txBody>
          <a:bodyPr wrap="square">
            <a:spAutoFit/>
          </a:bodyPr>
          <a:lstStyle/>
          <a:p>
            <a:pPr marR="0" lvl="0" algn="just">
              <a:lnSpc>
                <a:spcPct val="150000"/>
              </a:lnSpc>
              <a:spcBef>
                <a:spcPts val="0"/>
              </a:spcBef>
              <a:spcAft>
                <a:spcPts val="100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9. Plot </a:t>
            </a:r>
            <a:r>
              <a:rPr lang="en-US" sz="2400" dirty="0">
                <a:latin typeface="Times New Roman" panose="02020603050405020304" pitchFamily="18" charset="0"/>
                <a:ea typeface="Calibri" panose="020F0502020204030204" pitchFamily="34" charset="0"/>
                <a:cs typeface="Times New Roman" panose="02020603050405020304" pitchFamily="18" charset="0"/>
              </a:rPr>
              <a:t>the present </a:t>
            </a:r>
            <a:r>
              <a:rPr lang="en-US" sz="2400" b="1" dirty="0">
                <a:latin typeface="Times New Roman" panose="02020603050405020304" pitchFamily="18" charset="0"/>
                <a:ea typeface="Calibri" panose="020F0502020204030204" pitchFamily="34" charset="0"/>
                <a:cs typeface="Times New Roman" panose="02020603050405020304" pitchFamily="18" charset="0"/>
              </a:rPr>
              <a:t>WX</a:t>
            </a:r>
            <a:r>
              <a:rPr lang="en-US" sz="2400" dirty="0">
                <a:latin typeface="Times New Roman" panose="02020603050405020304" pitchFamily="18" charset="0"/>
                <a:ea typeface="Calibri" panose="020F0502020204030204" pitchFamily="34" charset="0"/>
                <a:cs typeface="Times New Roman" panose="02020603050405020304" pitchFamily="18" charset="0"/>
              </a:rPr>
              <a:t> type which is written in group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7wwW</a:t>
            </a:r>
            <a:r>
              <a:rPr lang="en-US" sz="2400"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W</a:t>
            </a:r>
            <a:r>
              <a:rPr lang="en-US" sz="2400"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dirty="0">
                <a:latin typeface="Times New Roman" panose="02020603050405020304" pitchFamily="18" charset="0"/>
                <a:ea typeface="Calibri" panose="020F0502020204030204" pitchFamily="34" charset="0"/>
                <a:cs typeface="Times New Roman" panose="02020603050405020304" pitchFamily="18" charset="0"/>
              </a:rPr>
              <a:t> according to the value of </a:t>
            </a:r>
            <a:r>
              <a:rPr lang="en-US" sz="2400" dirty="0" err="1">
                <a:latin typeface="Times New Roman" panose="02020603050405020304" pitchFamily="18" charset="0"/>
                <a:ea typeface="Calibri" panose="020F0502020204030204" pitchFamily="34" charset="0"/>
                <a:cs typeface="Times New Roman" panose="02020603050405020304" pitchFamily="18" charset="0"/>
              </a:rPr>
              <a:t>ww</a:t>
            </a:r>
            <a:r>
              <a:rPr lang="en-US" sz="2400" dirty="0">
                <a:latin typeface="Times New Roman" panose="02020603050405020304" pitchFamily="18" charset="0"/>
                <a:ea typeface="Calibri" panose="020F0502020204030204" pitchFamily="34" charset="0"/>
                <a:cs typeface="Times New Roman" panose="02020603050405020304" pitchFamily="18" charset="0"/>
              </a:rPr>
              <a:t> by finding the actual present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wx</a:t>
            </a:r>
            <a:r>
              <a:rPr lang="en-US" sz="2400" dirty="0">
                <a:latin typeface="Times New Roman" panose="02020603050405020304" pitchFamily="18" charset="0"/>
                <a:ea typeface="Calibri" panose="020F0502020204030204" pitchFamily="34" charset="0"/>
                <a:cs typeface="Times New Roman" panose="02020603050405020304" pitchFamily="18" charset="0"/>
              </a:rPr>
              <a:t> symbol</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in middle of the</a:t>
            </a:r>
            <a:r>
              <a:rPr lang="en-US" sz="2400" b="1" dirty="0">
                <a:latin typeface="Times New Roman" panose="02020603050405020304" pitchFamily="18" charset="0"/>
                <a:ea typeface="Calibri" panose="020F0502020204030204" pitchFamily="34" charset="0"/>
                <a:cs typeface="Times New Roman" panose="02020603050405020304" pitchFamily="18" charset="0"/>
              </a:rPr>
              <a:t> T</a:t>
            </a:r>
            <a:r>
              <a:rPr lang="en-US" sz="2400" b="1" baseline="30000" dirty="0">
                <a:latin typeface="Times New Roman" panose="02020603050405020304" pitchFamily="18" charset="0"/>
                <a:ea typeface="Calibri" panose="020F0502020204030204" pitchFamily="34" charset="0"/>
                <a:cs typeface="Times New Roman" panose="02020603050405020304" pitchFamily="18" charset="0"/>
              </a:rPr>
              <a:t>0</a:t>
            </a:r>
            <a:r>
              <a:rPr lang="en-US" sz="2400" baseline="300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&amp; </a:t>
            </a:r>
            <a:r>
              <a:rPr lang="en-US" sz="2400" b="1" dirty="0">
                <a:latin typeface="Times New Roman" panose="02020603050405020304" pitchFamily="18" charset="0"/>
                <a:ea typeface="Calibri" panose="020F0502020204030204" pitchFamily="34" charset="0"/>
                <a:cs typeface="Times New Roman" panose="02020603050405020304" pitchFamily="18" charset="0"/>
              </a:rPr>
              <a:t>T</a:t>
            </a:r>
            <a:r>
              <a:rPr lang="en-US" sz="2400" b="1" baseline="-25000" dirty="0">
                <a:latin typeface="Times New Roman" panose="02020603050405020304" pitchFamily="18" charset="0"/>
                <a:ea typeface="Calibri" panose="020F0502020204030204" pitchFamily="34" charset="0"/>
                <a:cs typeface="Times New Roman" panose="02020603050405020304" pitchFamily="18" charset="0"/>
              </a:rPr>
              <a:t>d</a:t>
            </a:r>
            <a:r>
              <a:rPr lang="en-US" sz="2400" dirty="0">
                <a:latin typeface="Times New Roman" panose="02020603050405020304" pitchFamily="18" charset="0"/>
                <a:ea typeface="Calibri" panose="020F0502020204030204" pitchFamily="34" charset="0"/>
                <a:cs typeface="Times New Roman" panose="02020603050405020304" pitchFamily="18" charset="0"/>
              </a:rPr>
              <a:t> position.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4267070" y="2541860"/>
            <a:ext cx="2305050" cy="1457325"/>
          </a:xfrm>
          <a:prstGeom prst="rect">
            <a:avLst/>
          </a:prstGeom>
        </p:spPr>
      </p:pic>
      <p:sp>
        <p:nvSpPr>
          <p:cNvPr id="7" name="Rectangle 6"/>
          <p:cNvSpPr/>
          <p:nvPr/>
        </p:nvSpPr>
        <p:spPr>
          <a:xfrm>
            <a:off x="162839" y="3883391"/>
            <a:ext cx="11874674" cy="1200329"/>
          </a:xfrm>
          <a:prstGeom prst="rect">
            <a:avLst/>
          </a:prstGeom>
        </p:spPr>
        <p:txBody>
          <a:bodyPr wrap="square">
            <a:spAutoFit/>
          </a:bodyPr>
          <a:lstStyle/>
          <a:p>
            <a:pPr marR="0" lvl="0" algn="just">
              <a:lnSpc>
                <a:spcPct val="150000"/>
              </a:lnSpc>
              <a:spcBef>
                <a:spcPts val="0"/>
              </a:spcBef>
              <a:spcAft>
                <a:spcPts val="100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10. Plot </a:t>
            </a:r>
            <a:r>
              <a:rPr lang="en-US" sz="2400" dirty="0">
                <a:latin typeface="Times New Roman" panose="02020603050405020304" pitchFamily="18" charset="0"/>
                <a:ea typeface="Calibri" panose="020F0502020204030204" pitchFamily="34" charset="0"/>
                <a:cs typeface="Times New Roman" panose="02020603050405020304" pitchFamily="18" charset="0"/>
              </a:rPr>
              <a:t>the actual plotting figure of past </a:t>
            </a:r>
            <a:r>
              <a:rPr lang="en-US" sz="2400" b="1" dirty="0">
                <a:latin typeface="Times New Roman" panose="02020603050405020304" pitchFamily="18" charset="0"/>
                <a:ea typeface="Calibri" panose="020F0502020204030204" pitchFamily="34" charset="0"/>
                <a:cs typeface="Times New Roman" panose="02020603050405020304" pitchFamily="18" charset="0"/>
              </a:rPr>
              <a:t>WX</a:t>
            </a:r>
            <a:r>
              <a:rPr lang="en-US" sz="2400" dirty="0">
                <a:latin typeface="Times New Roman" panose="02020603050405020304" pitchFamily="18" charset="0"/>
                <a:ea typeface="Calibri" panose="020F0502020204030204" pitchFamily="34" charset="0"/>
                <a:cs typeface="Times New Roman" panose="02020603050405020304" pitchFamily="18" charset="0"/>
              </a:rPr>
              <a:t> type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W</a:t>
            </a:r>
            <a:r>
              <a:rPr lang="en-US" sz="2400"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2400" dirty="0">
                <a:latin typeface="Times New Roman" panose="02020603050405020304" pitchFamily="18" charset="0"/>
                <a:ea typeface="Calibri" panose="020F0502020204030204" pitchFamily="34" charset="0"/>
                <a:cs typeface="Times New Roman" panose="02020603050405020304" pitchFamily="18" charset="0"/>
              </a:rPr>
              <a:t>) from this group according to the value of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W</a:t>
            </a:r>
            <a:r>
              <a:rPr lang="en-US" sz="2400"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2400" dirty="0">
                <a:latin typeface="Times New Roman" panose="02020603050405020304" pitchFamily="18" charset="0"/>
                <a:ea typeface="Calibri" panose="020F0502020204030204" pitchFamily="34" charset="0"/>
                <a:cs typeface="Times New Roman" panose="02020603050405020304" pitchFamily="18" charset="0"/>
              </a:rPr>
              <a:t>) in the bottom of pressure tendency.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5993703" y="4874190"/>
            <a:ext cx="2206355" cy="1438927"/>
          </a:xfrm>
          <a:prstGeom prst="rect">
            <a:avLst/>
          </a:prstGeom>
        </p:spPr>
      </p:pic>
    </p:spTree>
    <p:extLst>
      <p:ext uri="{BB962C8B-B14F-4D97-AF65-F5344CB8AC3E}">
        <p14:creationId xmlns:p14="http://schemas.microsoft.com/office/powerpoint/2010/main" val="2110586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2839" y="0"/>
            <a:ext cx="11874674" cy="1384995"/>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AAXX 06151</a:t>
            </a:r>
          </a:p>
          <a:p>
            <a:r>
              <a:rPr lang="en-US" sz="2800" dirty="0" smtClean="0">
                <a:latin typeface="Times New Roman" panose="02020603050405020304" pitchFamily="18" charset="0"/>
                <a:cs typeface="Times New Roman" panose="02020603050405020304" pitchFamily="18" charset="0"/>
              </a:rPr>
              <a:t>63403 </a:t>
            </a:r>
            <a:r>
              <a:rPr lang="en-US" sz="2800" dirty="0">
                <a:latin typeface="Times New Roman" panose="02020603050405020304" pitchFamily="18" charset="0"/>
                <a:cs typeface="Times New Roman" panose="02020603050405020304" pitchFamily="18" charset="0"/>
              </a:rPr>
              <a:t>415</a:t>
            </a:r>
            <a:r>
              <a:rPr lang="en-US" sz="2800" dirty="0">
                <a:solidFill>
                  <a:srgbClr val="FF0000"/>
                </a:solidFill>
                <a:latin typeface="Times New Roman" panose="02020603050405020304" pitchFamily="18" charset="0"/>
                <a:cs typeface="Times New Roman" panose="02020603050405020304" pitchFamily="18" charset="0"/>
              </a:rPr>
              <a:t>60</a:t>
            </a:r>
            <a:r>
              <a:rPr lang="en-US" sz="2800"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605</a:t>
            </a:r>
            <a:r>
              <a:rPr lang="en-US" sz="2800" dirty="0" smtClean="0">
                <a:latin typeface="Times New Roman" panose="02020603050405020304" pitchFamily="18" charset="0"/>
                <a:cs typeface="Times New Roman" panose="02020603050405020304" pitchFamily="18" charset="0"/>
              </a:rPr>
              <a:t>05 </a:t>
            </a:r>
            <a:r>
              <a:rPr lang="en-US" sz="2800" dirty="0">
                <a:latin typeface="Times New Roman" panose="02020603050405020304" pitchFamily="18" charset="0"/>
                <a:cs typeface="Times New Roman" panose="02020603050405020304" pitchFamily="18" charset="0"/>
              </a:rPr>
              <a:t>10228 20116 </a:t>
            </a:r>
            <a:r>
              <a:rPr lang="en-US" sz="2800" dirty="0" smtClean="0">
                <a:latin typeface="Times New Roman" panose="02020603050405020304" pitchFamily="18" charset="0"/>
                <a:cs typeface="Times New Roman" panose="02020603050405020304" pitchFamily="18" charset="0"/>
              </a:rPr>
              <a:t>39974 40028 </a:t>
            </a:r>
            <a:r>
              <a:rPr lang="en-US" sz="2800" dirty="0">
                <a:latin typeface="Times New Roman" panose="02020603050405020304" pitchFamily="18" charset="0"/>
                <a:cs typeface="Times New Roman" panose="02020603050405020304" pitchFamily="18" charset="0"/>
              </a:rPr>
              <a:t>58001 75654 8</a:t>
            </a:r>
            <a:r>
              <a:rPr lang="en-US" sz="2800" dirty="0">
                <a:solidFill>
                  <a:srgbClr val="FF0000"/>
                </a:solidFill>
                <a:latin typeface="Times New Roman" panose="02020603050405020304" pitchFamily="18" charset="0"/>
                <a:cs typeface="Times New Roman" panose="02020603050405020304" pitchFamily="18" charset="0"/>
              </a:rPr>
              <a:t>25</a:t>
            </a:r>
            <a:r>
              <a:rPr lang="en-US" sz="2800" dirty="0">
                <a:latin typeface="Times New Roman" panose="02020603050405020304" pitchFamily="18" charset="0"/>
                <a:cs typeface="Times New Roman" panose="02020603050405020304" pitchFamily="18" charset="0"/>
              </a:rPr>
              <a:t>30 333 82625 85360 555 10260</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162839" y="1384995"/>
            <a:ext cx="11749413" cy="830997"/>
          </a:xfrm>
          <a:prstGeom prst="rect">
            <a:avLst/>
          </a:prstGeom>
        </p:spPr>
        <p:txBody>
          <a:bodyPr wrap="square">
            <a:spAutoFit/>
          </a:bodyPr>
          <a:lstStyle/>
          <a:p>
            <a:pPr marR="0" lvl="0" algn="just">
              <a:spcBef>
                <a:spcPts val="0"/>
              </a:spcBef>
              <a:spcAft>
                <a:spcPts val="100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11. Write </a:t>
            </a:r>
            <a:r>
              <a:rPr lang="en-US" sz="2400" dirty="0">
                <a:latin typeface="Times New Roman" panose="02020603050405020304" pitchFamily="18" charset="0"/>
                <a:ea typeface="Calibri" panose="020F0502020204030204" pitchFamily="34" charset="0"/>
                <a:cs typeface="Times New Roman" panose="02020603050405020304" pitchFamily="18" charset="0"/>
              </a:rPr>
              <a:t>the visibility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VV</a:t>
            </a:r>
            <a:r>
              <a:rPr lang="en-US" sz="2400" dirty="0">
                <a:latin typeface="Times New Roman" panose="02020603050405020304" pitchFamily="18" charset="0"/>
                <a:ea typeface="Calibri" panose="020F0502020204030204" pitchFamily="34" charset="0"/>
                <a:cs typeface="Times New Roman" panose="02020603050405020304" pitchFamily="18" charset="0"/>
              </a:rPr>
              <a:t>) code value the by taking the last</a:t>
            </a:r>
            <a:r>
              <a:rPr lang="en-US" sz="2400" b="1" dirty="0">
                <a:latin typeface="Times New Roman" panose="02020603050405020304" pitchFamily="18" charset="0"/>
                <a:ea typeface="Calibri" panose="020F0502020204030204" pitchFamily="34" charset="0"/>
                <a:cs typeface="Times New Roman" panose="02020603050405020304" pitchFamily="18" charset="0"/>
              </a:rPr>
              <a:t> 2</a:t>
            </a:r>
            <a:r>
              <a:rPr lang="en-US" sz="2400" dirty="0">
                <a:latin typeface="Times New Roman" panose="02020603050405020304" pitchFamily="18" charset="0"/>
                <a:ea typeface="Calibri" panose="020F0502020204030204" pitchFamily="34" charset="0"/>
                <a:cs typeface="Times New Roman" panose="02020603050405020304" pitchFamily="18" charset="0"/>
              </a:rPr>
              <a:t> numbers from the </a:t>
            </a:r>
            <a:r>
              <a:rPr lang="en-US" sz="2400" b="1" dirty="0">
                <a:latin typeface="Times New Roman" panose="02020603050405020304" pitchFamily="18" charset="0"/>
                <a:ea typeface="Calibri" panose="020F0502020204030204" pitchFamily="34" charset="0"/>
                <a:cs typeface="Times New Roman" panose="02020603050405020304" pitchFamily="18" charset="0"/>
              </a:rPr>
              <a:t>2</a:t>
            </a:r>
            <a:r>
              <a:rPr lang="en-US" sz="2400" b="1" baseline="30000" dirty="0">
                <a:latin typeface="Times New Roman" panose="02020603050405020304" pitchFamily="18" charset="0"/>
                <a:ea typeface="Calibri" panose="020F0502020204030204" pitchFamily="34" charset="0"/>
                <a:cs typeface="Times New Roman" panose="02020603050405020304" pitchFamily="18" charset="0"/>
              </a:rPr>
              <a:t>nd</a:t>
            </a:r>
            <a:r>
              <a:rPr lang="en-US" sz="2400" dirty="0">
                <a:latin typeface="Times New Roman" panose="02020603050405020304" pitchFamily="18" charset="0"/>
                <a:ea typeface="Calibri" panose="020F0502020204030204" pitchFamily="34" charset="0"/>
                <a:cs typeface="Times New Roman" panose="02020603050405020304" pitchFamily="18" charset="0"/>
              </a:rPr>
              <a:t> group at the left of present </a:t>
            </a:r>
            <a:r>
              <a:rPr lang="en-US" sz="2400" b="1" dirty="0">
                <a:latin typeface="Times New Roman" panose="02020603050405020304" pitchFamily="18" charset="0"/>
                <a:ea typeface="Calibri" panose="020F0502020204030204" pitchFamily="34" charset="0"/>
                <a:cs typeface="Times New Roman" panose="02020603050405020304" pitchFamily="18" charset="0"/>
              </a:rPr>
              <a:t>WX</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4732946" y="1800493"/>
            <a:ext cx="2734459" cy="1519144"/>
          </a:xfrm>
          <a:prstGeom prst="rect">
            <a:avLst/>
          </a:prstGeom>
        </p:spPr>
      </p:pic>
      <p:sp>
        <p:nvSpPr>
          <p:cNvPr id="7" name="Rectangle 6"/>
          <p:cNvSpPr/>
          <p:nvPr/>
        </p:nvSpPr>
        <p:spPr>
          <a:xfrm>
            <a:off x="162839" y="3147987"/>
            <a:ext cx="8755693" cy="587148"/>
          </a:xfrm>
          <a:prstGeom prst="rect">
            <a:avLst/>
          </a:prstGeom>
        </p:spPr>
        <p:txBody>
          <a:bodyPr wrap="square">
            <a:spAutoFit/>
          </a:bodyPr>
          <a:lstStyle/>
          <a:p>
            <a:pPr marR="0" lvl="0" algn="just">
              <a:lnSpc>
                <a:spcPct val="150000"/>
              </a:lnSpc>
              <a:spcBef>
                <a:spcPts val="0"/>
              </a:spcBef>
              <a:spcAft>
                <a:spcPts val="100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12. Plot </a:t>
            </a:r>
            <a:r>
              <a:rPr lang="en-US" sz="2400" dirty="0">
                <a:latin typeface="Times New Roman" panose="02020603050405020304" pitchFamily="18" charset="0"/>
                <a:ea typeface="Calibri" panose="020F0502020204030204" pitchFamily="34" charset="0"/>
                <a:cs typeface="Times New Roman" panose="02020603050405020304" pitchFamily="18" charset="0"/>
              </a:rPr>
              <a:t>the low cloud type (</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400" baseline="-250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in </a:t>
            </a:r>
            <a:r>
              <a:rPr lang="en-US" sz="2400" dirty="0">
                <a:latin typeface="Times New Roman" panose="02020603050405020304" pitchFamily="18" charset="0"/>
                <a:ea typeface="Calibri" panose="020F0502020204030204" pitchFamily="34" charset="0"/>
                <a:cs typeface="Times New Roman" panose="02020603050405020304" pitchFamily="18" charset="0"/>
              </a:rPr>
              <a:t>south position of station model.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416223" y="3822817"/>
            <a:ext cx="2818439" cy="1475692"/>
          </a:xfrm>
          <a:prstGeom prst="rect">
            <a:avLst/>
          </a:prstGeom>
        </p:spPr>
      </p:pic>
      <p:sp>
        <p:nvSpPr>
          <p:cNvPr id="11" name="Rectangle 10"/>
          <p:cNvSpPr/>
          <p:nvPr/>
        </p:nvSpPr>
        <p:spPr>
          <a:xfrm>
            <a:off x="162839" y="5179249"/>
            <a:ext cx="7838749" cy="646331"/>
          </a:xfrm>
          <a:prstGeom prst="rect">
            <a:avLst/>
          </a:prstGeom>
        </p:spPr>
        <p:txBody>
          <a:bodyPr wrap="none">
            <a:spAutoFit/>
          </a:bodyPr>
          <a:lstStyle/>
          <a:p>
            <a:pPr marR="0" lvl="0" algn="just">
              <a:lnSpc>
                <a:spcPct val="150000"/>
              </a:lnSpc>
              <a:spcBef>
                <a:spcPts val="0"/>
              </a:spcBef>
              <a:spcAft>
                <a:spcPts val="100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13. Write </a:t>
            </a:r>
            <a:r>
              <a:rPr lang="en-US" sz="2400" dirty="0">
                <a:latin typeface="Times New Roman" panose="02020603050405020304" pitchFamily="18" charset="0"/>
                <a:ea typeface="Calibri" panose="020F0502020204030204" pitchFamily="34" charset="0"/>
                <a:cs typeface="Times New Roman" panose="02020603050405020304" pitchFamily="18" charset="0"/>
              </a:rPr>
              <a:t>the amount of low cloud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400"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t>
            </a:r>
            <a:r>
              <a:rPr lang="en-US" sz="2400" dirty="0">
                <a:latin typeface="Times New Roman" panose="02020603050405020304" pitchFamily="18" charset="0"/>
                <a:ea typeface="Calibri" panose="020F0502020204030204" pitchFamily="34" charset="0"/>
                <a:cs typeface="Times New Roman" panose="02020603050405020304" pitchFamily="18" charset="0"/>
              </a:rPr>
              <a:t>) below low cloud type.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8120649" y="4883257"/>
            <a:ext cx="2597303" cy="1699170"/>
          </a:xfrm>
          <a:prstGeom prst="rect">
            <a:avLst/>
          </a:prstGeom>
        </p:spPr>
      </p:pic>
    </p:spTree>
    <p:extLst>
      <p:ext uri="{BB962C8B-B14F-4D97-AF65-F5344CB8AC3E}">
        <p14:creationId xmlns:p14="http://schemas.microsoft.com/office/powerpoint/2010/main" val="2734103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2839" y="0"/>
            <a:ext cx="11874674" cy="1384995"/>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AAXX 06151</a:t>
            </a:r>
          </a:p>
          <a:p>
            <a:r>
              <a:rPr lang="en-US" sz="2800" dirty="0" smtClean="0">
                <a:latin typeface="Times New Roman" panose="02020603050405020304" pitchFamily="18" charset="0"/>
                <a:cs typeface="Times New Roman" panose="02020603050405020304" pitchFamily="18" charset="0"/>
              </a:rPr>
              <a:t>63403 </a:t>
            </a:r>
            <a:r>
              <a:rPr lang="en-US" sz="2800" dirty="0">
                <a:latin typeface="Times New Roman" panose="02020603050405020304" pitchFamily="18" charset="0"/>
                <a:cs typeface="Times New Roman" panose="02020603050405020304" pitchFamily="18" charset="0"/>
              </a:rPr>
              <a:t>41</a:t>
            </a:r>
            <a:r>
              <a:rPr lang="en-US" sz="2800" dirty="0">
                <a:solidFill>
                  <a:srgbClr val="FF0000"/>
                </a:solidFill>
                <a:latin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cs typeface="Times New Roman" panose="02020603050405020304" pitchFamily="18" charset="0"/>
              </a:rPr>
              <a:t>60 </a:t>
            </a:r>
            <a:r>
              <a:rPr lang="en-US" sz="2800" b="1" dirty="0" smtClean="0">
                <a:latin typeface="Times New Roman" panose="02020603050405020304" pitchFamily="18" charset="0"/>
                <a:cs typeface="Times New Roman" panose="02020603050405020304" pitchFamily="18" charset="0"/>
              </a:rPr>
              <a:t>605</a:t>
            </a:r>
            <a:r>
              <a:rPr lang="en-US" sz="2800" dirty="0" smtClean="0">
                <a:latin typeface="Times New Roman" panose="02020603050405020304" pitchFamily="18" charset="0"/>
                <a:cs typeface="Times New Roman" panose="02020603050405020304" pitchFamily="18" charset="0"/>
              </a:rPr>
              <a:t>05 </a:t>
            </a:r>
            <a:r>
              <a:rPr lang="en-US" sz="2800" dirty="0">
                <a:latin typeface="Times New Roman" panose="02020603050405020304" pitchFamily="18" charset="0"/>
                <a:cs typeface="Times New Roman" panose="02020603050405020304" pitchFamily="18" charset="0"/>
              </a:rPr>
              <a:t>10228 20116 </a:t>
            </a:r>
            <a:r>
              <a:rPr lang="en-US" sz="2800" dirty="0" smtClean="0">
                <a:latin typeface="Times New Roman" panose="02020603050405020304" pitchFamily="18" charset="0"/>
                <a:cs typeface="Times New Roman" panose="02020603050405020304" pitchFamily="18" charset="0"/>
              </a:rPr>
              <a:t>39974 40028 </a:t>
            </a:r>
            <a:r>
              <a:rPr lang="en-US" sz="2800" dirty="0">
                <a:latin typeface="Times New Roman" panose="02020603050405020304" pitchFamily="18" charset="0"/>
                <a:cs typeface="Times New Roman" panose="02020603050405020304" pitchFamily="18" charset="0"/>
              </a:rPr>
              <a:t>58001 75654 825</a:t>
            </a:r>
            <a:r>
              <a:rPr lang="en-US" sz="2800" dirty="0">
                <a:solidFill>
                  <a:srgbClr val="FF0000"/>
                </a:solidFill>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0 333 82625 85360 555 10260</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162839" y="1384995"/>
            <a:ext cx="11874674" cy="830997"/>
          </a:xfrm>
          <a:prstGeom prst="rect">
            <a:avLst/>
          </a:prstGeom>
        </p:spPr>
        <p:txBody>
          <a:bodyPr wrap="square">
            <a:spAutoFit/>
          </a:bodyPr>
          <a:lstStyle/>
          <a:p>
            <a:pPr marR="0" lvl="0" algn="just">
              <a:spcBef>
                <a:spcPts val="0"/>
              </a:spcBef>
              <a:spcAft>
                <a:spcPts val="100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14. Write </a:t>
            </a:r>
            <a:r>
              <a:rPr lang="en-US" sz="2400" dirty="0">
                <a:latin typeface="Times New Roman" panose="02020603050405020304" pitchFamily="18" charset="0"/>
                <a:ea typeface="Calibri" panose="020F0502020204030204" pitchFamily="34" charset="0"/>
                <a:cs typeface="Times New Roman" panose="02020603050405020304" pitchFamily="18" charset="0"/>
              </a:rPr>
              <a:t>the value of the lowest cloud base height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400" dirty="0">
                <a:latin typeface="Times New Roman" panose="02020603050405020304" pitchFamily="18" charset="0"/>
                <a:ea typeface="Calibri" panose="020F0502020204030204" pitchFamily="34" charset="0"/>
                <a:cs typeface="Times New Roman" panose="02020603050405020304" pitchFamily="18" charset="0"/>
              </a:rPr>
              <a:t>) in the bottom of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400"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t>
            </a:r>
            <a:r>
              <a:rPr lang="en-US" sz="2400" dirty="0">
                <a:latin typeface="Times New Roman" panose="02020603050405020304" pitchFamily="18" charset="0"/>
                <a:ea typeface="Calibri" panose="020F0502020204030204" pitchFamily="34" charset="0"/>
                <a:cs typeface="Times New Roman" panose="02020603050405020304" pitchFamily="18" charset="0"/>
              </a:rPr>
              <a:t>) amount of low cloud.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861786" y="1761055"/>
            <a:ext cx="2758154" cy="2017870"/>
          </a:xfrm>
          <a:prstGeom prst="rect">
            <a:avLst/>
          </a:prstGeom>
        </p:spPr>
      </p:pic>
      <p:sp>
        <p:nvSpPr>
          <p:cNvPr id="7" name="Rectangle 6"/>
          <p:cNvSpPr/>
          <p:nvPr/>
        </p:nvSpPr>
        <p:spPr>
          <a:xfrm>
            <a:off x="162839" y="3647154"/>
            <a:ext cx="8768219" cy="587148"/>
          </a:xfrm>
          <a:prstGeom prst="rect">
            <a:avLst/>
          </a:prstGeom>
        </p:spPr>
        <p:txBody>
          <a:bodyPr wrap="square">
            <a:spAutoFit/>
          </a:bodyPr>
          <a:lstStyle/>
          <a:p>
            <a:pPr marR="0" lvl="0" algn="just">
              <a:lnSpc>
                <a:spcPct val="150000"/>
              </a:lnSpc>
              <a:spcBef>
                <a:spcPts val="0"/>
              </a:spcBef>
              <a:spcAft>
                <a:spcPts val="100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15. Plot </a:t>
            </a:r>
            <a:r>
              <a:rPr lang="en-US" sz="2400" dirty="0">
                <a:latin typeface="Times New Roman" panose="02020603050405020304" pitchFamily="18" charset="0"/>
                <a:ea typeface="Calibri" panose="020F0502020204030204" pitchFamily="34" charset="0"/>
                <a:cs typeface="Times New Roman" panose="02020603050405020304" pitchFamily="18" charset="0"/>
              </a:rPr>
              <a:t>the middle cloud type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400"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a:t>
            </a:r>
            <a:r>
              <a:rPr lang="en-US" sz="2400" dirty="0">
                <a:latin typeface="Times New Roman" panose="02020603050405020304" pitchFamily="18" charset="0"/>
                <a:ea typeface="Calibri" panose="020F0502020204030204" pitchFamily="34" charset="0"/>
                <a:cs typeface="Times New Roman" panose="02020603050405020304" pitchFamily="18" charset="0"/>
              </a:rPr>
              <a:t>) in north position of station model.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4055000" y="4334005"/>
            <a:ext cx="3444895" cy="2421111"/>
          </a:xfrm>
          <a:prstGeom prst="rect">
            <a:avLst/>
          </a:prstGeom>
        </p:spPr>
      </p:pic>
    </p:spTree>
    <p:extLst>
      <p:ext uri="{BB962C8B-B14F-4D97-AF65-F5344CB8AC3E}">
        <p14:creationId xmlns:p14="http://schemas.microsoft.com/office/powerpoint/2010/main" val="29159614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9115" y="3161190"/>
            <a:ext cx="3444895" cy="2421111"/>
          </a:xfrm>
          <a:prstGeom prst="rect">
            <a:avLst/>
          </a:prstGeom>
        </p:spPr>
      </p:pic>
      <p:sp>
        <p:nvSpPr>
          <p:cNvPr id="3" name="Rectangle 2"/>
          <p:cNvSpPr/>
          <p:nvPr/>
        </p:nvSpPr>
        <p:spPr>
          <a:xfrm>
            <a:off x="162839" y="0"/>
            <a:ext cx="11874674" cy="1384995"/>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AAXX 06151</a:t>
            </a:r>
          </a:p>
          <a:p>
            <a:r>
              <a:rPr lang="en-US" sz="2800" dirty="0" smtClean="0">
                <a:latin typeface="Times New Roman" panose="02020603050405020304" pitchFamily="18" charset="0"/>
                <a:cs typeface="Times New Roman" panose="02020603050405020304" pitchFamily="18" charset="0"/>
              </a:rPr>
              <a:t>63403 </a:t>
            </a:r>
            <a:r>
              <a:rPr lang="en-US" sz="2800" dirty="0">
                <a:latin typeface="Times New Roman" panose="02020603050405020304" pitchFamily="18" charset="0"/>
                <a:cs typeface="Times New Roman" panose="02020603050405020304" pitchFamily="18" charset="0"/>
              </a:rPr>
              <a:t>41560 </a:t>
            </a:r>
            <a:r>
              <a:rPr lang="en-US" sz="2800" b="1" dirty="0" smtClean="0">
                <a:latin typeface="Times New Roman" panose="02020603050405020304" pitchFamily="18" charset="0"/>
                <a:cs typeface="Times New Roman" panose="02020603050405020304" pitchFamily="18" charset="0"/>
              </a:rPr>
              <a:t>605</a:t>
            </a:r>
            <a:r>
              <a:rPr lang="en-US" sz="2800" dirty="0" smtClean="0">
                <a:latin typeface="Times New Roman" panose="02020603050405020304" pitchFamily="18" charset="0"/>
                <a:cs typeface="Times New Roman" panose="02020603050405020304" pitchFamily="18" charset="0"/>
              </a:rPr>
              <a:t>05 </a:t>
            </a:r>
            <a:r>
              <a:rPr lang="en-US" sz="2800" dirty="0">
                <a:latin typeface="Times New Roman" panose="02020603050405020304" pitchFamily="18" charset="0"/>
                <a:cs typeface="Times New Roman" panose="02020603050405020304" pitchFamily="18" charset="0"/>
              </a:rPr>
              <a:t>10228 20116 </a:t>
            </a:r>
            <a:r>
              <a:rPr lang="en-US" sz="2800" dirty="0" smtClean="0">
                <a:latin typeface="Times New Roman" panose="02020603050405020304" pitchFamily="18" charset="0"/>
                <a:cs typeface="Times New Roman" panose="02020603050405020304" pitchFamily="18" charset="0"/>
              </a:rPr>
              <a:t>39974 40028 </a:t>
            </a:r>
            <a:r>
              <a:rPr lang="en-US" sz="2800" dirty="0">
                <a:latin typeface="Times New Roman" panose="02020603050405020304" pitchFamily="18" charset="0"/>
                <a:cs typeface="Times New Roman" panose="02020603050405020304" pitchFamily="18" charset="0"/>
              </a:rPr>
              <a:t>58001 75654 8253</a:t>
            </a:r>
            <a:r>
              <a:rPr lang="en-US" sz="2800" dirty="0">
                <a:solidFill>
                  <a:srgbClr val="FF0000"/>
                </a:solidFill>
                <a:latin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cs typeface="Times New Roman" panose="02020603050405020304" pitchFamily="18" charset="0"/>
              </a:rPr>
              <a:t> 333 82625 85360 555 10260</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347092" y="1384995"/>
            <a:ext cx="11490004" cy="1328569"/>
          </a:xfrm>
          <a:prstGeom prst="rect">
            <a:avLst/>
          </a:prstGeom>
        </p:spPr>
        <p:txBody>
          <a:bodyPr wrap="square">
            <a:spAutoFit/>
          </a:bodyPr>
          <a:lstStyle/>
          <a:p>
            <a:pPr marR="0" lvl="0" algn="just">
              <a:spcBef>
                <a:spcPts val="0"/>
              </a:spcBef>
              <a:spcAft>
                <a:spcPts val="100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16. Plot </a:t>
            </a:r>
            <a:r>
              <a:rPr lang="en-US" sz="2400" dirty="0">
                <a:latin typeface="Times New Roman" panose="02020603050405020304" pitchFamily="18" charset="0"/>
                <a:ea typeface="Calibri" panose="020F0502020204030204" pitchFamily="34" charset="0"/>
                <a:cs typeface="Times New Roman" panose="02020603050405020304" pitchFamily="18" charset="0"/>
              </a:rPr>
              <a:t>the high cloud type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400"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400" dirty="0">
                <a:latin typeface="Times New Roman" panose="02020603050405020304" pitchFamily="18" charset="0"/>
                <a:ea typeface="Calibri" panose="020F0502020204030204" pitchFamily="34" charset="0"/>
                <a:cs typeface="Times New Roman" panose="02020603050405020304" pitchFamily="18" charset="0"/>
              </a:rPr>
              <a:t>) above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400"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a:t>
            </a:r>
            <a:r>
              <a:rPr lang="en-US" sz="2400" dirty="0">
                <a:latin typeface="Times New Roman" panose="02020603050405020304" pitchFamily="18" charset="0"/>
                <a:ea typeface="Calibri" panose="020F0502020204030204" pitchFamily="34" charset="0"/>
                <a:cs typeface="Times New Roman" panose="02020603050405020304" pitchFamily="18" charset="0"/>
              </a:rPr>
              <a:t>) position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p>
          <a:p>
            <a:pPr marR="0" lvl="0" algn="just">
              <a:spcBef>
                <a:spcPts val="0"/>
              </a:spcBef>
              <a:spcAft>
                <a:spcPts val="1000"/>
              </a:spcAft>
              <a:tabLst>
                <a:tab pos="457200" algn="l"/>
              </a:tabLs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In this case according to the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wx</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report above </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400"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 0 this means that there is no high cloud so, no plotting figure for this.</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48717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469" y="628626"/>
            <a:ext cx="11611627" cy="5632311"/>
          </a:xfrm>
          <a:prstGeom prst="rect">
            <a:avLst/>
          </a:prstGeom>
        </p:spPr>
        <p:txBody>
          <a:bodyPr wrap="square">
            <a:spAutoFit/>
          </a:bodyPr>
          <a:lstStyle/>
          <a:p>
            <a:r>
              <a:rPr lang="en-US" dirty="0" smtClean="0"/>
              <a:t>AAXX </a:t>
            </a:r>
            <a:r>
              <a:rPr lang="en-US" dirty="0"/>
              <a:t>26061</a:t>
            </a:r>
          </a:p>
          <a:p>
            <a:r>
              <a:rPr lang="en-US" dirty="0"/>
              <a:t>63330 11975 43402 10166 20139 37795 40260 60074 7101/ 80001 333 20132 59014 84070=</a:t>
            </a:r>
          </a:p>
          <a:p>
            <a:r>
              <a:rPr lang="en-US" dirty="0"/>
              <a:t>63331 11370 60000 10176 20154 38076 4//// 69934 7216/ 83650 333 20148 59010 81709 82820 86358=</a:t>
            </a:r>
          </a:p>
          <a:p>
            <a:r>
              <a:rPr lang="en-US" dirty="0"/>
              <a:t>63332 NIL=</a:t>
            </a:r>
          </a:p>
          <a:p>
            <a:r>
              <a:rPr lang="en-US" dirty="0"/>
              <a:t>63333 11970 70103 10237 20150 38148 40109 60144 7052/ 87030 333 20150 59023 87360=</a:t>
            </a:r>
          </a:p>
          <a:p>
            <a:r>
              <a:rPr lang="en-US" dirty="0"/>
              <a:t>63334 11450 82703 10140 20135 37638 40148 60024 7102/ 8581/ 333 20120 59016 82714 82826 84628 85457=</a:t>
            </a:r>
          </a:p>
          <a:p>
            <a:r>
              <a:rPr lang="en-US" dirty="0"/>
              <a:t>63340 11565 80000 10170 20154 60014 7102/ 8551/ 333 20148 85624 87457=</a:t>
            </a:r>
          </a:p>
          <a:p>
            <a:r>
              <a:rPr lang="en-US" dirty="0"/>
              <a:t>63402 31550 80000 10175 20167 38366 4//// =</a:t>
            </a:r>
          </a:p>
          <a:p>
            <a:r>
              <a:rPr lang="en-US" dirty="0"/>
              <a:t>63403 NIL=</a:t>
            </a:r>
          </a:p>
          <a:p>
            <a:r>
              <a:rPr lang="en-US" dirty="0"/>
              <a:t>63450 11256 72605 10158 20128 37740 40136 60054 71022 86670 333 20132 59014 83705 85622 85358=</a:t>
            </a:r>
          </a:p>
          <a:p>
            <a:r>
              <a:rPr lang="en-US" dirty="0"/>
              <a:t>63451 31260 82003 10175 20147 38151 40159 71022 8653/ 333 20153 59014 82704 84624 83357=</a:t>
            </a:r>
          </a:p>
          <a:p>
            <a:r>
              <a:rPr lang="en-US" dirty="0"/>
              <a:t>63453 31865 41804 10266 20153 39050 7051/ 84030 333 20225 59025 84358=</a:t>
            </a:r>
          </a:p>
          <a:p>
            <a:r>
              <a:rPr lang="en-US" dirty="0"/>
              <a:t>63460 32380 81801 10172 20139 86870 333 20156 83710 84620 85458 84359=</a:t>
            </a:r>
          </a:p>
          <a:p>
            <a:r>
              <a:rPr lang="en-US" dirty="0"/>
              <a:t>63471 32480 71805 10222 20146 38830 40091 81678 333 20210 59027 81716 86358=</a:t>
            </a:r>
          </a:p>
          <a:p>
            <a:r>
              <a:rPr lang="en-US" dirty="0"/>
              <a:t>63474 12180 61802 10151 20099 69904 82134 333 20111 81702 81820 83357 85070=</a:t>
            </a:r>
          </a:p>
          <a:p>
            <a:r>
              <a:rPr lang="en-US" dirty="0"/>
              <a:t>63478 NIL=</a:t>
            </a:r>
          </a:p>
          <a:p>
            <a:r>
              <a:rPr lang="en-US" dirty="0"/>
              <a:t>63500 11475 80000 10182 20168 69944 7152/ 8587/ 333 20176 82714 83625 86357=</a:t>
            </a:r>
          </a:p>
          <a:p>
            <a:r>
              <a:rPr lang="en-US" dirty="0"/>
              <a:t>63533 11/04 92207 10154 20154 60014 7456/ 333 20145=</a:t>
            </a:r>
          </a:p>
          <a:p>
            <a:endParaRPr lang="en-US" dirty="0"/>
          </a:p>
          <a:p>
            <a:r>
              <a:rPr lang="en-US" dirty="0"/>
              <a:t>NNNN</a:t>
            </a:r>
          </a:p>
        </p:txBody>
      </p:sp>
    </p:spTree>
    <p:extLst>
      <p:ext uri="{BB962C8B-B14F-4D97-AF65-F5344CB8AC3E}">
        <p14:creationId xmlns:p14="http://schemas.microsoft.com/office/powerpoint/2010/main" val="33429732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820" y="550415"/>
            <a:ext cx="11305352" cy="4090339"/>
          </a:xfrm>
          <a:prstGeom prst="rect">
            <a:avLst/>
          </a:prstGeom>
        </p:spPr>
      </p:pic>
    </p:spTree>
    <p:extLst>
      <p:ext uri="{BB962C8B-B14F-4D97-AF65-F5344CB8AC3E}">
        <p14:creationId xmlns:p14="http://schemas.microsoft.com/office/powerpoint/2010/main" val="3623916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613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515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597" y="489982"/>
            <a:ext cx="900306" cy="3203130"/>
          </a:xfrm>
          <a:prstGeom prst="rect">
            <a:avLst/>
          </a:prstGeom>
        </p:spPr>
      </p:pic>
      <p:pic>
        <p:nvPicPr>
          <p:cNvPr id="3" name="Picture 2"/>
          <p:cNvPicPr>
            <a:picLocks noChangeAspect="1"/>
          </p:cNvPicPr>
          <p:nvPr/>
        </p:nvPicPr>
        <p:blipFill>
          <a:blip r:embed="rId3"/>
          <a:stretch>
            <a:fillRect/>
          </a:stretch>
        </p:blipFill>
        <p:spPr>
          <a:xfrm>
            <a:off x="1432920" y="518555"/>
            <a:ext cx="909079" cy="3203131"/>
          </a:xfrm>
          <a:prstGeom prst="rect">
            <a:avLst/>
          </a:prstGeom>
        </p:spPr>
      </p:pic>
      <p:pic>
        <p:nvPicPr>
          <p:cNvPr id="4" name="Picture 3"/>
          <p:cNvPicPr>
            <a:picLocks noChangeAspect="1"/>
          </p:cNvPicPr>
          <p:nvPr/>
        </p:nvPicPr>
        <p:blipFill>
          <a:blip r:embed="rId4"/>
          <a:stretch>
            <a:fillRect/>
          </a:stretch>
        </p:blipFill>
        <p:spPr>
          <a:xfrm>
            <a:off x="2859720" y="632024"/>
            <a:ext cx="914747" cy="3231705"/>
          </a:xfrm>
          <a:prstGeom prst="rect">
            <a:avLst/>
          </a:prstGeom>
        </p:spPr>
      </p:pic>
      <p:pic>
        <p:nvPicPr>
          <p:cNvPr id="5" name="Picture 4"/>
          <p:cNvPicPr>
            <a:picLocks noChangeAspect="1"/>
          </p:cNvPicPr>
          <p:nvPr/>
        </p:nvPicPr>
        <p:blipFill>
          <a:blip r:embed="rId5"/>
          <a:stretch>
            <a:fillRect/>
          </a:stretch>
        </p:blipFill>
        <p:spPr>
          <a:xfrm>
            <a:off x="5284133" y="518555"/>
            <a:ext cx="1457325" cy="5057775"/>
          </a:xfrm>
          <a:prstGeom prst="rect">
            <a:avLst/>
          </a:prstGeom>
        </p:spPr>
      </p:pic>
      <p:pic>
        <p:nvPicPr>
          <p:cNvPr id="6" name="Picture 5"/>
          <p:cNvPicPr>
            <a:picLocks noChangeAspect="1"/>
          </p:cNvPicPr>
          <p:nvPr/>
        </p:nvPicPr>
        <p:blipFill>
          <a:blip r:embed="rId6"/>
          <a:stretch>
            <a:fillRect/>
          </a:stretch>
        </p:blipFill>
        <p:spPr>
          <a:xfrm>
            <a:off x="7573115" y="998828"/>
            <a:ext cx="1466850" cy="5048250"/>
          </a:xfrm>
          <a:prstGeom prst="rect">
            <a:avLst/>
          </a:prstGeom>
        </p:spPr>
      </p:pic>
      <p:pic>
        <p:nvPicPr>
          <p:cNvPr id="7" name="Picture 6"/>
          <p:cNvPicPr>
            <a:picLocks noChangeAspect="1"/>
          </p:cNvPicPr>
          <p:nvPr/>
        </p:nvPicPr>
        <p:blipFill>
          <a:blip r:embed="rId7"/>
          <a:stretch>
            <a:fillRect/>
          </a:stretch>
        </p:blipFill>
        <p:spPr>
          <a:xfrm>
            <a:off x="7535015" y="489981"/>
            <a:ext cx="1543050" cy="590550"/>
          </a:xfrm>
          <a:prstGeom prst="rect">
            <a:avLst/>
          </a:prstGeom>
        </p:spPr>
      </p:pic>
      <p:pic>
        <p:nvPicPr>
          <p:cNvPr id="8" name="Picture 7"/>
          <p:cNvPicPr>
            <a:picLocks noChangeAspect="1"/>
          </p:cNvPicPr>
          <p:nvPr/>
        </p:nvPicPr>
        <p:blipFill>
          <a:blip r:embed="rId8"/>
          <a:stretch>
            <a:fillRect/>
          </a:stretch>
        </p:blipFill>
        <p:spPr>
          <a:xfrm>
            <a:off x="9284054" y="489981"/>
            <a:ext cx="2714625" cy="5476875"/>
          </a:xfrm>
          <a:prstGeom prst="rect">
            <a:avLst/>
          </a:prstGeom>
        </p:spPr>
      </p:pic>
    </p:spTree>
    <p:extLst>
      <p:ext uri="{BB962C8B-B14F-4D97-AF65-F5344CB8AC3E}">
        <p14:creationId xmlns:p14="http://schemas.microsoft.com/office/powerpoint/2010/main" val="1784619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2988" y="163174"/>
            <a:ext cx="8099146" cy="6468446"/>
          </a:xfrm>
          <a:prstGeom prst="rect">
            <a:avLst/>
          </a:prstGeom>
        </p:spPr>
      </p:pic>
    </p:spTree>
    <p:extLst>
      <p:ext uri="{BB962C8B-B14F-4D97-AF65-F5344CB8AC3E}">
        <p14:creationId xmlns:p14="http://schemas.microsoft.com/office/powerpoint/2010/main" val="224228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40" y="-62630"/>
            <a:ext cx="11849621" cy="2062103"/>
          </a:xfrm>
          <a:prstGeom prst="rect">
            <a:avLst/>
          </a:prstGeom>
        </p:spPr>
        <p:txBody>
          <a:bodyPr wrap="square">
            <a:spAutoFit/>
          </a:bodyPr>
          <a:lstStyle/>
          <a:p>
            <a:pPr algn="ctr"/>
            <a:r>
              <a:rPr lang="en-US" sz="3200" b="1" dirty="0" smtClean="0">
                <a:effectLst/>
                <a:latin typeface="Times New Roman" panose="02020603050405020304" pitchFamily="18" charset="0"/>
                <a:ea typeface="Times New Roman" panose="02020603050405020304" pitchFamily="18" charset="0"/>
              </a:rPr>
              <a:t>Chapter Three: </a:t>
            </a:r>
          </a:p>
          <a:p>
            <a:pPr algn="ctr"/>
            <a:r>
              <a:rPr lang="en-US" sz="3200" b="1" dirty="0" smtClean="0">
                <a:effectLst/>
                <a:latin typeface="Times New Roman" panose="02020603050405020304" pitchFamily="18" charset="0"/>
                <a:ea typeface="Times New Roman" panose="02020603050405020304" pitchFamily="18" charset="0"/>
              </a:rPr>
              <a:t>Display of synoptic data on weather charts</a:t>
            </a:r>
            <a:endParaRPr lang="en-US" sz="3200" dirty="0">
              <a:latin typeface="Times New Roman" panose="02020603050405020304" pitchFamily="18" charset="0"/>
              <a:ea typeface="Times New Roman" panose="02020603050405020304" pitchFamily="18" charset="0"/>
            </a:endParaRPr>
          </a:p>
          <a:p>
            <a:r>
              <a:rPr lang="en-US" sz="3200" u="none" strike="noStrike" dirty="0" smtClean="0">
                <a:effectLst/>
                <a:latin typeface="Times New Roman" panose="02020603050405020304" pitchFamily="18" charset="0"/>
                <a:ea typeface="Times New Roman" panose="02020603050405020304" pitchFamily="18" charset="0"/>
              </a:rPr>
              <a:t>3.1  Plotting models for surface and upper-air synoptic data</a:t>
            </a:r>
          </a:p>
          <a:p>
            <a:pPr marL="457200" indent="-457200">
              <a:buFont typeface="Wingdings" panose="05000000000000000000" pitchFamily="2" charset="2"/>
              <a:buChar char="ü"/>
            </a:pPr>
            <a:r>
              <a:rPr lang="en-US" sz="3200" u="none" strike="noStrike" dirty="0" smtClean="0">
                <a:effectLst/>
                <a:latin typeface="Times New Roman" panose="02020603050405020304" pitchFamily="18" charset="0"/>
                <a:ea typeface="Times New Roman" panose="02020603050405020304" pitchFamily="18" charset="0"/>
              </a:rPr>
              <a:t>Plotting models for surface Synoptic data (FM-12)</a:t>
            </a:r>
          </a:p>
        </p:txBody>
      </p:sp>
      <p:sp>
        <p:nvSpPr>
          <p:cNvPr id="3" name="Rectangle 2"/>
          <p:cNvSpPr/>
          <p:nvPr/>
        </p:nvSpPr>
        <p:spPr>
          <a:xfrm>
            <a:off x="179539" y="1999473"/>
            <a:ext cx="11849621" cy="3108543"/>
          </a:xfrm>
          <a:prstGeom prst="rect">
            <a:avLst/>
          </a:prstGeom>
        </p:spPr>
        <p:txBody>
          <a:bodyPr wrap="square">
            <a:spAutoFit/>
          </a:bodyPr>
          <a:lstStyle/>
          <a:p>
            <a:pPr marL="457200" indent="-457200">
              <a:buFont typeface="Wingdings" panose="05000000000000000000" pitchFamily="2" charset="2"/>
              <a:buChar char="ü"/>
            </a:pPr>
            <a:r>
              <a:rPr lang="en-US" sz="2800" dirty="0" smtClean="0">
                <a:latin typeface="Times New Roman" panose="02020603050405020304" pitchFamily="18" charset="0"/>
                <a:cs typeface="Times New Roman" panose="02020603050405020304" pitchFamily="18" charset="0"/>
              </a:rPr>
              <a:t>The first procedure in plotting weather data on weather map is identifying the station and plotting total cloud coverage.</a:t>
            </a:r>
          </a:p>
          <a:p>
            <a:pPr marL="457200" indent="-457200">
              <a:buFont typeface="Wingdings" panose="05000000000000000000" pitchFamily="2" charset="2"/>
              <a:buChar char="ü"/>
            </a:pPr>
            <a:r>
              <a:rPr lang="en-US" sz="2800" dirty="0" smtClean="0">
                <a:latin typeface="Times New Roman" panose="02020603050405020304" pitchFamily="18" charset="0"/>
                <a:cs typeface="Times New Roman" panose="02020603050405020304" pitchFamily="18" charset="0"/>
              </a:rPr>
              <a:t>Plotting figure for cloud amounts are</a:t>
            </a:r>
          </a:p>
          <a:p>
            <a:r>
              <a:rPr lang="en-US" sz="2800" dirty="0" smtClean="0">
                <a:latin typeface="Times New Roman" panose="02020603050405020304" pitchFamily="18" charset="0"/>
                <a:cs typeface="Times New Roman" panose="02020603050405020304" pitchFamily="18" charset="0"/>
              </a:rPr>
              <a:t>In </a:t>
            </a:r>
            <a:r>
              <a:rPr lang="en-US" sz="2800" dirty="0" err="1" smtClean="0">
                <a:latin typeface="Times New Roman" panose="02020603050405020304" pitchFamily="18" charset="0"/>
                <a:cs typeface="Times New Roman" panose="02020603050405020304" pitchFamily="18" charset="0"/>
              </a:rPr>
              <a:t>Nddff</a:t>
            </a:r>
            <a:r>
              <a:rPr lang="en-US" sz="2800" dirty="0" smtClean="0">
                <a:latin typeface="Times New Roman" panose="02020603050405020304" pitchFamily="18" charset="0"/>
                <a:cs typeface="Times New Roman" panose="02020603050405020304" pitchFamily="18" charset="0"/>
              </a:rPr>
              <a:t> group if the value of N = </a:t>
            </a:r>
          </a:p>
          <a:p>
            <a:r>
              <a:rPr lang="en-US" sz="2800" dirty="0">
                <a:latin typeface="Times New Roman" panose="02020603050405020304" pitchFamily="18" charset="0"/>
                <a:cs typeface="Times New Roman" panose="02020603050405020304" pitchFamily="18" charset="0"/>
              </a:rPr>
              <a:t>N = 0</a:t>
            </a:r>
            <a:r>
              <a:rPr lang="en-US" sz="2800" dirty="0" smtClean="0">
                <a:latin typeface="Times New Roman" panose="02020603050405020304" pitchFamily="18" charset="0"/>
                <a:cs typeface="Times New Roman" panose="02020603050405020304" pitchFamily="18" charset="0"/>
              </a:rPr>
              <a:t>     N </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1    N </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2      N </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3     N </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4      N </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5      N </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6       N </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7       </a:t>
            </a:r>
            <a:r>
              <a:rPr lang="en-US" sz="2800" dirty="0">
                <a:latin typeface="Times New Roman" panose="02020603050405020304" pitchFamily="18" charset="0"/>
                <a:cs typeface="Times New Roman" panose="02020603050405020304" pitchFamily="18" charset="0"/>
              </a:rPr>
              <a:t>N = </a:t>
            </a:r>
            <a:r>
              <a:rPr lang="en-US" sz="2800" dirty="0" smtClean="0">
                <a:latin typeface="Times New Roman" panose="02020603050405020304" pitchFamily="18" charset="0"/>
                <a:cs typeface="Times New Roman" panose="02020603050405020304" pitchFamily="18" charset="0"/>
              </a:rPr>
              <a:t>8</a:t>
            </a:r>
            <a:endParaRPr lang="en-US" sz="2800" dirty="0">
              <a:latin typeface="Times New Roman" panose="02020603050405020304" pitchFamily="18" charset="0"/>
              <a:cs typeface="Times New Roman" panose="02020603050405020304" pitchFamily="18" charset="0"/>
            </a:endParaRPr>
          </a:p>
          <a:p>
            <a:endParaRPr lang="en-US" sz="2800" dirty="0" smtClean="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75715" y="4324938"/>
            <a:ext cx="542925" cy="638175"/>
          </a:xfrm>
          <a:prstGeom prst="rect">
            <a:avLst/>
          </a:prstGeom>
        </p:spPr>
      </p:pic>
      <p:pic>
        <p:nvPicPr>
          <p:cNvPr id="5" name="Picture 4"/>
          <p:cNvPicPr>
            <a:picLocks noChangeAspect="1"/>
          </p:cNvPicPr>
          <p:nvPr/>
        </p:nvPicPr>
        <p:blipFill>
          <a:blip r:embed="rId3"/>
          <a:stretch>
            <a:fillRect/>
          </a:stretch>
        </p:blipFill>
        <p:spPr>
          <a:xfrm>
            <a:off x="1654203" y="4369681"/>
            <a:ext cx="591363" cy="548688"/>
          </a:xfrm>
          <a:prstGeom prst="rect">
            <a:avLst/>
          </a:prstGeom>
        </p:spPr>
      </p:pic>
      <p:pic>
        <p:nvPicPr>
          <p:cNvPr id="7" name="Picture 6"/>
          <p:cNvPicPr>
            <a:picLocks noChangeAspect="1"/>
          </p:cNvPicPr>
          <p:nvPr/>
        </p:nvPicPr>
        <p:blipFill>
          <a:blip r:embed="rId4"/>
          <a:stretch>
            <a:fillRect/>
          </a:stretch>
        </p:blipFill>
        <p:spPr>
          <a:xfrm>
            <a:off x="2794404" y="4381875"/>
            <a:ext cx="615749" cy="536494"/>
          </a:xfrm>
          <a:prstGeom prst="rect">
            <a:avLst/>
          </a:prstGeom>
        </p:spPr>
      </p:pic>
      <p:pic>
        <p:nvPicPr>
          <p:cNvPr id="8" name="Picture 7"/>
          <p:cNvPicPr>
            <a:picLocks noChangeAspect="1"/>
          </p:cNvPicPr>
          <p:nvPr/>
        </p:nvPicPr>
        <p:blipFill>
          <a:blip r:embed="rId5"/>
          <a:stretch>
            <a:fillRect/>
          </a:stretch>
        </p:blipFill>
        <p:spPr>
          <a:xfrm>
            <a:off x="4143834" y="4357488"/>
            <a:ext cx="597460" cy="573074"/>
          </a:xfrm>
          <a:prstGeom prst="rect">
            <a:avLst/>
          </a:prstGeom>
        </p:spPr>
      </p:pic>
      <p:pic>
        <p:nvPicPr>
          <p:cNvPr id="9" name="Picture 8"/>
          <p:cNvPicPr>
            <a:picLocks noChangeAspect="1"/>
          </p:cNvPicPr>
          <p:nvPr/>
        </p:nvPicPr>
        <p:blipFill>
          <a:blip r:embed="rId6"/>
          <a:stretch>
            <a:fillRect/>
          </a:stretch>
        </p:blipFill>
        <p:spPr>
          <a:xfrm>
            <a:off x="5470760" y="4284330"/>
            <a:ext cx="640135" cy="646232"/>
          </a:xfrm>
          <a:prstGeom prst="rect">
            <a:avLst/>
          </a:prstGeom>
        </p:spPr>
      </p:pic>
      <p:pic>
        <p:nvPicPr>
          <p:cNvPr id="10" name="Picture 9"/>
          <p:cNvPicPr>
            <a:picLocks noChangeAspect="1"/>
          </p:cNvPicPr>
          <p:nvPr/>
        </p:nvPicPr>
        <p:blipFill>
          <a:blip r:embed="rId7"/>
          <a:stretch>
            <a:fillRect/>
          </a:stretch>
        </p:blipFill>
        <p:spPr>
          <a:xfrm>
            <a:off x="6795092" y="4418454"/>
            <a:ext cx="603556" cy="512108"/>
          </a:xfrm>
          <a:prstGeom prst="rect">
            <a:avLst/>
          </a:prstGeom>
        </p:spPr>
      </p:pic>
      <p:pic>
        <p:nvPicPr>
          <p:cNvPr id="11" name="Picture 10"/>
          <p:cNvPicPr>
            <a:picLocks noChangeAspect="1"/>
          </p:cNvPicPr>
          <p:nvPr/>
        </p:nvPicPr>
        <p:blipFill>
          <a:blip r:embed="rId8"/>
          <a:stretch>
            <a:fillRect/>
          </a:stretch>
        </p:blipFill>
        <p:spPr>
          <a:xfrm>
            <a:off x="8109825" y="4309684"/>
            <a:ext cx="640135" cy="615749"/>
          </a:xfrm>
          <a:prstGeom prst="rect">
            <a:avLst/>
          </a:prstGeom>
        </p:spPr>
      </p:pic>
      <p:pic>
        <p:nvPicPr>
          <p:cNvPr id="12" name="Picture 11"/>
          <p:cNvPicPr>
            <a:picLocks noChangeAspect="1"/>
          </p:cNvPicPr>
          <p:nvPr/>
        </p:nvPicPr>
        <p:blipFill>
          <a:blip r:embed="rId9"/>
          <a:stretch>
            <a:fillRect/>
          </a:stretch>
        </p:blipFill>
        <p:spPr>
          <a:xfrm>
            <a:off x="9556512" y="4403212"/>
            <a:ext cx="524301" cy="542591"/>
          </a:xfrm>
          <a:prstGeom prst="rect">
            <a:avLst/>
          </a:prstGeom>
        </p:spPr>
      </p:pic>
      <p:pic>
        <p:nvPicPr>
          <p:cNvPr id="13" name="Picture 12"/>
          <p:cNvPicPr>
            <a:picLocks noChangeAspect="1"/>
          </p:cNvPicPr>
          <p:nvPr/>
        </p:nvPicPr>
        <p:blipFill>
          <a:blip r:embed="rId10"/>
          <a:stretch>
            <a:fillRect/>
          </a:stretch>
        </p:blipFill>
        <p:spPr>
          <a:xfrm>
            <a:off x="11127772" y="4377846"/>
            <a:ext cx="548688" cy="585267"/>
          </a:xfrm>
          <a:prstGeom prst="rect">
            <a:avLst/>
          </a:prstGeom>
        </p:spPr>
      </p:pic>
      <p:sp>
        <p:nvSpPr>
          <p:cNvPr id="14" name="Rectangle 13"/>
          <p:cNvSpPr/>
          <p:nvPr/>
        </p:nvSpPr>
        <p:spPr>
          <a:xfrm>
            <a:off x="2245566" y="5585809"/>
            <a:ext cx="1758815" cy="593304"/>
          </a:xfrm>
          <a:prstGeom prst="rect">
            <a:avLst/>
          </a:prstGeom>
        </p:spPr>
        <p:txBody>
          <a:bodyPr wrap="none">
            <a:spAutoFit/>
          </a:bodyPr>
          <a:lstStyle/>
          <a:p>
            <a:pPr>
              <a:lnSpc>
                <a:spcPct val="107000"/>
              </a:lnSpc>
              <a:spcAft>
                <a:spcPts val="800"/>
              </a:spcAft>
            </a:pPr>
            <a:r>
              <a:rPr lang="en-US" sz="3200" dirty="0" smtClean="0">
                <a:latin typeface="Times New Roman" panose="02020603050405020304" pitchFamily="18" charset="0"/>
                <a:ea typeface="Calibri" panose="020F0502020204030204" pitchFamily="34" charset="0"/>
                <a:cs typeface="Times New Roman" panose="02020603050405020304" pitchFamily="18" charset="0"/>
              </a:rPr>
              <a:t>Obscured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11"/>
          <a:stretch>
            <a:fillRect/>
          </a:stretch>
        </p:blipFill>
        <p:spPr>
          <a:xfrm>
            <a:off x="375715" y="5636522"/>
            <a:ext cx="585267" cy="542591"/>
          </a:xfrm>
          <a:prstGeom prst="rect">
            <a:avLst/>
          </a:prstGeom>
        </p:spPr>
      </p:pic>
      <p:sp>
        <p:nvSpPr>
          <p:cNvPr id="16" name="Right Arrow 15"/>
          <p:cNvSpPr/>
          <p:nvPr/>
        </p:nvSpPr>
        <p:spPr>
          <a:xfrm>
            <a:off x="1164999" y="564014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384158" y="5731016"/>
            <a:ext cx="1645002" cy="584775"/>
          </a:xfrm>
          <a:prstGeom prst="rect">
            <a:avLst/>
          </a:prstGeom>
        </p:spPr>
        <p:txBody>
          <a:bodyPr wrap="none">
            <a:spAutoFit/>
          </a:bodyPr>
          <a:lstStyle/>
          <a:p>
            <a:r>
              <a:rPr lang="en-US" sz="3200" dirty="0">
                <a:latin typeface="Times New Roman" panose="02020603050405020304" pitchFamily="18" charset="0"/>
                <a:ea typeface="Calibri" panose="020F0502020204030204" pitchFamily="34" charset="0"/>
              </a:rPr>
              <a:t>Overcast</a:t>
            </a:r>
            <a:endParaRPr lang="en-US" sz="3200" dirty="0"/>
          </a:p>
        </p:txBody>
      </p:sp>
      <p:sp>
        <p:nvSpPr>
          <p:cNvPr id="18" name="Down Arrow 17"/>
          <p:cNvSpPr/>
          <p:nvPr/>
        </p:nvSpPr>
        <p:spPr>
          <a:xfrm>
            <a:off x="11134258" y="5025172"/>
            <a:ext cx="484632" cy="7886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067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715" y="2496136"/>
            <a:ext cx="542925" cy="638175"/>
          </a:xfrm>
          <a:prstGeom prst="rect">
            <a:avLst/>
          </a:prstGeom>
        </p:spPr>
      </p:pic>
      <p:pic>
        <p:nvPicPr>
          <p:cNvPr id="3" name="Picture 2"/>
          <p:cNvPicPr>
            <a:picLocks noChangeAspect="1"/>
          </p:cNvPicPr>
          <p:nvPr/>
        </p:nvPicPr>
        <p:blipFill>
          <a:blip r:embed="rId3"/>
          <a:stretch>
            <a:fillRect/>
          </a:stretch>
        </p:blipFill>
        <p:spPr>
          <a:xfrm>
            <a:off x="1654203" y="2540879"/>
            <a:ext cx="591363" cy="548688"/>
          </a:xfrm>
          <a:prstGeom prst="rect">
            <a:avLst/>
          </a:prstGeom>
        </p:spPr>
      </p:pic>
      <p:pic>
        <p:nvPicPr>
          <p:cNvPr id="4" name="Picture 3"/>
          <p:cNvPicPr>
            <a:picLocks noChangeAspect="1"/>
          </p:cNvPicPr>
          <p:nvPr/>
        </p:nvPicPr>
        <p:blipFill>
          <a:blip r:embed="rId4"/>
          <a:stretch>
            <a:fillRect/>
          </a:stretch>
        </p:blipFill>
        <p:spPr>
          <a:xfrm>
            <a:off x="2794404" y="2553073"/>
            <a:ext cx="615749" cy="536494"/>
          </a:xfrm>
          <a:prstGeom prst="rect">
            <a:avLst/>
          </a:prstGeom>
        </p:spPr>
      </p:pic>
      <p:pic>
        <p:nvPicPr>
          <p:cNvPr id="5" name="Picture 4"/>
          <p:cNvPicPr>
            <a:picLocks noChangeAspect="1"/>
          </p:cNvPicPr>
          <p:nvPr/>
        </p:nvPicPr>
        <p:blipFill>
          <a:blip r:embed="rId5"/>
          <a:stretch>
            <a:fillRect/>
          </a:stretch>
        </p:blipFill>
        <p:spPr>
          <a:xfrm>
            <a:off x="4143834" y="2528686"/>
            <a:ext cx="597460" cy="573074"/>
          </a:xfrm>
          <a:prstGeom prst="rect">
            <a:avLst/>
          </a:prstGeom>
        </p:spPr>
      </p:pic>
      <p:pic>
        <p:nvPicPr>
          <p:cNvPr id="6" name="Picture 5"/>
          <p:cNvPicPr>
            <a:picLocks noChangeAspect="1"/>
          </p:cNvPicPr>
          <p:nvPr/>
        </p:nvPicPr>
        <p:blipFill>
          <a:blip r:embed="rId6"/>
          <a:stretch>
            <a:fillRect/>
          </a:stretch>
        </p:blipFill>
        <p:spPr>
          <a:xfrm>
            <a:off x="5470760" y="2455528"/>
            <a:ext cx="640135" cy="646232"/>
          </a:xfrm>
          <a:prstGeom prst="rect">
            <a:avLst/>
          </a:prstGeom>
        </p:spPr>
      </p:pic>
      <p:pic>
        <p:nvPicPr>
          <p:cNvPr id="7" name="Picture 6"/>
          <p:cNvPicPr>
            <a:picLocks noChangeAspect="1"/>
          </p:cNvPicPr>
          <p:nvPr/>
        </p:nvPicPr>
        <p:blipFill>
          <a:blip r:embed="rId7"/>
          <a:stretch>
            <a:fillRect/>
          </a:stretch>
        </p:blipFill>
        <p:spPr>
          <a:xfrm>
            <a:off x="6795092" y="2589652"/>
            <a:ext cx="603556" cy="512108"/>
          </a:xfrm>
          <a:prstGeom prst="rect">
            <a:avLst/>
          </a:prstGeom>
        </p:spPr>
      </p:pic>
      <p:pic>
        <p:nvPicPr>
          <p:cNvPr id="8" name="Picture 7"/>
          <p:cNvPicPr>
            <a:picLocks noChangeAspect="1"/>
          </p:cNvPicPr>
          <p:nvPr/>
        </p:nvPicPr>
        <p:blipFill>
          <a:blip r:embed="rId8"/>
          <a:stretch>
            <a:fillRect/>
          </a:stretch>
        </p:blipFill>
        <p:spPr>
          <a:xfrm>
            <a:off x="8109825" y="2480882"/>
            <a:ext cx="640135" cy="615749"/>
          </a:xfrm>
          <a:prstGeom prst="rect">
            <a:avLst/>
          </a:prstGeom>
        </p:spPr>
      </p:pic>
      <p:pic>
        <p:nvPicPr>
          <p:cNvPr id="9" name="Picture 8"/>
          <p:cNvPicPr>
            <a:picLocks noChangeAspect="1"/>
          </p:cNvPicPr>
          <p:nvPr/>
        </p:nvPicPr>
        <p:blipFill>
          <a:blip r:embed="rId9"/>
          <a:stretch>
            <a:fillRect/>
          </a:stretch>
        </p:blipFill>
        <p:spPr>
          <a:xfrm>
            <a:off x="9556512" y="2574410"/>
            <a:ext cx="524301" cy="542591"/>
          </a:xfrm>
          <a:prstGeom prst="rect">
            <a:avLst/>
          </a:prstGeom>
        </p:spPr>
      </p:pic>
      <p:pic>
        <p:nvPicPr>
          <p:cNvPr id="10" name="Picture 9"/>
          <p:cNvPicPr>
            <a:picLocks noChangeAspect="1"/>
          </p:cNvPicPr>
          <p:nvPr/>
        </p:nvPicPr>
        <p:blipFill>
          <a:blip r:embed="rId10"/>
          <a:stretch>
            <a:fillRect/>
          </a:stretch>
        </p:blipFill>
        <p:spPr>
          <a:xfrm>
            <a:off x="11127772" y="2549044"/>
            <a:ext cx="548688" cy="585267"/>
          </a:xfrm>
          <a:prstGeom prst="rect">
            <a:avLst/>
          </a:prstGeom>
        </p:spPr>
      </p:pic>
    </p:spTree>
    <p:extLst>
      <p:ext uri="{BB962C8B-B14F-4D97-AF65-F5344CB8AC3E}">
        <p14:creationId xmlns:p14="http://schemas.microsoft.com/office/powerpoint/2010/main" val="696687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838" y="472545"/>
            <a:ext cx="11870405"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AAXX 26061</a:t>
            </a:r>
          </a:p>
          <a:p>
            <a:r>
              <a:rPr lang="en-US" sz="2400" dirty="0">
                <a:latin typeface="Times New Roman" panose="02020603050405020304" pitchFamily="18" charset="0"/>
                <a:cs typeface="Times New Roman" panose="02020603050405020304" pitchFamily="18" charset="0"/>
              </a:rPr>
              <a:t>63330 11975 43402 10166 20139 37795 40260 60074 7101/ 80001 </a:t>
            </a:r>
            <a:r>
              <a:rPr lang="en-US" sz="2400" dirty="0" smtClean="0">
                <a:latin typeface="Times New Roman" panose="02020603050405020304" pitchFamily="18" charset="0"/>
                <a:cs typeface="Times New Roman" panose="02020603050405020304" pitchFamily="18" charset="0"/>
              </a:rPr>
              <a:t>333</a:t>
            </a:r>
            <a:endParaRPr lang="en-US" sz="2400" dirty="0" smtClean="0">
              <a:latin typeface="Times New Roman" panose="02020603050405020304" pitchFamily="18" charset="0"/>
              <a:cs typeface="Times New Roman" panose="02020603050405020304" pitchFamily="18" charset="0"/>
            </a:endParaRPr>
          </a:p>
        </p:txBody>
      </p:sp>
      <p:sp>
        <p:nvSpPr>
          <p:cNvPr id="3" name="Rectangle 2"/>
          <p:cNvSpPr/>
          <p:nvPr/>
        </p:nvSpPr>
        <p:spPr>
          <a:xfrm>
            <a:off x="162838" y="142043"/>
            <a:ext cx="2773516"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Plotting </a:t>
            </a:r>
            <a:r>
              <a:rPr lang="en-US" sz="2400" b="1" dirty="0" smtClean="0">
                <a:latin typeface="Times New Roman" panose="02020603050405020304" pitchFamily="18" charset="0"/>
                <a:ea typeface="Calibri" panose="020F0502020204030204" pitchFamily="34" charset="0"/>
              </a:rPr>
              <a:t>Example </a:t>
            </a:r>
            <a:r>
              <a:rPr lang="en-US" sz="2400" b="1" dirty="0" smtClean="0">
                <a:latin typeface="Times New Roman" panose="02020603050405020304" pitchFamily="18" charset="0"/>
                <a:ea typeface="Calibri" panose="020F0502020204030204" pitchFamily="34" charset="0"/>
              </a:rPr>
              <a:t>1 </a:t>
            </a:r>
            <a:endParaRPr lang="en-US" sz="2400" dirty="0"/>
          </a:p>
        </p:txBody>
      </p:sp>
      <p:sp>
        <p:nvSpPr>
          <p:cNvPr id="4" name="Rectangle 3"/>
          <p:cNvSpPr/>
          <p:nvPr/>
        </p:nvSpPr>
        <p:spPr>
          <a:xfrm>
            <a:off x="162838" y="3609341"/>
            <a:ext cx="2773516"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Plotting </a:t>
            </a:r>
            <a:r>
              <a:rPr lang="en-US" sz="2400" b="1" dirty="0">
                <a:latin typeface="Times New Roman" panose="02020603050405020304" pitchFamily="18" charset="0"/>
                <a:ea typeface="Calibri" panose="020F0502020204030204" pitchFamily="34" charset="0"/>
              </a:rPr>
              <a:t>Example </a:t>
            </a:r>
            <a:r>
              <a:rPr lang="en-US" sz="2400" b="1" dirty="0" smtClean="0">
                <a:latin typeface="Times New Roman" panose="02020603050405020304" pitchFamily="18" charset="0"/>
                <a:ea typeface="Calibri" panose="020F0502020204030204" pitchFamily="34" charset="0"/>
              </a:rPr>
              <a:t>2 </a:t>
            </a:r>
            <a:endParaRPr lang="en-US" sz="2400" dirty="0"/>
          </a:p>
        </p:txBody>
      </p:sp>
      <p:sp>
        <p:nvSpPr>
          <p:cNvPr id="14" name="Rectangle 13"/>
          <p:cNvSpPr/>
          <p:nvPr/>
        </p:nvSpPr>
        <p:spPr>
          <a:xfrm>
            <a:off x="384699" y="4315799"/>
            <a:ext cx="9762478"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63331 11370 60000 10176 20154 38076 4//// 69934 7216/ 83650 333</a:t>
            </a:r>
            <a:endParaRPr lang="en-US" sz="2400" dirty="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2"/>
          <a:stretch>
            <a:fillRect/>
          </a:stretch>
        </p:blipFill>
        <p:spPr>
          <a:xfrm>
            <a:off x="3677801" y="1301035"/>
            <a:ext cx="2486025" cy="2590800"/>
          </a:xfrm>
          <a:prstGeom prst="rect">
            <a:avLst/>
          </a:prstGeom>
        </p:spPr>
      </p:pic>
      <p:pic>
        <p:nvPicPr>
          <p:cNvPr id="36" name="Picture 35"/>
          <p:cNvPicPr>
            <a:picLocks noChangeAspect="1"/>
          </p:cNvPicPr>
          <p:nvPr/>
        </p:nvPicPr>
        <p:blipFill>
          <a:blip r:embed="rId3"/>
          <a:stretch>
            <a:fillRect/>
          </a:stretch>
        </p:blipFill>
        <p:spPr>
          <a:xfrm>
            <a:off x="3718912" y="4901677"/>
            <a:ext cx="1547026" cy="1604022"/>
          </a:xfrm>
          <a:prstGeom prst="rect">
            <a:avLst/>
          </a:prstGeom>
        </p:spPr>
      </p:pic>
    </p:spTree>
    <p:extLst>
      <p:ext uri="{BB962C8B-B14F-4D97-AF65-F5344CB8AC3E}">
        <p14:creationId xmlns:p14="http://schemas.microsoft.com/office/powerpoint/2010/main" val="1337890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3160" y="584775"/>
            <a:ext cx="11798423" cy="4247317"/>
          </a:xfrm>
          <a:prstGeom prst="rect">
            <a:avLst/>
          </a:prstGeom>
        </p:spPr>
        <p:txBody>
          <a:bodyPr wrap="square">
            <a:spAutoFit/>
          </a:bodyPr>
          <a:lstStyle/>
          <a:p>
            <a:r>
              <a:rPr lang="nl-NL" dirty="0">
                <a:latin typeface="Times New Roman" panose="02020603050405020304" pitchFamily="18" charset="0"/>
                <a:cs typeface="Times New Roman" panose="02020603050405020304" pitchFamily="18" charset="0"/>
              </a:rPr>
              <a:t>SMAR20 OEJD 190600</a:t>
            </a:r>
          </a:p>
          <a:p>
            <a:r>
              <a:rPr lang="nl-NL" dirty="0">
                <a:latin typeface="Times New Roman" panose="02020603050405020304" pitchFamily="18" charset="0"/>
                <a:cs typeface="Times New Roman" panose="02020603050405020304" pitchFamily="18" charset="0"/>
              </a:rPr>
              <a:t>AAXX 19061</a:t>
            </a:r>
          </a:p>
          <a:p>
            <a:r>
              <a:rPr lang="nl-NL" dirty="0">
                <a:latin typeface="Times New Roman" panose="02020603050405020304" pitchFamily="18" charset="0"/>
                <a:cs typeface="Times New Roman" panose="02020603050405020304" pitchFamily="18" charset="0"/>
              </a:rPr>
              <a:t>26997 31957 </a:t>
            </a:r>
            <a:r>
              <a:rPr lang="nl-NL" dirty="0" smtClean="0">
                <a:latin typeface="Times New Roman" panose="02020603050405020304" pitchFamily="18" charset="0"/>
                <a:cs typeface="Times New Roman" panose="02020603050405020304" pitchFamily="18" charset="0"/>
              </a:rPr>
              <a:t>31202 </a:t>
            </a:r>
            <a:r>
              <a:rPr lang="nl-NL" dirty="0">
                <a:latin typeface="Times New Roman" panose="02020603050405020304" pitchFamily="18" charset="0"/>
                <a:cs typeface="Times New Roman" panose="02020603050405020304" pitchFamily="18" charset="0"/>
              </a:rPr>
              <a:t>10123 20107 39884 40095 57008 71000 </a:t>
            </a:r>
            <a:r>
              <a:rPr lang="nl-NL" dirty="0" smtClean="0">
                <a:latin typeface="Times New Roman" panose="02020603050405020304" pitchFamily="18" charset="0"/>
                <a:cs typeface="Times New Roman" panose="02020603050405020304" pitchFamily="18" charset="0"/>
              </a:rPr>
              <a:t>83030 </a:t>
            </a:r>
            <a:r>
              <a:rPr lang="nl-NL" dirty="0">
                <a:latin typeface="Times New Roman" panose="02020603050405020304" pitchFamily="18" charset="0"/>
                <a:cs typeface="Times New Roman" panose="02020603050405020304" pitchFamily="18" charset="0"/>
              </a:rPr>
              <a:t>333 20108=</a:t>
            </a:r>
          </a:p>
          <a:p>
            <a:endParaRPr lang="nl-NL" dirty="0" smtClean="0">
              <a:latin typeface="Times New Roman" panose="02020603050405020304" pitchFamily="18" charset="0"/>
              <a:cs typeface="Times New Roman" panose="02020603050405020304" pitchFamily="18" charset="0"/>
            </a:endParaRPr>
          </a:p>
          <a:p>
            <a:endParaRPr lang="nl-NL" dirty="0">
              <a:latin typeface="Times New Roman" panose="02020603050405020304" pitchFamily="18" charset="0"/>
              <a:cs typeface="Times New Roman" panose="02020603050405020304" pitchFamily="18" charset="0"/>
            </a:endParaRPr>
          </a:p>
          <a:p>
            <a:endParaRPr lang="nl-NL" dirty="0" smtClean="0">
              <a:latin typeface="Times New Roman" panose="02020603050405020304" pitchFamily="18" charset="0"/>
              <a:cs typeface="Times New Roman" panose="02020603050405020304" pitchFamily="18" charset="0"/>
            </a:endParaRPr>
          </a:p>
          <a:p>
            <a:endParaRPr lang="nl-NL" dirty="0">
              <a:latin typeface="Times New Roman" panose="02020603050405020304" pitchFamily="18" charset="0"/>
              <a:cs typeface="Times New Roman" panose="02020603050405020304" pitchFamily="18" charset="0"/>
            </a:endParaRPr>
          </a:p>
          <a:p>
            <a:endParaRPr lang="nl-NL" dirty="0" smtClean="0">
              <a:latin typeface="Times New Roman" panose="02020603050405020304" pitchFamily="18" charset="0"/>
              <a:cs typeface="Times New Roman" panose="02020603050405020304" pitchFamily="18" charset="0"/>
            </a:endParaRPr>
          </a:p>
          <a:p>
            <a:endParaRPr lang="nl-NL" dirty="0">
              <a:latin typeface="Times New Roman" panose="02020603050405020304" pitchFamily="18" charset="0"/>
              <a:cs typeface="Times New Roman" panose="02020603050405020304" pitchFamily="18" charset="0"/>
            </a:endParaRPr>
          </a:p>
          <a:p>
            <a:endParaRPr lang="nl-NL" dirty="0" smtClean="0">
              <a:latin typeface="Times New Roman" panose="02020603050405020304" pitchFamily="18" charset="0"/>
              <a:cs typeface="Times New Roman" panose="02020603050405020304" pitchFamily="18" charset="0"/>
            </a:endParaRPr>
          </a:p>
          <a:p>
            <a:endParaRPr lang="nl-NL" dirty="0" smtClean="0">
              <a:latin typeface="Times New Roman" panose="02020603050405020304" pitchFamily="18" charset="0"/>
              <a:cs typeface="Times New Roman" panose="02020603050405020304" pitchFamily="18" charset="0"/>
            </a:endParaRPr>
          </a:p>
          <a:p>
            <a:endParaRPr lang="nl-NL" dirty="0">
              <a:latin typeface="Times New Roman" panose="02020603050405020304" pitchFamily="18" charset="0"/>
              <a:cs typeface="Times New Roman" panose="02020603050405020304" pitchFamily="18" charset="0"/>
            </a:endParaRPr>
          </a:p>
          <a:p>
            <a:endParaRPr lang="nl-NL" dirty="0" smtClean="0">
              <a:latin typeface="Times New Roman" panose="02020603050405020304" pitchFamily="18" charset="0"/>
              <a:cs typeface="Times New Roman" panose="02020603050405020304" pitchFamily="18" charset="0"/>
            </a:endParaRPr>
          </a:p>
          <a:p>
            <a:endParaRPr lang="nl-NL" dirty="0">
              <a:latin typeface="Times New Roman" panose="02020603050405020304" pitchFamily="18" charset="0"/>
              <a:cs typeface="Times New Roman" panose="02020603050405020304" pitchFamily="18" charset="0"/>
            </a:endParaRPr>
          </a:p>
          <a:p>
            <a:r>
              <a:rPr lang="nl-NL" dirty="0" smtClean="0">
                <a:latin typeface="Times New Roman" panose="02020603050405020304" pitchFamily="18" charset="0"/>
                <a:cs typeface="Times New Roman" panose="02020603050405020304" pitchFamily="18" charset="0"/>
              </a:rPr>
              <a:t>27595 </a:t>
            </a:r>
            <a:r>
              <a:rPr lang="nl-NL" dirty="0">
                <a:latin typeface="Times New Roman" panose="02020603050405020304" pitchFamily="18" charset="0"/>
                <a:cs typeface="Times New Roman" panose="02020603050405020304" pitchFamily="18" charset="0"/>
              </a:rPr>
              <a:t>31296 80204 10103 20093 30002 40155 52009 71022 885// 333 20082 88705</a:t>
            </a:r>
            <a:r>
              <a:rPr lang="nl-NL" dirty="0" smtClean="0">
                <a:latin typeface="Times New Roman" panose="02020603050405020304" pitchFamily="18" charset="0"/>
                <a:cs typeface="Times New Roman" panose="02020603050405020304" pitchFamily="18" charset="0"/>
              </a:rPr>
              <a:t>=</a:t>
            </a:r>
            <a:endParaRPr lang="nl-NL" dirty="0">
              <a:latin typeface="Times New Roman" panose="02020603050405020304" pitchFamily="18" charset="0"/>
              <a:cs typeface="Times New Roman" panose="02020603050405020304" pitchFamily="18" charset="0"/>
            </a:endParaRPr>
          </a:p>
        </p:txBody>
      </p:sp>
      <p:sp>
        <p:nvSpPr>
          <p:cNvPr id="3" name="Rectangle 2"/>
          <p:cNvSpPr/>
          <p:nvPr/>
        </p:nvSpPr>
        <p:spPr>
          <a:xfrm>
            <a:off x="421616" y="0"/>
            <a:ext cx="3635932" cy="584775"/>
          </a:xfrm>
          <a:prstGeom prst="rect">
            <a:avLst/>
          </a:prstGeom>
        </p:spPr>
        <p:txBody>
          <a:bodyPr wrap="none">
            <a:spAutoFit/>
          </a:bodyPr>
          <a:lstStyle/>
          <a:p>
            <a:r>
              <a:rPr lang="en-US" sz="3200" b="1" dirty="0">
                <a:latin typeface="Times New Roman" panose="02020603050405020304" pitchFamily="18" charset="0"/>
                <a:ea typeface="Calibri" panose="020F0502020204030204" pitchFamily="34" charset="0"/>
              </a:rPr>
              <a:t>Plotting </a:t>
            </a:r>
            <a:r>
              <a:rPr lang="en-US" sz="3200" b="1" dirty="0">
                <a:latin typeface="Times New Roman" panose="02020603050405020304" pitchFamily="18" charset="0"/>
                <a:ea typeface="Calibri" panose="020F0502020204030204" pitchFamily="34" charset="0"/>
              </a:rPr>
              <a:t>Example </a:t>
            </a:r>
            <a:r>
              <a:rPr lang="en-US" sz="3200" b="1" dirty="0" smtClean="0">
                <a:latin typeface="Times New Roman" panose="02020603050405020304" pitchFamily="18" charset="0"/>
                <a:ea typeface="Calibri" panose="020F0502020204030204" pitchFamily="34" charset="0"/>
              </a:rPr>
              <a:t>3 </a:t>
            </a:r>
            <a:endParaRPr lang="en-US" sz="3200" dirty="0"/>
          </a:p>
        </p:txBody>
      </p:sp>
      <p:sp>
        <p:nvSpPr>
          <p:cNvPr id="4" name="Rectangle 3"/>
          <p:cNvSpPr/>
          <p:nvPr/>
        </p:nvSpPr>
        <p:spPr>
          <a:xfrm>
            <a:off x="257452" y="3813527"/>
            <a:ext cx="3635932" cy="584775"/>
          </a:xfrm>
          <a:prstGeom prst="rect">
            <a:avLst/>
          </a:prstGeom>
        </p:spPr>
        <p:txBody>
          <a:bodyPr wrap="none">
            <a:spAutoFit/>
          </a:bodyPr>
          <a:lstStyle/>
          <a:p>
            <a:r>
              <a:rPr lang="en-US" sz="3200" b="1" dirty="0">
                <a:latin typeface="Times New Roman" panose="02020603050405020304" pitchFamily="18" charset="0"/>
                <a:ea typeface="Calibri" panose="020F0502020204030204" pitchFamily="34" charset="0"/>
              </a:rPr>
              <a:t>Plotting </a:t>
            </a:r>
            <a:r>
              <a:rPr lang="en-US" sz="3200" b="1" dirty="0">
                <a:latin typeface="Times New Roman" panose="02020603050405020304" pitchFamily="18" charset="0"/>
                <a:ea typeface="Calibri" panose="020F0502020204030204" pitchFamily="34" charset="0"/>
              </a:rPr>
              <a:t>Example </a:t>
            </a:r>
            <a:r>
              <a:rPr lang="en-US" sz="3200" b="1" dirty="0" smtClean="0">
                <a:latin typeface="Times New Roman" panose="02020603050405020304" pitchFamily="18" charset="0"/>
                <a:ea typeface="Calibri" panose="020F0502020204030204" pitchFamily="34" charset="0"/>
              </a:rPr>
              <a:t>4 </a:t>
            </a:r>
            <a:endParaRPr lang="en-US" sz="3200"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8113824" y="516504"/>
            <a:ext cx="3258473" cy="2546292"/>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r="5332"/>
          <a:stretch/>
        </p:blipFill>
        <p:spPr>
          <a:xfrm>
            <a:off x="8273384" y="3482686"/>
            <a:ext cx="3782491" cy="2698811"/>
          </a:xfrm>
          <a:prstGeom prst="rect">
            <a:avLst/>
          </a:prstGeom>
        </p:spPr>
      </p:pic>
    </p:spTree>
    <p:extLst>
      <p:ext uri="{BB962C8B-B14F-4D97-AF65-F5344CB8AC3E}">
        <p14:creationId xmlns:p14="http://schemas.microsoft.com/office/powerpoint/2010/main" val="5671328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1616" y="0"/>
            <a:ext cx="3635932" cy="584775"/>
          </a:xfrm>
          <a:prstGeom prst="rect">
            <a:avLst/>
          </a:prstGeom>
        </p:spPr>
        <p:txBody>
          <a:bodyPr wrap="none">
            <a:spAutoFit/>
          </a:bodyPr>
          <a:lstStyle/>
          <a:p>
            <a:r>
              <a:rPr lang="en-US" sz="3200" b="1" dirty="0">
                <a:latin typeface="Times New Roman" panose="02020603050405020304" pitchFamily="18" charset="0"/>
                <a:ea typeface="Calibri" panose="020F0502020204030204" pitchFamily="34" charset="0"/>
              </a:rPr>
              <a:t>Plotting </a:t>
            </a:r>
            <a:r>
              <a:rPr lang="en-US" sz="3200" b="1" dirty="0">
                <a:latin typeface="Times New Roman" panose="02020603050405020304" pitchFamily="18" charset="0"/>
                <a:ea typeface="Calibri" panose="020F0502020204030204" pitchFamily="34" charset="0"/>
              </a:rPr>
              <a:t>Example </a:t>
            </a:r>
            <a:r>
              <a:rPr lang="en-US" sz="3200" b="1" dirty="0" smtClean="0">
                <a:latin typeface="Times New Roman" panose="02020603050405020304" pitchFamily="18" charset="0"/>
                <a:ea typeface="Calibri" panose="020F0502020204030204" pitchFamily="34" charset="0"/>
              </a:rPr>
              <a:t>5 </a:t>
            </a:r>
            <a:endParaRPr lang="en-US" sz="3200" dirty="0"/>
          </a:p>
        </p:txBody>
      </p:sp>
      <p:sp>
        <p:nvSpPr>
          <p:cNvPr id="4" name="Rectangle 3"/>
          <p:cNvSpPr/>
          <p:nvPr/>
        </p:nvSpPr>
        <p:spPr>
          <a:xfrm>
            <a:off x="162838" y="3511687"/>
            <a:ext cx="3635932" cy="584775"/>
          </a:xfrm>
          <a:prstGeom prst="rect">
            <a:avLst/>
          </a:prstGeom>
        </p:spPr>
        <p:txBody>
          <a:bodyPr wrap="none">
            <a:spAutoFit/>
          </a:bodyPr>
          <a:lstStyle/>
          <a:p>
            <a:r>
              <a:rPr lang="en-US" sz="3200" b="1" dirty="0">
                <a:latin typeface="Times New Roman" panose="02020603050405020304" pitchFamily="18" charset="0"/>
                <a:ea typeface="Calibri" panose="020F0502020204030204" pitchFamily="34" charset="0"/>
              </a:rPr>
              <a:t>Plotting </a:t>
            </a:r>
            <a:r>
              <a:rPr lang="en-US" sz="3200" b="1" dirty="0">
                <a:latin typeface="Times New Roman" panose="02020603050405020304" pitchFamily="18" charset="0"/>
                <a:ea typeface="Calibri" panose="020F0502020204030204" pitchFamily="34" charset="0"/>
              </a:rPr>
              <a:t>Example </a:t>
            </a:r>
            <a:r>
              <a:rPr lang="en-US" sz="3200" b="1" dirty="0" smtClean="0">
                <a:latin typeface="Times New Roman" panose="02020603050405020304" pitchFamily="18" charset="0"/>
                <a:ea typeface="Calibri" panose="020F0502020204030204" pitchFamily="34" charset="0"/>
              </a:rPr>
              <a:t>6 </a:t>
            </a:r>
            <a:endParaRPr lang="en-US" sz="3200" dirty="0"/>
          </a:p>
        </p:txBody>
      </p:sp>
      <p:sp>
        <p:nvSpPr>
          <p:cNvPr id="5" name="Rectangle 4"/>
          <p:cNvSpPr/>
          <p:nvPr/>
        </p:nvSpPr>
        <p:spPr>
          <a:xfrm>
            <a:off x="355107" y="659469"/>
            <a:ext cx="11026066" cy="923330"/>
          </a:xfrm>
          <a:prstGeom prst="rect">
            <a:avLst/>
          </a:prstGeom>
        </p:spPr>
        <p:txBody>
          <a:bodyPr wrap="square">
            <a:spAutoFit/>
          </a:bodyPr>
          <a:lstStyle/>
          <a:p>
            <a:r>
              <a:rPr lang="nl-NL" dirty="0">
                <a:latin typeface="Times New Roman" panose="02020603050405020304" pitchFamily="18" charset="0"/>
                <a:cs typeface="Times New Roman" panose="02020603050405020304" pitchFamily="18" charset="0"/>
              </a:rPr>
              <a:t>SMAR20 OEJD 190600</a:t>
            </a:r>
          </a:p>
          <a:p>
            <a:r>
              <a:rPr lang="nl-NL" dirty="0">
                <a:latin typeface="Times New Roman" panose="02020603050405020304" pitchFamily="18" charset="0"/>
                <a:cs typeface="Times New Roman" panose="02020603050405020304" pitchFamily="18" charset="0"/>
              </a:rPr>
              <a:t>AAXX 19061</a:t>
            </a:r>
          </a:p>
          <a:p>
            <a:r>
              <a:rPr lang="nl-NL" dirty="0" smtClean="0">
                <a:latin typeface="Times New Roman" panose="02020603050405020304" pitchFamily="18" charset="0"/>
                <a:cs typeface="Times New Roman" panose="02020603050405020304" pitchFamily="18" charset="0"/>
              </a:rPr>
              <a:t>27612 </a:t>
            </a:r>
            <a:r>
              <a:rPr lang="nl-NL" dirty="0">
                <a:latin typeface="Times New Roman" panose="02020603050405020304" pitchFamily="18" charset="0"/>
                <a:cs typeface="Times New Roman" panose="02020603050405020304" pitchFamily="18" charset="0"/>
              </a:rPr>
              <a:t>32697 20000 10127 20092 39936 40123 57009 82500 333   20091</a:t>
            </a:r>
            <a:r>
              <a:rPr lang="nl-NL" dirty="0" smtClean="0">
                <a:latin typeface="Times New Roman" panose="02020603050405020304" pitchFamily="18" charset="0"/>
                <a:cs typeface="Times New Roman" panose="02020603050405020304" pitchFamily="18" charset="0"/>
              </a:rPr>
              <a:t>=</a:t>
            </a:r>
            <a:endParaRPr lang="nl-NL" dirty="0">
              <a:latin typeface="Times New Roman" panose="02020603050405020304" pitchFamily="18" charset="0"/>
              <a:cs typeface="Times New Roman" panose="02020603050405020304" pitchFamily="18" charset="0"/>
            </a:endParaRPr>
          </a:p>
        </p:txBody>
      </p:sp>
      <p:sp>
        <p:nvSpPr>
          <p:cNvPr id="2" name="Rectangle 1"/>
          <p:cNvSpPr/>
          <p:nvPr/>
        </p:nvSpPr>
        <p:spPr>
          <a:xfrm>
            <a:off x="32801" y="4215544"/>
            <a:ext cx="8842159" cy="369332"/>
          </a:xfrm>
          <a:prstGeom prst="rect">
            <a:avLst/>
          </a:prstGeom>
        </p:spPr>
        <p:txBody>
          <a:bodyPr wrap="square">
            <a:spAutoFit/>
          </a:bodyPr>
          <a:lstStyle/>
          <a:p>
            <a:r>
              <a:rPr lang="nl-NL" dirty="0">
                <a:latin typeface="Times New Roman" panose="02020603050405020304" pitchFamily="18" charset="0"/>
                <a:cs typeface="Times New Roman" panose="02020603050405020304" pitchFamily="18" charset="0"/>
              </a:rPr>
              <a:t>27786 11296 83604 10102 20092 30001 40157 52008 69900 71011 886// 333 20093 88705=</a:t>
            </a:r>
            <a:endParaRPr lang="nl-NL"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119354" y="137226"/>
            <a:ext cx="2785601" cy="2891145"/>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8778611" y="3394971"/>
            <a:ext cx="3325045" cy="2988075"/>
          </a:xfrm>
          <a:prstGeom prst="rect">
            <a:avLst/>
          </a:prstGeom>
        </p:spPr>
      </p:pic>
    </p:spTree>
    <p:extLst>
      <p:ext uri="{BB962C8B-B14F-4D97-AF65-F5344CB8AC3E}">
        <p14:creationId xmlns:p14="http://schemas.microsoft.com/office/powerpoint/2010/main" val="37213155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8574" y="701660"/>
            <a:ext cx="11283519" cy="4247317"/>
          </a:xfrm>
          <a:prstGeom prst="rect">
            <a:avLst/>
          </a:prstGeom>
        </p:spPr>
        <p:txBody>
          <a:bodyPr wrap="square">
            <a:spAutoFit/>
          </a:bodyPr>
          <a:lstStyle/>
          <a:p>
            <a:r>
              <a:rPr lang="nl-NL" dirty="0">
                <a:latin typeface="Times New Roman" panose="02020603050405020304" pitchFamily="18" charset="0"/>
                <a:cs typeface="Times New Roman" panose="02020603050405020304" pitchFamily="18" charset="0"/>
              </a:rPr>
              <a:t>SMAR20 OEJD 190600</a:t>
            </a:r>
          </a:p>
          <a:p>
            <a:r>
              <a:rPr lang="nl-NL" dirty="0">
                <a:latin typeface="Times New Roman" panose="02020603050405020304" pitchFamily="18" charset="0"/>
                <a:cs typeface="Times New Roman" panose="02020603050405020304" pitchFamily="18" charset="0"/>
              </a:rPr>
              <a:t>AAXX 19061</a:t>
            </a:r>
          </a:p>
          <a:p>
            <a:r>
              <a:rPr lang="nl-NL" dirty="0" smtClean="0">
                <a:latin typeface="Times New Roman" panose="02020603050405020304" pitchFamily="18" charset="0"/>
                <a:cs typeface="Times New Roman" panose="02020603050405020304" pitchFamily="18" charset="0"/>
              </a:rPr>
              <a:t>27857 </a:t>
            </a:r>
            <a:r>
              <a:rPr lang="nl-NL" dirty="0">
                <a:latin typeface="Times New Roman" panose="02020603050405020304" pitchFamily="18" charset="0"/>
                <a:cs typeface="Times New Roman" panose="02020603050405020304" pitchFamily="18" charset="0"/>
              </a:rPr>
              <a:t>32998 11403 10095 20082 30023 40182 54000 80001 333 20016</a:t>
            </a:r>
            <a:r>
              <a:rPr lang="nl-NL" dirty="0" smtClean="0">
                <a:latin typeface="Times New Roman" panose="02020603050405020304" pitchFamily="18" charset="0"/>
                <a:cs typeface="Times New Roman" panose="02020603050405020304" pitchFamily="18" charset="0"/>
              </a:rPr>
              <a:t>=</a:t>
            </a:r>
          </a:p>
          <a:p>
            <a:endParaRPr lang="nl-NL" dirty="0">
              <a:latin typeface="Times New Roman" panose="02020603050405020304" pitchFamily="18" charset="0"/>
              <a:cs typeface="Times New Roman" panose="02020603050405020304" pitchFamily="18" charset="0"/>
            </a:endParaRPr>
          </a:p>
          <a:p>
            <a:endParaRPr lang="nl-NL" dirty="0" smtClean="0">
              <a:latin typeface="Times New Roman" panose="02020603050405020304" pitchFamily="18" charset="0"/>
              <a:cs typeface="Times New Roman" panose="02020603050405020304" pitchFamily="18" charset="0"/>
            </a:endParaRPr>
          </a:p>
          <a:p>
            <a:endParaRPr lang="nl-NL" dirty="0">
              <a:latin typeface="Times New Roman" panose="02020603050405020304" pitchFamily="18" charset="0"/>
              <a:cs typeface="Times New Roman" panose="02020603050405020304" pitchFamily="18" charset="0"/>
            </a:endParaRPr>
          </a:p>
          <a:p>
            <a:endParaRPr lang="nl-NL" dirty="0" smtClean="0">
              <a:latin typeface="Times New Roman" panose="02020603050405020304" pitchFamily="18" charset="0"/>
              <a:cs typeface="Times New Roman" panose="02020603050405020304" pitchFamily="18" charset="0"/>
            </a:endParaRPr>
          </a:p>
          <a:p>
            <a:endParaRPr lang="nl-NL" dirty="0">
              <a:latin typeface="Times New Roman" panose="02020603050405020304" pitchFamily="18" charset="0"/>
              <a:cs typeface="Times New Roman" panose="02020603050405020304" pitchFamily="18" charset="0"/>
            </a:endParaRPr>
          </a:p>
          <a:p>
            <a:endParaRPr lang="nl-NL" dirty="0" smtClean="0">
              <a:latin typeface="Times New Roman" panose="02020603050405020304" pitchFamily="18" charset="0"/>
              <a:cs typeface="Times New Roman" panose="02020603050405020304" pitchFamily="18" charset="0"/>
            </a:endParaRPr>
          </a:p>
          <a:p>
            <a:endParaRPr lang="nl-NL" dirty="0" smtClean="0">
              <a:latin typeface="Times New Roman" panose="02020603050405020304" pitchFamily="18" charset="0"/>
              <a:cs typeface="Times New Roman" panose="02020603050405020304" pitchFamily="18" charset="0"/>
            </a:endParaRPr>
          </a:p>
          <a:p>
            <a:endParaRPr lang="nl-NL" dirty="0">
              <a:latin typeface="Times New Roman" panose="02020603050405020304" pitchFamily="18" charset="0"/>
              <a:cs typeface="Times New Roman" panose="02020603050405020304" pitchFamily="18" charset="0"/>
            </a:endParaRPr>
          </a:p>
          <a:p>
            <a:endParaRPr lang="nl-NL" dirty="0" smtClean="0">
              <a:latin typeface="Times New Roman" panose="02020603050405020304" pitchFamily="18" charset="0"/>
              <a:cs typeface="Times New Roman" panose="02020603050405020304" pitchFamily="18" charset="0"/>
            </a:endParaRPr>
          </a:p>
          <a:p>
            <a:endParaRPr lang="nl-NL" dirty="0">
              <a:latin typeface="Times New Roman" panose="02020603050405020304" pitchFamily="18" charset="0"/>
              <a:cs typeface="Times New Roman" panose="02020603050405020304" pitchFamily="18" charset="0"/>
            </a:endParaRPr>
          </a:p>
          <a:p>
            <a:endParaRPr lang="nl-NL" dirty="0">
              <a:latin typeface="Times New Roman" panose="02020603050405020304" pitchFamily="18" charset="0"/>
              <a:cs typeface="Times New Roman" panose="02020603050405020304" pitchFamily="18" charset="0"/>
            </a:endParaRPr>
          </a:p>
          <a:p>
            <a:r>
              <a:rPr lang="nl-NL" dirty="0">
                <a:latin typeface="Times New Roman" panose="02020603050405020304" pitchFamily="18" charset="0"/>
                <a:cs typeface="Times New Roman" panose="02020603050405020304" pitchFamily="18" charset="0"/>
              </a:rPr>
              <a:t>27947 32997 31502 10097 20085 30030 40187 51007 83030 333 20051</a:t>
            </a:r>
            <a:r>
              <a:rPr lang="nl-NL" dirty="0" smtClean="0">
                <a:latin typeface="Times New Roman" panose="02020603050405020304" pitchFamily="18" charset="0"/>
                <a:cs typeface="Times New Roman" panose="02020603050405020304" pitchFamily="18" charset="0"/>
              </a:rPr>
              <a:t>=</a:t>
            </a:r>
            <a:endParaRPr lang="nl-NL" dirty="0">
              <a:latin typeface="Times New Roman" panose="02020603050405020304" pitchFamily="18" charset="0"/>
              <a:cs typeface="Times New Roman" panose="02020603050405020304" pitchFamily="18" charset="0"/>
            </a:endParaRPr>
          </a:p>
        </p:txBody>
      </p:sp>
      <p:sp>
        <p:nvSpPr>
          <p:cNvPr id="3" name="Rectangle 2"/>
          <p:cNvSpPr/>
          <p:nvPr/>
        </p:nvSpPr>
        <p:spPr>
          <a:xfrm>
            <a:off x="421616" y="0"/>
            <a:ext cx="3635932" cy="584775"/>
          </a:xfrm>
          <a:prstGeom prst="rect">
            <a:avLst/>
          </a:prstGeom>
        </p:spPr>
        <p:txBody>
          <a:bodyPr wrap="none">
            <a:spAutoFit/>
          </a:bodyPr>
          <a:lstStyle/>
          <a:p>
            <a:r>
              <a:rPr lang="en-US" sz="3200" b="1" dirty="0">
                <a:latin typeface="Times New Roman" panose="02020603050405020304" pitchFamily="18" charset="0"/>
                <a:ea typeface="Calibri" panose="020F0502020204030204" pitchFamily="34" charset="0"/>
              </a:rPr>
              <a:t>Plotting </a:t>
            </a:r>
            <a:r>
              <a:rPr lang="en-US" sz="3200" b="1" dirty="0">
                <a:latin typeface="Times New Roman" panose="02020603050405020304" pitchFamily="18" charset="0"/>
                <a:ea typeface="Calibri" panose="020F0502020204030204" pitchFamily="34" charset="0"/>
              </a:rPr>
              <a:t>Example </a:t>
            </a:r>
            <a:r>
              <a:rPr lang="en-US" sz="3200" b="1" dirty="0" smtClean="0">
                <a:latin typeface="Times New Roman" panose="02020603050405020304" pitchFamily="18" charset="0"/>
                <a:ea typeface="Calibri" panose="020F0502020204030204" pitchFamily="34" charset="0"/>
              </a:rPr>
              <a:t>7 </a:t>
            </a:r>
            <a:endParaRPr lang="en-US" sz="3200" dirty="0"/>
          </a:p>
        </p:txBody>
      </p:sp>
      <p:sp>
        <p:nvSpPr>
          <p:cNvPr id="4" name="Rectangle 3"/>
          <p:cNvSpPr/>
          <p:nvPr/>
        </p:nvSpPr>
        <p:spPr>
          <a:xfrm>
            <a:off x="162838" y="4035469"/>
            <a:ext cx="3635932" cy="584775"/>
          </a:xfrm>
          <a:prstGeom prst="rect">
            <a:avLst/>
          </a:prstGeom>
        </p:spPr>
        <p:txBody>
          <a:bodyPr wrap="none">
            <a:spAutoFit/>
          </a:bodyPr>
          <a:lstStyle/>
          <a:p>
            <a:r>
              <a:rPr lang="en-US" sz="3200" b="1" dirty="0">
                <a:latin typeface="Times New Roman" panose="02020603050405020304" pitchFamily="18" charset="0"/>
                <a:ea typeface="Calibri" panose="020F0502020204030204" pitchFamily="34" charset="0"/>
              </a:rPr>
              <a:t>Plotting </a:t>
            </a:r>
            <a:r>
              <a:rPr lang="en-US" sz="3200" b="1" dirty="0">
                <a:latin typeface="Times New Roman" panose="02020603050405020304" pitchFamily="18" charset="0"/>
                <a:ea typeface="Calibri" panose="020F0502020204030204" pitchFamily="34" charset="0"/>
              </a:rPr>
              <a:t>Example </a:t>
            </a:r>
            <a:r>
              <a:rPr lang="en-US" sz="3200" b="1" dirty="0" smtClean="0">
                <a:latin typeface="Times New Roman" panose="02020603050405020304" pitchFamily="18" charset="0"/>
                <a:ea typeface="Calibri" panose="020F0502020204030204" pitchFamily="34" charset="0"/>
              </a:rPr>
              <a:t>8 </a:t>
            </a:r>
            <a:endParaRPr lang="en-US" sz="3200"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667626" y="167729"/>
            <a:ext cx="3057279" cy="345695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8957570" y="3775098"/>
            <a:ext cx="2767336" cy="2904125"/>
          </a:xfrm>
          <a:prstGeom prst="rect">
            <a:avLst/>
          </a:prstGeom>
        </p:spPr>
      </p:pic>
    </p:spTree>
    <p:extLst>
      <p:ext uri="{BB962C8B-B14F-4D97-AF65-F5344CB8AC3E}">
        <p14:creationId xmlns:p14="http://schemas.microsoft.com/office/powerpoint/2010/main" val="6671760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1616" y="0"/>
            <a:ext cx="3635932" cy="584775"/>
          </a:xfrm>
          <a:prstGeom prst="rect">
            <a:avLst/>
          </a:prstGeom>
        </p:spPr>
        <p:txBody>
          <a:bodyPr wrap="none">
            <a:spAutoFit/>
          </a:bodyPr>
          <a:lstStyle/>
          <a:p>
            <a:r>
              <a:rPr lang="en-US" sz="3200" b="1" dirty="0">
                <a:latin typeface="Times New Roman" panose="02020603050405020304" pitchFamily="18" charset="0"/>
                <a:ea typeface="Calibri" panose="020F0502020204030204" pitchFamily="34" charset="0"/>
              </a:rPr>
              <a:t>Plotting </a:t>
            </a:r>
            <a:r>
              <a:rPr lang="en-US" sz="3200" b="1" dirty="0">
                <a:latin typeface="Times New Roman" panose="02020603050405020304" pitchFamily="18" charset="0"/>
                <a:ea typeface="Calibri" panose="020F0502020204030204" pitchFamily="34" charset="0"/>
              </a:rPr>
              <a:t>Example </a:t>
            </a:r>
            <a:r>
              <a:rPr lang="en-US" sz="3200" b="1" dirty="0" smtClean="0">
                <a:latin typeface="Times New Roman" panose="02020603050405020304" pitchFamily="18" charset="0"/>
                <a:ea typeface="Calibri" panose="020F0502020204030204" pitchFamily="34" charset="0"/>
              </a:rPr>
              <a:t>9 </a:t>
            </a:r>
            <a:endParaRPr lang="en-US" sz="3200" dirty="0"/>
          </a:p>
        </p:txBody>
      </p:sp>
      <p:sp>
        <p:nvSpPr>
          <p:cNvPr id="4" name="Rectangle 3"/>
          <p:cNvSpPr/>
          <p:nvPr/>
        </p:nvSpPr>
        <p:spPr>
          <a:xfrm>
            <a:off x="162838" y="4035469"/>
            <a:ext cx="3841116" cy="584775"/>
          </a:xfrm>
          <a:prstGeom prst="rect">
            <a:avLst/>
          </a:prstGeom>
        </p:spPr>
        <p:txBody>
          <a:bodyPr wrap="none">
            <a:spAutoFit/>
          </a:bodyPr>
          <a:lstStyle/>
          <a:p>
            <a:r>
              <a:rPr lang="en-US" sz="3200" b="1" dirty="0">
                <a:latin typeface="Times New Roman" panose="02020603050405020304" pitchFamily="18" charset="0"/>
                <a:ea typeface="Calibri" panose="020F0502020204030204" pitchFamily="34" charset="0"/>
              </a:rPr>
              <a:t>Plotting </a:t>
            </a:r>
            <a:r>
              <a:rPr lang="en-US" sz="3200" b="1" dirty="0">
                <a:latin typeface="Times New Roman" panose="02020603050405020304" pitchFamily="18" charset="0"/>
                <a:ea typeface="Calibri" panose="020F0502020204030204" pitchFamily="34" charset="0"/>
              </a:rPr>
              <a:t>Example </a:t>
            </a:r>
            <a:r>
              <a:rPr lang="en-US" sz="3200" b="1" dirty="0" smtClean="0">
                <a:latin typeface="Times New Roman" panose="02020603050405020304" pitchFamily="18" charset="0"/>
                <a:ea typeface="Calibri" panose="020F0502020204030204" pitchFamily="34" charset="0"/>
              </a:rPr>
              <a:t>10 </a:t>
            </a:r>
            <a:endParaRPr lang="en-US" sz="3200" dirty="0"/>
          </a:p>
        </p:txBody>
      </p:sp>
      <p:sp>
        <p:nvSpPr>
          <p:cNvPr id="5" name="Rectangle 4"/>
          <p:cNvSpPr/>
          <p:nvPr/>
        </p:nvSpPr>
        <p:spPr>
          <a:xfrm>
            <a:off x="284085" y="584775"/>
            <a:ext cx="11026066" cy="923330"/>
          </a:xfrm>
          <a:prstGeom prst="rect">
            <a:avLst/>
          </a:prstGeom>
        </p:spPr>
        <p:txBody>
          <a:bodyPr wrap="square">
            <a:spAutoFit/>
          </a:bodyPr>
          <a:lstStyle/>
          <a:p>
            <a:r>
              <a:rPr lang="nl-NL" dirty="0">
                <a:latin typeface="Times New Roman" panose="02020603050405020304" pitchFamily="18" charset="0"/>
                <a:cs typeface="Times New Roman" panose="02020603050405020304" pitchFamily="18" charset="0"/>
              </a:rPr>
              <a:t>SMAR20 OEJD 190600</a:t>
            </a:r>
          </a:p>
          <a:p>
            <a:r>
              <a:rPr lang="nl-NL" dirty="0">
                <a:latin typeface="Times New Roman" panose="02020603050405020304" pitchFamily="18" charset="0"/>
                <a:cs typeface="Times New Roman" panose="02020603050405020304" pitchFamily="18" charset="0"/>
              </a:rPr>
              <a:t>AAXX 19061</a:t>
            </a:r>
          </a:p>
          <a:p>
            <a:r>
              <a:rPr lang="nl-NL" dirty="0" smtClean="0">
                <a:latin typeface="Times New Roman" panose="02020603050405020304" pitchFamily="18" charset="0"/>
                <a:cs typeface="Times New Roman" panose="02020603050405020304" pitchFamily="18" charset="0"/>
              </a:rPr>
              <a:t>27962 </a:t>
            </a:r>
            <a:r>
              <a:rPr lang="nl-NL" dirty="0">
                <a:latin typeface="Times New Roman" panose="02020603050405020304" pitchFamily="18" charset="0"/>
                <a:cs typeface="Times New Roman" panose="02020603050405020304" pitchFamily="18" charset="0"/>
              </a:rPr>
              <a:t>32997 00000 10112 20074 40182 52003 333 20036=</a:t>
            </a:r>
            <a:endParaRPr lang="en-US" dirty="0">
              <a:latin typeface="Times New Roman" panose="02020603050405020304" pitchFamily="18" charset="0"/>
              <a:cs typeface="Times New Roman" panose="02020603050405020304" pitchFamily="18" charset="0"/>
            </a:endParaRPr>
          </a:p>
        </p:txBody>
      </p:sp>
      <p:sp>
        <p:nvSpPr>
          <p:cNvPr id="2" name="Rectangle 1"/>
          <p:cNvSpPr/>
          <p:nvPr/>
        </p:nvSpPr>
        <p:spPr>
          <a:xfrm>
            <a:off x="53626" y="4620244"/>
            <a:ext cx="8732588" cy="646331"/>
          </a:xfrm>
          <a:prstGeom prst="rect">
            <a:avLst/>
          </a:prstGeom>
        </p:spPr>
        <p:txBody>
          <a:bodyPr wrap="square">
            <a:spAutoFit/>
          </a:bodyPr>
          <a:lstStyle/>
          <a:p>
            <a:r>
              <a:rPr lang="nl-NL" dirty="0">
                <a:latin typeface="Times New Roman" panose="02020603050405020304" pitchFamily="18" charset="0"/>
                <a:cs typeface="Times New Roman" panose="02020603050405020304" pitchFamily="18" charset="0"/>
              </a:rPr>
              <a:t>AAXX 19061</a:t>
            </a:r>
          </a:p>
          <a:p>
            <a:r>
              <a:rPr lang="nl-NL" dirty="0">
                <a:latin typeface="Times New Roman" panose="02020603050405020304" pitchFamily="18" charset="0"/>
                <a:cs typeface="Times New Roman" panose="02020603050405020304" pitchFamily="18" charset="0"/>
              </a:rPr>
              <a:t>33317 11398 82704 10133 20120 39776 40102 53028 69992 78088 889// 333 20131 87710=</a:t>
            </a: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821440" y="114832"/>
            <a:ext cx="3850570" cy="3214293"/>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8786214" y="3641257"/>
            <a:ext cx="3302908" cy="2883829"/>
          </a:xfrm>
          <a:prstGeom prst="rect">
            <a:avLst/>
          </a:prstGeom>
        </p:spPr>
      </p:pic>
    </p:spTree>
    <p:extLst>
      <p:ext uri="{BB962C8B-B14F-4D97-AF65-F5344CB8AC3E}">
        <p14:creationId xmlns:p14="http://schemas.microsoft.com/office/powerpoint/2010/main" val="37186705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1616" y="0"/>
            <a:ext cx="2910412"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Plotting </a:t>
            </a:r>
            <a:r>
              <a:rPr lang="en-US" sz="2400" b="1" dirty="0">
                <a:latin typeface="Times New Roman" panose="02020603050405020304" pitchFamily="18" charset="0"/>
                <a:ea typeface="Calibri" panose="020F0502020204030204" pitchFamily="34" charset="0"/>
              </a:rPr>
              <a:t>Example </a:t>
            </a:r>
            <a:r>
              <a:rPr lang="en-US" sz="2400" b="1" dirty="0" smtClean="0">
                <a:latin typeface="Times New Roman" panose="02020603050405020304" pitchFamily="18" charset="0"/>
                <a:ea typeface="Calibri" panose="020F0502020204030204" pitchFamily="34" charset="0"/>
              </a:rPr>
              <a:t>11 </a:t>
            </a:r>
            <a:endParaRPr lang="en-US" sz="2400" dirty="0"/>
          </a:p>
        </p:txBody>
      </p:sp>
      <p:sp>
        <p:nvSpPr>
          <p:cNvPr id="4" name="Rectangle 3"/>
          <p:cNvSpPr/>
          <p:nvPr/>
        </p:nvSpPr>
        <p:spPr>
          <a:xfrm>
            <a:off x="162837" y="2570654"/>
            <a:ext cx="2927404"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Plotting </a:t>
            </a:r>
            <a:r>
              <a:rPr lang="en-US" sz="2400" b="1" dirty="0">
                <a:latin typeface="Times New Roman" panose="02020603050405020304" pitchFamily="18" charset="0"/>
                <a:ea typeface="Calibri" panose="020F0502020204030204" pitchFamily="34" charset="0"/>
              </a:rPr>
              <a:t>Example </a:t>
            </a:r>
            <a:r>
              <a:rPr lang="en-US" sz="2400" b="1" dirty="0" smtClean="0">
                <a:latin typeface="Times New Roman" panose="02020603050405020304" pitchFamily="18" charset="0"/>
                <a:ea typeface="Calibri" panose="020F0502020204030204" pitchFamily="34" charset="0"/>
              </a:rPr>
              <a:t>12 </a:t>
            </a:r>
            <a:endParaRPr lang="en-US" sz="2400" dirty="0"/>
          </a:p>
        </p:txBody>
      </p:sp>
      <p:sp>
        <p:nvSpPr>
          <p:cNvPr id="2" name="Rectangle 1"/>
          <p:cNvSpPr/>
          <p:nvPr/>
        </p:nvSpPr>
        <p:spPr>
          <a:xfrm>
            <a:off x="239697" y="378098"/>
            <a:ext cx="11487705"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SMCI05 BABJ 190600</a:t>
            </a:r>
          </a:p>
          <a:p>
            <a:r>
              <a:rPr lang="en-US" dirty="0">
                <a:latin typeface="Times New Roman" panose="02020603050405020304" pitchFamily="18" charset="0"/>
                <a:cs typeface="Times New Roman" panose="02020603050405020304" pitchFamily="18" charset="0"/>
              </a:rPr>
              <a:t>AAXX 19061</a:t>
            </a:r>
          </a:p>
          <a:p>
            <a:r>
              <a:rPr lang="en-US" dirty="0">
                <a:latin typeface="Times New Roman" panose="02020603050405020304" pitchFamily="18" charset="0"/>
                <a:cs typeface="Times New Roman" panose="02020603050405020304" pitchFamily="18" charset="0"/>
              </a:rPr>
              <a:t>50978 11580 82502 10177 20164 39776 40106 57006 60051 76060 8272/ 333 20154</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65183" y="5673612"/>
            <a:ext cx="8270949"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54857 11430 81801 10204 20185 30028 40116 52003 60071 76166 8272/ 333 20191=</a:t>
            </a: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130229" y="3020197"/>
            <a:ext cx="696303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54236 32680 73604 10211 20097 30039 40138 57004 875// 333 20157=</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65183" y="5108298"/>
            <a:ext cx="2927404"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Plotting </a:t>
            </a:r>
            <a:r>
              <a:rPr lang="en-US" sz="2400" b="1" dirty="0">
                <a:latin typeface="Times New Roman" panose="02020603050405020304" pitchFamily="18" charset="0"/>
                <a:ea typeface="Calibri" panose="020F0502020204030204" pitchFamily="34" charset="0"/>
              </a:rPr>
              <a:t>Example </a:t>
            </a:r>
            <a:r>
              <a:rPr lang="en-US" sz="2400" b="1" dirty="0" smtClean="0">
                <a:latin typeface="Times New Roman" panose="02020603050405020304" pitchFamily="18" charset="0"/>
                <a:ea typeface="Calibri" panose="020F0502020204030204" pitchFamily="34" charset="0"/>
              </a:rPr>
              <a:t>13 </a:t>
            </a:r>
            <a:endParaRPr lang="en-US" sz="2400" dirty="0"/>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444930" y="36019"/>
            <a:ext cx="3151482" cy="1908187"/>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5467" r="14705"/>
          <a:stretch/>
        </p:blipFill>
        <p:spPr>
          <a:xfrm>
            <a:off x="7253056" y="2167084"/>
            <a:ext cx="2767615" cy="2456819"/>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8413482" y="4743548"/>
            <a:ext cx="3214377" cy="2047869"/>
          </a:xfrm>
          <a:prstGeom prst="rect">
            <a:avLst/>
          </a:prstGeom>
        </p:spPr>
      </p:pic>
    </p:spTree>
    <p:extLst>
      <p:ext uri="{BB962C8B-B14F-4D97-AF65-F5344CB8AC3E}">
        <p14:creationId xmlns:p14="http://schemas.microsoft.com/office/powerpoint/2010/main" val="32258480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4727" y="120072"/>
            <a:ext cx="11018982" cy="1200329"/>
          </a:xfrm>
          <a:prstGeom prst="rect">
            <a:avLst/>
          </a:prstGeom>
        </p:spPr>
        <p:txBody>
          <a:bodyPr wrap="square">
            <a:spAutoFit/>
          </a:bodyPr>
          <a:lstStyle/>
          <a:p>
            <a:r>
              <a:rPr lang="en-US" sz="2400" b="1" dirty="0">
                <a:latin typeface="Times New Roman" panose="02020603050405020304" pitchFamily="18" charset="0"/>
                <a:ea typeface="Calibri" panose="020F0502020204030204" pitchFamily="34" charset="0"/>
              </a:rPr>
              <a:t>Plotting </a:t>
            </a:r>
            <a:r>
              <a:rPr lang="en-US" sz="2400" b="1" dirty="0" smtClean="0">
                <a:latin typeface="Times New Roman" panose="02020603050405020304" pitchFamily="18" charset="0"/>
                <a:ea typeface="Calibri" panose="020F0502020204030204" pitchFamily="34" charset="0"/>
              </a:rPr>
              <a:t>Assignment </a:t>
            </a:r>
            <a:endParaRPr lang="en-US" sz="2400" b="1" dirty="0">
              <a:latin typeface="Times New Roman" panose="02020603050405020304" pitchFamily="18" charset="0"/>
              <a:ea typeface="Calibri" panose="020F0502020204030204" pitchFamily="34" charset="0"/>
            </a:endParaRPr>
          </a:p>
          <a:p>
            <a:r>
              <a:rPr lang="en-US" sz="2400" b="1" dirty="0" smtClean="0">
                <a:latin typeface="Times New Roman" panose="02020603050405020304" pitchFamily="18" charset="0"/>
                <a:ea typeface="Calibri" panose="020F0502020204030204" pitchFamily="34" charset="0"/>
              </a:rPr>
              <a:t>Plot the following 10 surface synoptic stations observation report code based on </a:t>
            </a:r>
          </a:p>
          <a:p>
            <a:r>
              <a:rPr lang="en-US" sz="2400" b="1" dirty="0" smtClean="0">
                <a:latin typeface="Times New Roman" panose="02020603050405020304" pitchFamily="18" charset="0"/>
                <a:ea typeface="Calibri" panose="020F0502020204030204" pitchFamily="34" charset="0"/>
              </a:rPr>
              <a:t>station model plotting procedure </a:t>
            </a:r>
            <a:endParaRPr lang="en-US" sz="2400" dirty="0"/>
          </a:p>
        </p:txBody>
      </p:sp>
      <p:sp>
        <p:nvSpPr>
          <p:cNvPr id="5" name="Rectangle 4"/>
          <p:cNvSpPr/>
          <p:nvPr/>
        </p:nvSpPr>
        <p:spPr>
          <a:xfrm>
            <a:off x="266331" y="1562716"/>
            <a:ext cx="11603114" cy="4708981"/>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SMBY01 UMMN 190600</a:t>
            </a:r>
          </a:p>
          <a:p>
            <a:r>
              <a:rPr lang="en-US" sz="2000" dirty="0">
                <a:latin typeface="Times New Roman" panose="02020603050405020304" pitchFamily="18" charset="0"/>
                <a:cs typeface="Times New Roman" panose="02020603050405020304" pitchFamily="18" charset="0"/>
              </a:rPr>
              <a:t>AAXX 19061</a:t>
            </a:r>
          </a:p>
          <a:p>
            <a:r>
              <a:rPr lang="en-US" sz="2000" dirty="0">
                <a:latin typeface="Times New Roman" panose="02020603050405020304" pitchFamily="18" charset="0"/>
                <a:cs typeface="Times New Roman" panose="02020603050405020304" pitchFamily="18" charset="0"/>
              </a:rPr>
              <a:t>Q#1 </a:t>
            </a:r>
            <a:r>
              <a:rPr lang="en-US" sz="2000" dirty="0" smtClean="0">
                <a:latin typeface="Times New Roman" panose="02020603050405020304" pitchFamily="18" charset="0"/>
                <a:cs typeface="Times New Roman" panose="02020603050405020304" pitchFamily="18" charset="0"/>
              </a:rPr>
              <a:t>   26554 </a:t>
            </a:r>
            <a:r>
              <a:rPr lang="en-US" sz="2000" dirty="0">
                <a:latin typeface="Times New Roman" panose="02020603050405020304" pitchFamily="18" charset="0"/>
                <a:cs typeface="Times New Roman" panose="02020603050405020304" pitchFamily="18" charset="0"/>
              </a:rPr>
              <a:t>11460 72804 10130 20117 39855 40011 53025 60022 72582 879// 333 </a:t>
            </a:r>
          </a:p>
          <a:p>
            <a:r>
              <a:rPr lang="en-US" sz="2000" dirty="0">
                <a:latin typeface="Times New Roman" panose="02020603050405020304" pitchFamily="18" charset="0"/>
                <a:cs typeface="Times New Roman" panose="02020603050405020304" pitchFamily="18" charset="0"/>
              </a:rPr>
              <a:t>Q#2 </a:t>
            </a:r>
            <a:r>
              <a:rPr lang="en-US" sz="2000" dirty="0" smtClean="0">
                <a:latin typeface="Times New Roman" panose="02020603050405020304" pitchFamily="18" charset="0"/>
                <a:cs typeface="Times New Roman" panose="02020603050405020304" pitchFamily="18" charset="0"/>
              </a:rPr>
              <a:t>   26666 </a:t>
            </a:r>
            <a:r>
              <a:rPr lang="en-US" sz="2000" dirty="0">
                <a:latin typeface="Times New Roman" panose="02020603050405020304" pitchFamily="18" charset="0"/>
                <a:cs typeface="Times New Roman" panose="02020603050405020304" pitchFamily="18" charset="0"/>
              </a:rPr>
              <a:t>11540 71903 10134 20118 39809 40014 57009 69972 78086 879// 333 </a:t>
            </a:r>
          </a:p>
          <a:p>
            <a:r>
              <a:rPr lang="en-US" sz="2000" dirty="0">
                <a:latin typeface="Times New Roman" panose="02020603050405020304" pitchFamily="18" charset="0"/>
                <a:cs typeface="Times New Roman" panose="02020603050405020304" pitchFamily="18" charset="0"/>
              </a:rPr>
              <a:t>Q#3 </a:t>
            </a:r>
            <a:r>
              <a:rPr lang="en-US" sz="2000" dirty="0" smtClean="0">
                <a:latin typeface="Times New Roman" panose="02020603050405020304" pitchFamily="18" charset="0"/>
                <a:cs typeface="Times New Roman" panose="02020603050405020304" pitchFamily="18" charset="0"/>
              </a:rPr>
              <a:t>   26941 </a:t>
            </a:r>
            <a:r>
              <a:rPr lang="en-US" sz="2000" dirty="0">
                <a:latin typeface="Times New Roman" panose="02020603050405020304" pitchFamily="18" charset="0"/>
                <a:cs typeface="Times New Roman" panose="02020603050405020304" pitchFamily="18" charset="0"/>
              </a:rPr>
              <a:t>11460 82804 10114 20098 39851 40081 52041 60032 70282 887// 333 </a:t>
            </a:r>
          </a:p>
          <a:p>
            <a:r>
              <a:rPr lang="en-US" sz="2000" dirty="0">
                <a:latin typeface="Times New Roman" panose="02020603050405020304" pitchFamily="18" charset="0"/>
                <a:cs typeface="Times New Roman" panose="02020603050405020304" pitchFamily="18" charset="0"/>
              </a:rPr>
              <a:t>Q#4 </a:t>
            </a:r>
            <a:r>
              <a:rPr lang="en-US" sz="2000" dirty="0" smtClean="0">
                <a:latin typeface="Times New Roman" panose="02020603050405020304" pitchFamily="18" charset="0"/>
                <a:cs typeface="Times New Roman" panose="02020603050405020304" pitchFamily="18" charset="0"/>
              </a:rPr>
              <a:t>   26951 </a:t>
            </a:r>
            <a:r>
              <a:rPr lang="en-US" sz="2000" dirty="0">
                <a:latin typeface="Times New Roman" panose="02020603050405020304" pitchFamily="18" charset="0"/>
                <a:cs typeface="Times New Roman" panose="02020603050405020304" pitchFamily="18" charset="0"/>
              </a:rPr>
              <a:t>11462 83109 10126 20109 39866 40058 53030 60022 76062 8472/ 333 </a:t>
            </a:r>
          </a:p>
          <a:p>
            <a:r>
              <a:rPr lang="en-US" sz="2000" dirty="0">
                <a:latin typeface="Times New Roman" panose="02020603050405020304" pitchFamily="18" charset="0"/>
                <a:cs typeface="Times New Roman" panose="02020603050405020304" pitchFamily="18" charset="0"/>
              </a:rPr>
              <a:t>Q#5 </a:t>
            </a:r>
            <a:r>
              <a:rPr lang="en-US" sz="2000" dirty="0" smtClean="0">
                <a:latin typeface="Times New Roman" panose="02020603050405020304" pitchFamily="18" charset="0"/>
                <a:cs typeface="Times New Roman" panose="02020603050405020304" pitchFamily="18" charset="0"/>
              </a:rPr>
              <a:t>   33008 </a:t>
            </a:r>
            <a:r>
              <a:rPr lang="en-US" sz="2000" dirty="0">
                <a:latin typeface="Times New Roman" panose="02020603050405020304" pitchFamily="18" charset="0"/>
                <a:cs typeface="Times New Roman" panose="02020603050405020304" pitchFamily="18" charset="0"/>
              </a:rPr>
              <a:t>11460 72803 10105 20085 39953 40128 52030 60032 72162 87500 333   </a:t>
            </a:r>
          </a:p>
          <a:p>
            <a:r>
              <a:rPr lang="en-US" sz="2000" dirty="0">
                <a:latin typeface="Times New Roman" panose="02020603050405020304" pitchFamily="18" charset="0"/>
                <a:cs typeface="Times New Roman" panose="02020603050405020304" pitchFamily="18" charset="0"/>
              </a:rPr>
              <a:t>Q#6 </a:t>
            </a:r>
            <a:r>
              <a:rPr lang="en-US" sz="2000" dirty="0" smtClean="0">
                <a:latin typeface="Times New Roman" panose="02020603050405020304" pitchFamily="18" charset="0"/>
                <a:cs typeface="Times New Roman" panose="02020603050405020304" pitchFamily="18" charset="0"/>
              </a:rPr>
              <a:t>   33036 </a:t>
            </a:r>
            <a:r>
              <a:rPr lang="en-US" sz="2000" dirty="0">
                <a:latin typeface="Times New Roman" panose="02020603050405020304" pitchFamily="18" charset="0"/>
                <a:cs typeface="Times New Roman" panose="02020603050405020304" pitchFamily="18" charset="0"/>
              </a:rPr>
              <a:t>11357 71901 10158 20146 39829 40049 53003 69912 76186 875// 333 </a:t>
            </a:r>
          </a:p>
          <a:p>
            <a:r>
              <a:rPr lang="en-US" sz="2000" dirty="0">
                <a:latin typeface="Times New Roman" panose="02020603050405020304" pitchFamily="18" charset="0"/>
                <a:cs typeface="Times New Roman" panose="02020603050405020304" pitchFamily="18" charset="0"/>
              </a:rPr>
              <a:t>Q#7 </a:t>
            </a:r>
            <a:r>
              <a:rPr lang="en-US" sz="2000" dirty="0" smtClean="0">
                <a:latin typeface="Times New Roman" panose="02020603050405020304" pitchFamily="18" charset="0"/>
                <a:cs typeface="Times New Roman" panose="02020603050405020304" pitchFamily="18" charset="0"/>
              </a:rPr>
              <a:t>   33041 </a:t>
            </a:r>
            <a:r>
              <a:rPr lang="en-US" sz="2000" dirty="0">
                <a:latin typeface="Times New Roman" panose="02020603050405020304" pitchFamily="18" charset="0"/>
                <a:cs typeface="Times New Roman" panose="02020603050405020304" pitchFamily="18" charset="0"/>
              </a:rPr>
              <a:t>11560 71603 10154 20127 39906 40055 57005 69902 72511 8337/ 333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SMCR01 GCLP 190600</a:t>
            </a:r>
          </a:p>
          <a:p>
            <a:r>
              <a:rPr lang="en-US" sz="2000" dirty="0">
                <a:latin typeface="Times New Roman" panose="02020603050405020304" pitchFamily="18" charset="0"/>
                <a:cs typeface="Times New Roman" panose="02020603050405020304" pitchFamily="18" charset="0"/>
              </a:rPr>
              <a:t>AAXX 19064 </a:t>
            </a:r>
          </a:p>
          <a:p>
            <a:r>
              <a:rPr lang="en-US" sz="2000" dirty="0">
                <a:latin typeface="Times New Roman" panose="02020603050405020304" pitchFamily="18" charset="0"/>
                <a:cs typeface="Times New Roman" panose="02020603050405020304" pitchFamily="18" charset="0"/>
              </a:rPr>
              <a:t>Q#8 </a:t>
            </a:r>
            <a:r>
              <a:rPr lang="en-US" sz="2000" dirty="0" smtClean="0">
                <a:latin typeface="Times New Roman" panose="02020603050405020304" pitchFamily="18" charset="0"/>
                <a:cs typeface="Times New Roman" panose="02020603050405020304" pitchFamily="18" charset="0"/>
              </a:rPr>
              <a:t>    060030 </a:t>
            </a:r>
            <a:r>
              <a:rPr lang="en-US" sz="2000" dirty="0">
                <a:latin typeface="Times New Roman" panose="02020603050405020304" pitchFamily="18" charset="0"/>
                <a:cs typeface="Times New Roman" panose="02020603050405020304" pitchFamily="18" charset="0"/>
              </a:rPr>
              <a:t>02560 13513 10208 20153 30107 40162 53001 60004 81800 333 </a:t>
            </a:r>
          </a:p>
          <a:p>
            <a:r>
              <a:rPr lang="en-US" sz="2000" dirty="0">
                <a:latin typeface="Times New Roman" panose="02020603050405020304" pitchFamily="18" charset="0"/>
                <a:cs typeface="Times New Roman" panose="02020603050405020304" pitchFamily="18" charset="0"/>
              </a:rPr>
              <a:t>Q#9 </a:t>
            </a:r>
            <a:r>
              <a:rPr lang="en-US" sz="2000" dirty="0" smtClean="0">
                <a:latin typeface="Times New Roman" panose="02020603050405020304" pitchFamily="18" charset="0"/>
                <a:cs typeface="Times New Roman" panose="02020603050405020304" pitchFamily="18" charset="0"/>
              </a:rPr>
              <a:t>    060040 </a:t>
            </a:r>
            <a:r>
              <a:rPr lang="en-US" sz="2000" dirty="0">
                <a:latin typeface="Times New Roman" panose="02020603050405020304" pitchFamily="18" charset="0"/>
                <a:cs typeface="Times New Roman" panose="02020603050405020304" pitchFamily="18" charset="0"/>
              </a:rPr>
              <a:t>02560 20207 10203 20151 30144 40169 53001 60004 82500 333 </a:t>
            </a:r>
          </a:p>
          <a:p>
            <a:r>
              <a:rPr lang="en-US" sz="2000" dirty="0">
                <a:latin typeface="Times New Roman" panose="02020603050405020304" pitchFamily="18" charset="0"/>
                <a:cs typeface="Times New Roman" panose="02020603050405020304" pitchFamily="18" charset="0"/>
              </a:rPr>
              <a:t>Q#10 </a:t>
            </a:r>
            <a:r>
              <a:rPr lang="en-US" sz="2000" dirty="0" smtClean="0">
                <a:latin typeface="Times New Roman" panose="02020603050405020304" pitchFamily="18" charset="0"/>
                <a:cs typeface="Times New Roman" panose="02020603050405020304" pitchFamily="18" charset="0"/>
              </a:rPr>
              <a:t>  060338 </a:t>
            </a:r>
            <a:r>
              <a:rPr lang="en-US" sz="2000" dirty="0">
                <a:latin typeface="Times New Roman" panose="02020603050405020304" pitchFamily="18" charset="0"/>
                <a:cs typeface="Times New Roman" panose="02020603050405020304" pitchFamily="18" charset="0"/>
              </a:rPr>
              <a:t>12570 12802 10198 20165 30112 40177 53005 60004 81500 333 </a:t>
            </a:r>
          </a:p>
        </p:txBody>
      </p:sp>
    </p:spTree>
    <p:extLst>
      <p:ext uri="{BB962C8B-B14F-4D97-AF65-F5344CB8AC3E}">
        <p14:creationId xmlns:p14="http://schemas.microsoft.com/office/powerpoint/2010/main" val="15904052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5183" y="25052"/>
            <a:ext cx="8390182" cy="523220"/>
          </a:xfrm>
          <a:prstGeom prst="rect">
            <a:avLst/>
          </a:prstGeom>
        </p:spPr>
        <p:txBody>
          <a:bodyPr wrap="none">
            <a:spAutoFit/>
          </a:bodyPr>
          <a:lstStyle/>
          <a:p>
            <a:r>
              <a:rPr lang="en-US" sz="2800" b="1" dirty="0">
                <a:latin typeface="Times New Roman" panose="02020603050405020304" pitchFamily="18" charset="0"/>
                <a:ea typeface="Calibri" panose="020F0502020204030204" pitchFamily="34" charset="0"/>
              </a:rPr>
              <a:t>Plotting </a:t>
            </a:r>
            <a:r>
              <a:rPr lang="en-US" sz="2800" b="1" dirty="0" smtClean="0">
                <a:latin typeface="Times New Roman" panose="02020603050405020304" pitchFamily="18" charset="0"/>
                <a:ea typeface="Calibri" panose="020F0502020204030204" pitchFamily="34" charset="0"/>
              </a:rPr>
              <a:t>procedure of Upper air sonding data FM - 35</a:t>
            </a:r>
            <a:endParaRPr lang="en-US" sz="2800" dirty="0"/>
          </a:p>
        </p:txBody>
      </p:sp>
      <p:sp>
        <p:nvSpPr>
          <p:cNvPr id="2" name="Rectangle 1"/>
          <p:cNvSpPr/>
          <p:nvPr/>
        </p:nvSpPr>
        <p:spPr>
          <a:xfrm>
            <a:off x="175364" y="630817"/>
            <a:ext cx="11736887" cy="2640723"/>
          </a:xfrm>
          <a:prstGeom prst="rect">
            <a:avLst/>
          </a:prstGeom>
        </p:spPr>
        <p:txBody>
          <a:bodyPr wrap="square">
            <a:spAutoFit/>
          </a:bodyPr>
          <a:lstStyle/>
          <a:p>
            <a:pPr>
              <a:lnSpc>
                <a:spcPct val="115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USET01 HAAB 291200</a:t>
            </a:r>
          </a:p>
          <a:p>
            <a:pPr>
              <a:lnSpc>
                <a:spcPct val="115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TTAA 79121 63450</a:t>
            </a:r>
          </a:p>
          <a:p>
            <a:pPr>
              <a:lnSpc>
                <a:spcPct val="115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99774 23465 11017 00046 ///// ///// 92754 /////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85505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70178 12058 11515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50590 03183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09043 40763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15380 06516 30973 32175 30522 25099 41977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30517 20247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51973 05514 15428 64170 07504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10665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80162 08510 88206 61929 27080 77215 26095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31313 48008 81132</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175363" y="3054089"/>
            <a:ext cx="11736887" cy="4565352"/>
          </a:xfrm>
          <a:prstGeom prst="rect">
            <a:avLst/>
          </a:prstGeom>
        </p:spPr>
        <p:txBody>
          <a:bodyPr wrap="square">
            <a:spAutoFit/>
          </a:bodyPr>
          <a:lstStyle/>
          <a:p>
            <a:pPr algn="just">
              <a:lnSpc>
                <a:spcPct val="150000"/>
              </a:lnSpc>
              <a:spcAft>
                <a:spcPts val="1000"/>
              </a:spcAft>
            </a:pPr>
            <a:r>
              <a:rPr lang="en-US" b="1" u="sng" dirty="0">
                <a:latin typeface="Times New Roman" panose="02020603050405020304" pitchFamily="18" charset="0"/>
                <a:ea typeface="Calibri" panose="020F0502020204030204" pitchFamily="34" charset="0"/>
                <a:cs typeface="Times New Roman" panose="02020603050405020304" pitchFamily="18" charset="0"/>
              </a:rPr>
              <a:t>Plotting procedure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1000"/>
              </a:spcAft>
              <a:buFont typeface="+mj-lt"/>
              <a:buAutoNum type="arabicPeriod"/>
              <a:tabLst>
                <a:tab pos="457200" algn="l"/>
              </a:tabLst>
            </a:pPr>
            <a:r>
              <a:rPr lang="en-US" dirty="0" smtClean="0">
                <a:latin typeface="Times New Roman" panose="02020603050405020304" pitchFamily="18" charset="0"/>
                <a:ea typeface="Calibri" panose="020F0502020204030204" pitchFamily="34" charset="0"/>
                <a:cs typeface="Times New Roman" panose="02020603050405020304" pitchFamily="18" charset="0"/>
              </a:rPr>
              <a:t>First write the pressure level on space provide to the level and </a:t>
            </a:r>
            <a:r>
              <a:rPr lang="en-US" dirty="0">
                <a:latin typeface="Times New Roman" panose="02020603050405020304" pitchFamily="18" charset="0"/>
                <a:ea typeface="Calibri" panose="020F0502020204030204" pitchFamily="34" charset="0"/>
                <a:cs typeface="Times New Roman" panose="02020603050405020304" pitchFamily="18" charset="0"/>
              </a:rPr>
              <a:t>find the station </a:t>
            </a:r>
            <a:r>
              <a:rPr lang="en-US" dirty="0" smtClean="0">
                <a:latin typeface="Times New Roman" panose="02020603050405020304" pitchFamily="18" charset="0"/>
                <a:ea typeface="Calibri" panose="020F0502020204030204" pitchFamily="34" charset="0"/>
                <a:cs typeface="Times New Roman" panose="02020603050405020304" pitchFamily="18" charset="0"/>
              </a:rPr>
              <a:t>using region </a:t>
            </a:r>
            <a:r>
              <a:rPr lang="en-US" dirty="0">
                <a:latin typeface="Times New Roman" panose="02020603050405020304" pitchFamily="18" charset="0"/>
                <a:ea typeface="Calibri" panose="020F0502020204030204" pitchFamily="34" charset="0"/>
                <a:cs typeface="Times New Roman" panose="02020603050405020304" pitchFamily="18" charset="0"/>
              </a:rPr>
              <a:t>and station number then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droaw</a:t>
            </a:r>
            <a:r>
              <a:rPr lang="en-US" dirty="0" smtClean="0">
                <a:latin typeface="Times New Roman" panose="02020603050405020304" pitchFamily="18" charset="0"/>
                <a:ea typeface="Calibri" panose="020F0502020204030204" pitchFamily="34" charset="0"/>
                <a:cs typeface="Times New Roman" panose="02020603050405020304" pitchFamily="18" charset="0"/>
              </a:rPr>
              <a:t> the wind direction and speed starting from circumference of station model, write the geo-potential height code number in north east direction of the circle, write the temperature of the level in north west direction of the circle and write the dew-point temperature of the level in south west direction of the circle. </a:t>
            </a:r>
            <a:endParaRPr lang="en-US" sz="1600" b="1" u="sng" dirty="0">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1000"/>
              </a:spcAft>
              <a:tabLst>
                <a:tab pos="457200" algn="l"/>
              </a:tabLst>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level = 700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mb</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p>
          <a:p>
            <a:pPr marR="0" lvl="0" algn="just">
              <a:lnSpc>
                <a:spcPct val="150000"/>
              </a:lnSpc>
              <a:spcBef>
                <a:spcPts val="0"/>
              </a:spcBef>
              <a:spcAft>
                <a:spcPts val="1000"/>
              </a:spcAft>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p>
          <a:p>
            <a:pPr marR="0" lvl="0" algn="just">
              <a:lnSpc>
                <a:spcPct val="150000"/>
              </a:lnSpc>
              <a:spcBef>
                <a:spcPts val="0"/>
              </a:spcBef>
              <a:spcAft>
                <a:spcPts val="1000"/>
              </a:spcAft>
              <a:tabLst>
                <a:tab pos="457200" algn="l"/>
              </a:tabLst>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1000"/>
              </a:spcAft>
              <a:tabLst>
                <a:tab pos="457200" algn="l"/>
              </a:tabLst>
            </a:pP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4036903" y="5336765"/>
            <a:ext cx="1809750" cy="1114425"/>
          </a:xfrm>
          <a:prstGeom prst="rect">
            <a:avLst/>
          </a:prstGeom>
        </p:spPr>
      </p:pic>
    </p:spTree>
    <p:extLst>
      <p:ext uri="{BB962C8B-B14F-4D97-AF65-F5344CB8AC3E}">
        <p14:creationId xmlns:p14="http://schemas.microsoft.com/office/powerpoint/2010/main" val="5355133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7786" y="104724"/>
            <a:ext cx="11736887" cy="1862048"/>
          </a:xfrm>
          <a:prstGeom prst="rect">
            <a:avLst/>
          </a:prstGeom>
        </p:spPr>
        <p:txBody>
          <a:bodyPr wrap="square">
            <a:spAutoFit/>
          </a:bodyPr>
          <a:lstStyle/>
          <a:p>
            <a:pPr>
              <a:lnSpc>
                <a:spcPct val="115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USET01 HAAB 291200</a:t>
            </a:r>
          </a:p>
          <a:p>
            <a:pPr>
              <a:lnSpc>
                <a:spcPct val="115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TTAA 79121 63450</a:t>
            </a:r>
          </a:p>
          <a:p>
            <a:pPr>
              <a:lnSpc>
                <a:spcPct val="115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99774 23465 11017 00046 ///// ///// 92754 /////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85505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 70178 12058 11515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50590 03183 </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09043 </a:t>
            </a:r>
            <a:r>
              <a:rPr lang="en-US" sz="2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40763 </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15380 06516</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30973 32175 30522</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25099 41977 </a:t>
            </a:r>
            <a:r>
              <a:rPr lang="en-US" sz="20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30517 </a:t>
            </a:r>
            <a:r>
              <a:rPr lang="en-US" sz="20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20247 </a:t>
            </a:r>
            <a:r>
              <a:rPr lang="en-US" sz="20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51973 05514 </a:t>
            </a:r>
            <a:r>
              <a:rPr lang="en-US" sz="20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15428 64170 07504 </a:t>
            </a:r>
            <a:r>
              <a:rPr lang="en-US" sz="2000" b="1" dirty="0" smtClean="0">
                <a:solidFill>
                  <a:srgbClr val="FF33CC"/>
                </a:solidFill>
                <a:latin typeface="Times New Roman" panose="02020603050405020304" pitchFamily="18" charset="0"/>
                <a:ea typeface="Times New Roman" panose="02020603050405020304" pitchFamily="18" charset="0"/>
                <a:cs typeface="Times New Roman" panose="02020603050405020304" pitchFamily="18" charset="0"/>
              </a:rPr>
              <a:t>10665 80162 08510</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88206 61929 27080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77215 26095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31313 48008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81132=</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142639" y="2057069"/>
            <a:ext cx="1635384"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 level = </a:t>
            </a:r>
            <a:r>
              <a:rPr lang="en-US" dirty="0" smtClean="0">
                <a:latin typeface="Times New Roman" panose="02020603050405020304" pitchFamily="18" charset="0"/>
                <a:ea typeface="Calibri" panose="020F0502020204030204" pitchFamily="34" charset="0"/>
                <a:cs typeface="Times New Roman" panose="02020603050405020304" pitchFamily="18" charset="0"/>
              </a:rPr>
              <a:t>500 </a:t>
            </a:r>
            <a:r>
              <a:rPr lang="en-US" dirty="0" err="1">
                <a:latin typeface="Times New Roman" panose="02020603050405020304" pitchFamily="18" charset="0"/>
                <a:ea typeface="Calibri" panose="020F0502020204030204" pitchFamily="34" charset="0"/>
                <a:cs typeface="Times New Roman" panose="02020603050405020304" pitchFamily="18" charset="0"/>
              </a:rPr>
              <a:t>mb</a:t>
            </a:r>
            <a:endParaRPr lang="en-US" dirty="0"/>
          </a:p>
        </p:txBody>
      </p:sp>
      <p:sp>
        <p:nvSpPr>
          <p:cNvPr id="13" name="Rectangle 12"/>
          <p:cNvSpPr/>
          <p:nvPr/>
        </p:nvSpPr>
        <p:spPr>
          <a:xfrm>
            <a:off x="3211512" y="1966772"/>
            <a:ext cx="1635384"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 level = </a:t>
            </a:r>
            <a:r>
              <a:rPr lang="en-US" dirty="0" smtClean="0">
                <a:latin typeface="Times New Roman" panose="02020603050405020304" pitchFamily="18" charset="0"/>
                <a:ea typeface="Calibri" panose="020F0502020204030204" pitchFamily="34" charset="0"/>
                <a:cs typeface="Times New Roman" panose="02020603050405020304" pitchFamily="18" charset="0"/>
              </a:rPr>
              <a:t>400 </a:t>
            </a:r>
            <a:r>
              <a:rPr lang="en-US" dirty="0" err="1">
                <a:latin typeface="Times New Roman" panose="02020603050405020304" pitchFamily="18" charset="0"/>
                <a:ea typeface="Calibri" panose="020F0502020204030204" pitchFamily="34" charset="0"/>
                <a:cs typeface="Times New Roman" panose="02020603050405020304" pitchFamily="18" charset="0"/>
              </a:rPr>
              <a:t>mb</a:t>
            </a:r>
            <a:endParaRPr lang="en-US" dirty="0"/>
          </a:p>
        </p:txBody>
      </p:sp>
      <p:sp>
        <p:nvSpPr>
          <p:cNvPr id="14" name="Rectangle 13"/>
          <p:cNvSpPr/>
          <p:nvPr/>
        </p:nvSpPr>
        <p:spPr>
          <a:xfrm>
            <a:off x="5766823" y="1966772"/>
            <a:ext cx="1635384"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 level = </a:t>
            </a:r>
            <a:r>
              <a:rPr lang="en-US" dirty="0" smtClean="0">
                <a:latin typeface="Times New Roman" panose="02020603050405020304" pitchFamily="18" charset="0"/>
                <a:ea typeface="Calibri" panose="020F0502020204030204" pitchFamily="34" charset="0"/>
                <a:cs typeface="Times New Roman" panose="02020603050405020304" pitchFamily="18" charset="0"/>
              </a:rPr>
              <a:t>300 </a:t>
            </a:r>
            <a:r>
              <a:rPr lang="en-US" dirty="0" err="1">
                <a:latin typeface="Times New Roman" panose="02020603050405020304" pitchFamily="18" charset="0"/>
                <a:ea typeface="Calibri" panose="020F0502020204030204" pitchFamily="34" charset="0"/>
                <a:cs typeface="Times New Roman" panose="02020603050405020304" pitchFamily="18" charset="0"/>
              </a:rPr>
              <a:t>mb</a:t>
            </a:r>
            <a:endParaRPr lang="en-US" dirty="0"/>
          </a:p>
        </p:txBody>
      </p:sp>
      <p:sp>
        <p:nvSpPr>
          <p:cNvPr id="15" name="Rectangle 14"/>
          <p:cNvSpPr/>
          <p:nvPr/>
        </p:nvSpPr>
        <p:spPr>
          <a:xfrm>
            <a:off x="8535749" y="2000189"/>
            <a:ext cx="1635384"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 level = </a:t>
            </a:r>
            <a:r>
              <a:rPr lang="en-US" dirty="0" smtClean="0">
                <a:latin typeface="Times New Roman" panose="02020603050405020304" pitchFamily="18" charset="0"/>
                <a:ea typeface="Calibri" panose="020F0502020204030204" pitchFamily="34" charset="0"/>
                <a:cs typeface="Times New Roman" panose="02020603050405020304" pitchFamily="18" charset="0"/>
              </a:rPr>
              <a:t>250 </a:t>
            </a:r>
            <a:r>
              <a:rPr lang="en-US" dirty="0" err="1">
                <a:latin typeface="Times New Roman" panose="02020603050405020304" pitchFamily="18" charset="0"/>
                <a:ea typeface="Calibri" panose="020F0502020204030204" pitchFamily="34" charset="0"/>
                <a:cs typeface="Times New Roman" panose="02020603050405020304" pitchFamily="18" charset="0"/>
              </a:rPr>
              <a:t>mb</a:t>
            </a:r>
            <a:endParaRPr lang="en-US" dirty="0"/>
          </a:p>
        </p:txBody>
      </p:sp>
      <p:sp>
        <p:nvSpPr>
          <p:cNvPr id="16" name="Rectangle 15"/>
          <p:cNvSpPr/>
          <p:nvPr/>
        </p:nvSpPr>
        <p:spPr>
          <a:xfrm>
            <a:off x="218789" y="3599482"/>
            <a:ext cx="1635384"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 level = </a:t>
            </a:r>
            <a:r>
              <a:rPr lang="en-US" dirty="0" smtClean="0">
                <a:latin typeface="Times New Roman" panose="02020603050405020304" pitchFamily="18" charset="0"/>
                <a:ea typeface="Calibri" panose="020F0502020204030204" pitchFamily="34" charset="0"/>
                <a:cs typeface="Times New Roman" panose="02020603050405020304" pitchFamily="18" charset="0"/>
              </a:rPr>
              <a:t>200 </a:t>
            </a:r>
            <a:r>
              <a:rPr lang="en-US" dirty="0" err="1">
                <a:latin typeface="Times New Roman" panose="02020603050405020304" pitchFamily="18" charset="0"/>
                <a:ea typeface="Calibri" panose="020F0502020204030204" pitchFamily="34" charset="0"/>
                <a:cs typeface="Times New Roman" panose="02020603050405020304" pitchFamily="18" charset="0"/>
              </a:rPr>
              <a:t>mb</a:t>
            </a:r>
            <a:endParaRPr lang="en-US" dirty="0"/>
          </a:p>
        </p:txBody>
      </p:sp>
      <p:sp>
        <p:nvSpPr>
          <p:cNvPr id="17" name="Rectangle 16"/>
          <p:cNvSpPr/>
          <p:nvPr/>
        </p:nvSpPr>
        <p:spPr>
          <a:xfrm>
            <a:off x="3053566" y="3590499"/>
            <a:ext cx="1635384"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 level = </a:t>
            </a:r>
            <a:r>
              <a:rPr lang="en-US" dirty="0" smtClean="0">
                <a:latin typeface="Times New Roman" panose="02020603050405020304" pitchFamily="18" charset="0"/>
                <a:ea typeface="Calibri" panose="020F0502020204030204" pitchFamily="34" charset="0"/>
                <a:cs typeface="Times New Roman" panose="02020603050405020304" pitchFamily="18" charset="0"/>
              </a:rPr>
              <a:t>150 </a:t>
            </a:r>
            <a:r>
              <a:rPr lang="en-US" dirty="0" err="1">
                <a:latin typeface="Times New Roman" panose="02020603050405020304" pitchFamily="18" charset="0"/>
                <a:ea typeface="Calibri" panose="020F0502020204030204" pitchFamily="34" charset="0"/>
                <a:cs typeface="Times New Roman" panose="02020603050405020304" pitchFamily="18" charset="0"/>
              </a:rPr>
              <a:t>mb</a:t>
            </a:r>
            <a:endParaRPr lang="en-US" dirty="0"/>
          </a:p>
        </p:txBody>
      </p:sp>
      <p:sp>
        <p:nvSpPr>
          <p:cNvPr id="18" name="Rectangle 17"/>
          <p:cNvSpPr/>
          <p:nvPr/>
        </p:nvSpPr>
        <p:spPr>
          <a:xfrm>
            <a:off x="5814617" y="3586355"/>
            <a:ext cx="1635384"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 level = </a:t>
            </a:r>
            <a:r>
              <a:rPr lang="en-US" dirty="0" smtClean="0">
                <a:latin typeface="Times New Roman" panose="02020603050405020304" pitchFamily="18" charset="0"/>
                <a:ea typeface="Calibri" panose="020F0502020204030204" pitchFamily="34" charset="0"/>
                <a:cs typeface="Times New Roman" panose="02020603050405020304" pitchFamily="18" charset="0"/>
              </a:rPr>
              <a:t>100 </a:t>
            </a:r>
            <a:r>
              <a:rPr lang="en-US" dirty="0" err="1">
                <a:latin typeface="Times New Roman" panose="02020603050405020304" pitchFamily="18" charset="0"/>
                <a:ea typeface="Calibri" panose="020F0502020204030204" pitchFamily="34" charset="0"/>
                <a:cs typeface="Times New Roman" panose="02020603050405020304" pitchFamily="18" charset="0"/>
              </a:rPr>
              <a:t>mb</a:t>
            </a:r>
            <a:endParaRPr lang="en-US" dirty="0"/>
          </a:p>
        </p:txBody>
      </p:sp>
      <p:pic>
        <p:nvPicPr>
          <p:cNvPr id="52" name="Picture 51"/>
          <p:cNvPicPr>
            <a:picLocks noChangeAspect="1"/>
          </p:cNvPicPr>
          <p:nvPr/>
        </p:nvPicPr>
        <p:blipFill>
          <a:blip r:embed="rId2"/>
          <a:stretch>
            <a:fillRect/>
          </a:stretch>
        </p:blipFill>
        <p:spPr>
          <a:xfrm>
            <a:off x="174469" y="2562374"/>
            <a:ext cx="1724025" cy="771525"/>
          </a:xfrm>
          <a:prstGeom prst="rect">
            <a:avLst/>
          </a:prstGeom>
        </p:spPr>
      </p:pic>
      <p:pic>
        <p:nvPicPr>
          <p:cNvPr id="60" name="Picture 59"/>
          <p:cNvPicPr>
            <a:picLocks noChangeAspect="1"/>
          </p:cNvPicPr>
          <p:nvPr/>
        </p:nvPicPr>
        <p:blipFill>
          <a:blip r:embed="rId3"/>
          <a:stretch>
            <a:fillRect/>
          </a:stretch>
        </p:blipFill>
        <p:spPr>
          <a:xfrm>
            <a:off x="3186241" y="2545762"/>
            <a:ext cx="1685925" cy="685800"/>
          </a:xfrm>
          <a:prstGeom prst="rect">
            <a:avLst/>
          </a:prstGeom>
        </p:spPr>
      </p:pic>
      <p:pic>
        <p:nvPicPr>
          <p:cNvPr id="68" name="Picture 67"/>
          <p:cNvPicPr>
            <a:picLocks noChangeAspect="1"/>
          </p:cNvPicPr>
          <p:nvPr/>
        </p:nvPicPr>
        <p:blipFill>
          <a:blip r:embed="rId4"/>
          <a:stretch>
            <a:fillRect/>
          </a:stretch>
        </p:blipFill>
        <p:spPr>
          <a:xfrm>
            <a:off x="5457523" y="2482298"/>
            <a:ext cx="1877322" cy="715664"/>
          </a:xfrm>
          <a:prstGeom prst="rect">
            <a:avLst/>
          </a:prstGeom>
        </p:spPr>
      </p:pic>
      <p:pic>
        <p:nvPicPr>
          <p:cNvPr id="79" name="Picture 78"/>
          <p:cNvPicPr>
            <a:picLocks noChangeAspect="1"/>
          </p:cNvPicPr>
          <p:nvPr/>
        </p:nvPicPr>
        <p:blipFill>
          <a:blip r:embed="rId5"/>
          <a:stretch>
            <a:fillRect/>
          </a:stretch>
        </p:blipFill>
        <p:spPr>
          <a:xfrm>
            <a:off x="8382423" y="2430932"/>
            <a:ext cx="1904529" cy="800630"/>
          </a:xfrm>
          <a:prstGeom prst="rect">
            <a:avLst/>
          </a:prstGeom>
        </p:spPr>
      </p:pic>
      <p:pic>
        <p:nvPicPr>
          <p:cNvPr id="91" name="Picture 90"/>
          <p:cNvPicPr>
            <a:picLocks noChangeAspect="1"/>
          </p:cNvPicPr>
          <p:nvPr/>
        </p:nvPicPr>
        <p:blipFill>
          <a:blip r:embed="rId6"/>
          <a:stretch>
            <a:fillRect/>
          </a:stretch>
        </p:blipFill>
        <p:spPr>
          <a:xfrm>
            <a:off x="286876" y="4234397"/>
            <a:ext cx="1704975" cy="904875"/>
          </a:xfrm>
          <a:prstGeom prst="rect">
            <a:avLst/>
          </a:prstGeom>
        </p:spPr>
      </p:pic>
      <p:pic>
        <p:nvPicPr>
          <p:cNvPr id="96" name="Picture 95"/>
          <p:cNvPicPr>
            <a:picLocks noChangeAspect="1"/>
          </p:cNvPicPr>
          <p:nvPr/>
        </p:nvPicPr>
        <p:blipFill>
          <a:blip r:embed="rId7"/>
          <a:stretch>
            <a:fillRect/>
          </a:stretch>
        </p:blipFill>
        <p:spPr>
          <a:xfrm>
            <a:off x="3035089" y="4077467"/>
            <a:ext cx="1834712" cy="963480"/>
          </a:xfrm>
          <a:prstGeom prst="rect">
            <a:avLst/>
          </a:prstGeom>
        </p:spPr>
      </p:pic>
      <p:pic>
        <p:nvPicPr>
          <p:cNvPr id="101" name="Picture 100"/>
          <p:cNvPicPr>
            <a:picLocks noChangeAspect="1"/>
          </p:cNvPicPr>
          <p:nvPr/>
        </p:nvPicPr>
        <p:blipFill>
          <a:blip r:embed="rId8"/>
          <a:stretch>
            <a:fillRect/>
          </a:stretch>
        </p:blipFill>
        <p:spPr>
          <a:xfrm>
            <a:off x="5900536" y="4076917"/>
            <a:ext cx="1844440" cy="1129021"/>
          </a:xfrm>
          <a:prstGeom prst="rect">
            <a:avLst/>
          </a:prstGeom>
        </p:spPr>
      </p:pic>
    </p:spTree>
    <p:extLst>
      <p:ext uri="{BB962C8B-B14F-4D97-AF65-F5344CB8AC3E}">
        <p14:creationId xmlns:p14="http://schemas.microsoft.com/office/powerpoint/2010/main" val="698996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0210" y="0"/>
            <a:ext cx="8415509" cy="523220"/>
          </a:xfrm>
          <a:prstGeom prst="rect">
            <a:avLst/>
          </a:prstGeom>
        </p:spPr>
        <p:txBody>
          <a:bodyPr wrap="none">
            <a:spAutoFit/>
          </a:bodyPr>
          <a:lstStyle/>
          <a:p>
            <a:r>
              <a:rPr lang="en-US" sz="2800" b="1" dirty="0">
                <a:latin typeface="Times New Roman" panose="02020603050405020304" pitchFamily="18" charset="0"/>
                <a:ea typeface="Calibri" panose="020F0502020204030204" pitchFamily="34" charset="0"/>
              </a:rPr>
              <a:t>Plotting model of surface </a:t>
            </a:r>
            <a:r>
              <a:rPr lang="en-US" sz="2800" b="1" dirty="0" smtClean="0">
                <a:latin typeface="Times New Roman" panose="02020603050405020304" pitchFamily="18" charset="0"/>
                <a:ea typeface="Calibri" panose="020F0502020204030204" pitchFamily="34" charset="0"/>
              </a:rPr>
              <a:t>SYNOP FM-12 surface data</a:t>
            </a:r>
            <a:endParaRPr lang="en-US" sz="2800" dirty="0"/>
          </a:p>
        </p:txBody>
      </p:sp>
      <p:pic>
        <p:nvPicPr>
          <p:cNvPr id="8" name="Picture 7"/>
          <p:cNvPicPr>
            <a:picLocks noChangeAspect="1"/>
          </p:cNvPicPr>
          <p:nvPr/>
        </p:nvPicPr>
        <p:blipFill>
          <a:blip r:embed="rId2"/>
          <a:stretch>
            <a:fillRect/>
          </a:stretch>
        </p:blipFill>
        <p:spPr>
          <a:xfrm>
            <a:off x="2209725" y="651353"/>
            <a:ext cx="5744111" cy="4768437"/>
          </a:xfrm>
          <a:prstGeom prst="rect">
            <a:avLst/>
          </a:prstGeom>
        </p:spPr>
      </p:pic>
      <p:sp>
        <p:nvSpPr>
          <p:cNvPr id="9" name="Rectangle 8"/>
          <p:cNvSpPr/>
          <p:nvPr/>
        </p:nvSpPr>
        <p:spPr>
          <a:xfrm>
            <a:off x="216124" y="5543943"/>
            <a:ext cx="5897577" cy="646331"/>
          </a:xfrm>
          <a:prstGeom prst="rect">
            <a:avLst/>
          </a:prstGeom>
        </p:spPr>
        <p:txBody>
          <a:bodyPr wrap="none">
            <a:spAutoFit/>
          </a:bodyPr>
          <a:lstStyle/>
          <a:p>
            <a:pPr algn="just">
              <a:lnSpc>
                <a:spcPct val="150000"/>
              </a:lnSpc>
              <a:spcAft>
                <a:spcPts val="10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Fig. 2 </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plotting model of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SYNOP surface </a:t>
            </a:r>
            <a:r>
              <a:rPr lang="en-US" sz="2400" dirty="0">
                <a:latin typeface="Times New Roman" panose="02020603050405020304" pitchFamily="18" charset="0"/>
                <a:ea typeface="Calibri" panose="020F0502020204030204" pitchFamily="34" charset="0"/>
                <a:cs typeface="Times New Roman" panose="02020603050405020304" pitchFamily="18" charset="0"/>
              </a:rPr>
              <a:t>data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0664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891" y="0"/>
            <a:ext cx="12192000" cy="1077218"/>
          </a:xfrm>
          <a:prstGeom prst="rect">
            <a:avLst/>
          </a:prstGeom>
        </p:spPr>
        <p:txBody>
          <a:bodyPr wrap="square">
            <a:spAutoFit/>
          </a:bodyPr>
          <a:lstStyle/>
          <a:p>
            <a:pPr algn="ctr"/>
            <a:r>
              <a:rPr lang="en-US" sz="3200" b="1" dirty="0" smtClean="0">
                <a:effectLst/>
                <a:latin typeface="Times New Roman" panose="02020603050405020304" pitchFamily="18" charset="0"/>
                <a:ea typeface="Times New Roman" panose="02020603050405020304" pitchFamily="18" charset="0"/>
              </a:rPr>
              <a:t>Chapter Four</a:t>
            </a:r>
          </a:p>
          <a:p>
            <a:pPr algn="ctr"/>
            <a:r>
              <a:rPr lang="en-US" sz="3200" b="1" dirty="0" smtClean="0">
                <a:effectLst/>
                <a:latin typeface="Times New Roman" panose="02020603050405020304" pitchFamily="18" charset="0"/>
                <a:ea typeface="Times New Roman" panose="02020603050405020304" pitchFamily="18" charset="0"/>
              </a:rPr>
              <a:t>Weather Analysis Techniques  </a:t>
            </a:r>
            <a:endParaRPr lang="en-US" sz="3200" dirty="0">
              <a:effectLst/>
              <a:latin typeface="Times New Roman" panose="02020603050405020304" pitchFamily="18" charset="0"/>
              <a:ea typeface="Times New Roman" panose="02020603050405020304" pitchFamily="18" charset="0"/>
            </a:endParaRPr>
          </a:p>
        </p:txBody>
      </p:sp>
      <p:sp>
        <p:nvSpPr>
          <p:cNvPr id="5" name="Content Placeholder 2"/>
          <p:cNvSpPr txBox="1">
            <a:spLocks/>
          </p:cNvSpPr>
          <p:nvPr/>
        </p:nvSpPr>
        <p:spPr>
          <a:xfrm>
            <a:off x="374737" y="1387609"/>
            <a:ext cx="10515600" cy="53764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latin typeface="Times New Roman" panose="02020603050405020304" pitchFamily="18" charset="0"/>
                <a:cs typeface="Times New Roman" panose="02020603050405020304" pitchFamily="18" charset="0"/>
              </a:rPr>
              <a:t>Contents</a:t>
            </a:r>
            <a:endParaRPr lang="en-US" sz="24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Analysis of surface and upper-air weather charts by drawing	</a:t>
            </a:r>
          </a:p>
          <a:p>
            <a:pPr lvl="1">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Isobars, </a:t>
            </a:r>
          </a:p>
          <a:p>
            <a:pPr lvl="1">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Contours, </a:t>
            </a:r>
          </a:p>
          <a:p>
            <a:pPr lvl="1">
              <a:buFont typeface="Wingdings" panose="05000000000000000000" pitchFamily="2" charset="2"/>
              <a:buChar char="ü"/>
            </a:pPr>
            <a:r>
              <a:rPr lang="en-US" dirty="0" err="1" smtClean="0">
                <a:latin typeface="Times New Roman" panose="02020603050405020304" pitchFamily="18" charset="0"/>
                <a:cs typeface="Times New Roman" panose="02020603050405020304" pitchFamily="18" charset="0"/>
              </a:rPr>
              <a:t>Isotachs</a:t>
            </a:r>
            <a:r>
              <a:rPr lang="en-US" dirty="0" smtClean="0">
                <a:latin typeface="Times New Roman" panose="02020603050405020304" pitchFamily="18" charset="0"/>
                <a:cs typeface="Times New Roman" panose="02020603050405020304" pitchFamily="18" charset="0"/>
              </a:rPr>
              <a:t> and </a:t>
            </a:r>
          </a:p>
          <a:p>
            <a:pPr lvl="1">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Isotherms</a:t>
            </a: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Identifying different weather systems </a:t>
            </a:r>
          </a:p>
          <a:p>
            <a:pPr lvl="1">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Troughs, </a:t>
            </a:r>
          </a:p>
          <a:p>
            <a:pPr lvl="1">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Ridges, </a:t>
            </a:r>
          </a:p>
          <a:p>
            <a:pPr lvl="1">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Cyclones and anticyclones, </a:t>
            </a:r>
          </a:p>
          <a:p>
            <a:pPr>
              <a:buFont typeface="Calibri" panose="020F0502020204030204" pitchFamily="34" charset="0"/>
              <a:buChar char="①"/>
            </a:pPr>
            <a:r>
              <a:rPr lang="en-US" sz="2400" dirty="0" smtClean="0">
                <a:latin typeface="Times New Roman" panose="02020603050405020304" pitchFamily="18" charset="0"/>
                <a:cs typeface="Times New Roman" panose="02020603050405020304" pitchFamily="18" charset="0"/>
              </a:rPr>
              <a:t> Reading assignment </a:t>
            </a:r>
          </a:p>
          <a:p>
            <a:pPr lvl="1">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Jet streams and</a:t>
            </a:r>
          </a:p>
          <a:p>
            <a:pPr lvl="1">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Fronts</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1642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8788" y="284566"/>
            <a:ext cx="3239990" cy="523220"/>
          </a:xfrm>
          <a:prstGeom prst="rect">
            <a:avLst/>
          </a:prstGeom>
        </p:spPr>
        <p:txBody>
          <a:bodyPr wrap="none">
            <a:spAutoFit/>
          </a:bodyPr>
          <a:lstStyle/>
          <a:p>
            <a:r>
              <a:rPr lang="en-US" altLang="en-US" sz="2800" b="1" dirty="0" smtClean="0">
                <a:latin typeface="Times New Roman" panose="02020603050405020304" pitchFamily="18" charset="0"/>
                <a:cs typeface="Times New Roman" panose="02020603050405020304" pitchFamily="18" charset="0"/>
              </a:rPr>
              <a:t>Function of contour</a:t>
            </a:r>
            <a:endParaRPr lang="en-US" sz="2800" dirty="0"/>
          </a:p>
        </p:txBody>
      </p:sp>
      <p:sp>
        <p:nvSpPr>
          <p:cNvPr id="3" name="Content Placeholder 2"/>
          <p:cNvSpPr txBox="1">
            <a:spLocks/>
          </p:cNvSpPr>
          <p:nvPr/>
        </p:nvSpPr>
        <p:spPr>
          <a:xfrm>
            <a:off x="838200" y="1004552"/>
            <a:ext cx="10515600" cy="55486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600" dirty="0" smtClean="0">
                <a:latin typeface="Times New Roman" panose="02020603050405020304" pitchFamily="18" charset="0"/>
                <a:cs typeface="Times New Roman" panose="02020603050405020304" pitchFamily="18" charset="0"/>
              </a:rPr>
              <a:t>Contour maps organize all the available data so we can make sense of it</a:t>
            </a:r>
          </a:p>
          <a:p>
            <a:r>
              <a:rPr lang="en-US" altLang="en-US" sz="2600" dirty="0" smtClean="0">
                <a:latin typeface="Times New Roman" panose="02020603050405020304" pitchFamily="18" charset="0"/>
                <a:cs typeface="Times New Roman" panose="02020603050405020304" pitchFamily="18" charset="0"/>
              </a:rPr>
              <a:t>We have all that station map data!!!!  </a:t>
            </a:r>
          </a:p>
          <a:p>
            <a:pPr lvl="2">
              <a:buFont typeface="Wingdings" panose="05000000000000000000" pitchFamily="2" charset="2"/>
              <a:buChar char="ü"/>
            </a:pPr>
            <a:r>
              <a:rPr lang="en-US" altLang="en-US" sz="2600" dirty="0" smtClean="0">
                <a:latin typeface="Times New Roman" panose="02020603050405020304" pitchFamily="18" charset="0"/>
                <a:cs typeface="Times New Roman" panose="02020603050405020304" pitchFamily="18" charset="0"/>
              </a:rPr>
              <a:t>Let’s use it.  </a:t>
            </a:r>
          </a:p>
          <a:p>
            <a:pPr lvl="2">
              <a:buFont typeface="Wingdings" panose="05000000000000000000" pitchFamily="2" charset="2"/>
              <a:buChar char="ü"/>
            </a:pPr>
            <a:r>
              <a:rPr lang="en-US" altLang="en-US" sz="2600" dirty="0" smtClean="0">
                <a:latin typeface="Times New Roman" panose="02020603050405020304" pitchFamily="18" charset="0"/>
                <a:cs typeface="Times New Roman" panose="02020603050405020304" pitchFamily="18" charset="0"/>
              </a:rPr>
              <a:t>Let’s be able to forecast from it!</a:t>
            </a:r>
          </a:p>
          <a:p>
            <a:r>
              <a:rPr lang="en-US" altLang="en-US" sz="2600" dirty="0" smtClean="0">
                <a:latin typeface="Times New Roman" panose="02020603050405020304" pitchFamily="18" charset="0"/>
                <a:cs typeface="Times New Roman" panose="02020603050405020304" pitchFamily="18" charset="0"/>
              </a:rPr>
              <a:t>Once contoured, you can determine </a:t>
            </a:r>
          </a:p>
          <a:p>
            <a:pPr lvl="1">
              <a:buFont typeface="Wingdings" panose="05000000000000000000" pitchFamily="2" charset="2"/>
              <a:buChar char="ü"/>
            </a:pPr>
            <a:r>
              <a:rPr lang="en-US" altLang="en-US" sz="2600" dirty="0" smtClean="0">
                <a:latin typeface="Times New Roman" panose="02020603050405020304" pitchFamily="18" charset="0"/>
                <a:cs typeface="Times New Roman" panose="02020603050405020304" pitchFamily="18" charset="0"/>
              </a:rPr>
              <a:t>wind direction, </a:t>
            </a:r>
          </a:p>
          <a:p>
            <a:pPr lvl="1">
              <a:buFont typeface="Wingdings" panose="05000000000000000000" pitchFamily="2" charset="2"/>
              <a:buChar char="ü"/>
            </a:pPr>
            <a:r>
              <a:rPr lang="en-US" altLang="en-US" sz="2600" dirty="0" smtClean="0">
                <a:latin typeface="Times New Roman" panose="02020603050405020304" pitchFamily="18" charset="0"/>
                <a:cs typeface="Times New Roman" panose="02020603050405020304" pitchFamily="18" charset="0"/>
              </a:rPr>
              <a:t>high and low pressure systems, </a:t>
            </a:r>
          </a:p>
          <a:p>
            <a:pPr lvl="1">
              <a:buFont typeface="Wingdings" panose="05000000000000000000" pitchFamily="2" charset="2"/>
              <a:buChar char="ü"/>
            </a:pPr>
            <a:r>
              <a:rPr lang="en-US" altLang="en-US" sz="2600" dirty="0" smtClean="0">
                <a:latin typeface="Times New Roman" panose="02020603050405020304" pitchFamily="18" charset="0"/>
                <a:cs typeface="Times New Roman" panose="02020603050405020304" pitchFamily="18" charset="0"/>
              </a:rPr>
              <a:t>locations of possible </a:t>
            </a:r>
          </a:p>
          <a:p>
            <a:pPr lvl="7"/>
            <a:r>
              <a:rPr lang="en-US" altLang="en-US" sz="2600" dirty="0" smtClean="0">
                <a:latin typeface="Times New Roman" panose="02020603050405020304" pitchFamily="18" charset="0"/>
                <a:cs typeface="Times New Roman" panose="02020603050405020304" pitchFamily="18" charset="0"/>
              </a:rPr>
              <a:t>precipitation, </a:t>
            </a:r>
          </a:p>
          <a:p>
            <a:pPr lvl="7"/>
            <a:r>
              <a:rPr lang="en-US" altLang="en-US" sz="2600" dirty="0" smtClean="0">
                <a:latin typeface="Times New Roman" panose="02020603050405020304" pitchFamily="18" charset="0"/>
                <a:cs typeface="Times New Roman" panose="02020603050405020304" pitchFamily="18" charset="0"/>
              </a:rPr>
              <a:t>fronts, </a:t>
            </a:r>
          </a:p>
          <a:p>
            <a:pPr lvl="7"/>
            <a:r>
              <a:rPr lang="en-US" altLang="en-US" sz="2600" dirty="0" smtClean="0">
                <a:latin typeface="Times New Roman" panose="02020603050405020304" pitchFamily="18" charset="0"/>
                <a:cs typeface="Times New Roman" panose="02020603050405020304" pitchFamily="18" charset="0"/>
              </a:rPr>
              <a:t>regions of strong winds and </a:t>
            </a:r>
          </a:p>
          <a:p>
            <a:pPr lvl="7"/>
            <a:r>
              <a:rPr lang="en-US" altLang="en-US" sz="2600" dirty="0" smtClean="0">
                <a:latin typeface="Times New Roman" panose="02020603050405020304" pitchFamily="18" charset="0"/>
                <a:cs typeface="Times New Roman" panose="02020603050405020304" pitchFamily="18" charset="0"/>
              </a:rPr>
              <a:t>changing temperatures --- ALL FROM A MAP!</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1914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4192" y="0"/>
            <a:ext cx="10783614" cy="646331"/>
          </a:xfrm>
          <a:prstGeom prst="rect">
            <a:avLst/>
          </a:prstGeom>
        </p:spPr>
        <p:txBody>
          <a:bodyPr wrap="square">
            <a:spAutoFit/>
          </a:bodyPr>
          <a:lstStyle/>
          <a:p>
            <a:pPr algn="ctr"/>
            <a:r>
              <a:rPr lang="en-US" sz="3600" dirty="0" smtClean="0">
                <a:latin typeface="Times New Roman" panose="02020603050405020304" pitchFamily="18" charset="0"/>
                <a:cs typeface="Times New Roman" panose="02020603050405020304" pitchFamily="18" charset="0"/>
              </a:rPr>
              <a:t>Plotted stations level data</a:t>
            </a:r>
          </a:p>
        </p:txBody>
      </p:sp>
      <p:pic>
        <p:nvPicPr>
          <p:cNvPr id="4" name="Picture 3"/>
          <p:cNvPicPr>
            <a:picLocks noChangeAspect="1"/>
          </p:cNvPicPr>
          <p:nvPr/>
        </p:nvPicPr>
        <p:blipFill>
          <a:blip r:embed="rId2"/>
          <a:stretch>
            <a:fillRect/>
          </a:stretch>
        </p:blipFill>
        <p:spPr>
          <a:xfrm>
            <a:off x="1137744" y="1292773"/>
            <a:ext cx="9916511" cy="5092262"/>
          </a:xfrm>
          <a:prstGeom prst="rect">
            <a:avLst/>
          </a:prstGeom>
        </p:spPr>
      </p:pic>
      <p:sp>
        <p:nvSpPr>
          <p:cNvPr id="5" name="Rectangle 4"/>
          <p:cNvSpPr/>
          <p:nvPr/>
        </p:nvSpPr>
        <p:spPr>
          <a:xfrm>
            <a:off x="415685" y="769553"/>
            <a:ext cx="6021135" cy="523220"/>
          </a:xfrm>
          <a:prstGeom prst="rect">
            <a:avLst/>
          </a:prstGeom>
        </p:spPr>
        <p:txBody>
          <a:bodyPr wrap="none">
            <a:spAutoFit/>
          </a:bodyPr>
          <a:lstStyle/>
          <a:p>
            <a:pPr marL="457200" indent="-457200" algn="ctr">
              <a:buFont typeface="Wingdings" panose="05000000000000000000" pitchFamily="2" charset="2"/>
              <a:buChar char="ü"/>
            </a:pPr>
            <a:r>
              <a:rPr lang="en-US" sz="2800" dirty="0" smtClean="0">
                <a:latin typeface="Times New Roman" panose="02020603050405020304" pitchFamily="18" charset="0"/>
                <a:cs typeface="Times New Roman" panose="02020603050405020304" pitchFamily="18" charset="0"/>
              </a:rPr>
              <a:t>This is the first step </a:t>
            </a:r>
            <a:r>
              <a:rPr lang="en-US" sz="2800" b="1" dirty="0" smtClean="0">
                <a:latin typeface="Times New Roman" panose="02020603050405020304" pitchFamily="18" charset="0"/>
                <a:cs typeface="Times New Roman" panose="02020603050405020304" pitchFamily="18" charset="0"/>
              </a:rPr>
              <a:t>before analysis</a:t>
            </a:r>
            <a:r>
              <a:rPr lang="en-US" sz="2800" dirty="0" smtClean="0">
                <a:latin typeface="Times New Roman" panose="02020603050405020304" pitchFamily="18" charset="0"/>
                <a:cs typeface="Times New Roman" panose="02020603050405020304" pitchFamily="18" charset="0"/>
              </a:rPr>
              <a:t>. </a:t>
            </a:r>
            <a:endParaRPr lang="en-US" sz="2800" dirty="0"/>
          </a:p>
        </p:txBody>
      </p:sp>
      <p:sp>
        <p:nvSpPr>
          <p:cNvPr id="6" name="Rectangle 5"/>
          <p:cNvSpPr/>
          <p:nvPr/>
        </p:nvSpPr>
        <p:spPr>
          <a:xfrm>
            <a:off x="704192" y="6123425"/>
            <a:ext cx="8117928" cy="523220"/>
          </a:xfrm>
          <a:prstGeom prst="rect">
            <a:avLst/>
          </a:prstGeom>
        </p:spPr>
        <p:txBody>
          <a:bodyPr wrap="none">
            <a:spAutoFit/>
          </a:bodyPr>
          <a:lstStyle/>
          <a:p>
            <a:pPr marL="457200" indent="-457200">
              <a:buFont typeface="Wingdings" panose="05000000000000000000" pitchFamily="2" charset="2"/>
              <a:buChar char="ü"/>
            </a:pPr>
            <a:r>
              <a:rPr lang="en-US" sz="2800" dirty="0" smtClean="0">
                <a:latin typeface="Times New Roman" panose="02020603050405020304" pitchFamily="18" charset="0"/>
                <a:cs typeface="Times New Roman" panose="02020603050405020304" pitchFamily="18" charset="0"/>
              </a:rPr>
              <a:t>The above map is plotted by using plotting software</a:t>
            </a:r>
            <a:endParaRPr lang="en-US" sz="2800" dirty="0"/>
          </a:p>
        </p:txBody>
      </p:sp>
    </p:spTree>
    <p:extLst>
      <p:ext uri="{BB962C8B-B14F-4D97-AF65-F5344CB8AC3E}">
        <p14:creationId xmlns:p14="http://schemas.microsoft.com/office/powerpoint/2010/main" val="1368026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436" y="1572943"/>
            <a:ext cx="9222827" cy="4605583"/>
          </a:xfrm>
          <a:prstGeom prst="rect">
            <a:avLst/>
          </a:prstGeom>
        </p:spPr>
      </p:pic>
      <p:sp>
        <p:nvSpPr>
          <p:cNvPr id="5" name="Rectangle 4"/>
          <p:cNvSpPr/>
          <p:nvPr/>
        </p:nvSpPr>
        <p:spPr>
          <a:xfrm>
            <a:off x="1460575" y="320572"/>
            <a:ext cx="8464177" cy="1077218"/>
          </a:xfrm>
          <a:prstGeom prst="rect">
            <a:avLst/>
          </a:prstGeom>
        </p:spPr>
        <p:txBody>
          <a:bodyPr wrap="none">
            <a:spAutoFit/>
          </a:bodyPr>
          <a:lstStyle/>
          <a:p>
            <a:pPr algn="ctr"/>
            <a:r>
              <a:rPr lang="en-US" sz="3200" dirty="0" smtClean="0">
                <a:latin typeface="Times New Roman" panose="02020603050405020304" pitchFamily="18" charset="0"/>
                <a:cs typeface="Times New Roman" panose="02020603050405020304" pitchFamily="18" charset="0"/>
              </a:rPr>
              <a:t>Analysis After plotting</a:t>
            </a:r>
          </a:p>
          <a:p>
            <a:r>
              <a:rPr lang="en-US" sz="3200" dirty="0" smtClean="0">
                <a:latin typeface="Times New Roman" panose="02020603050405020304" pitchFamily="18" charset="0"/>
                <a:cs typeface="Times New Roman" panose="02020603050405020304" pitchFamily="18" charset="0"/>
              </a:rPr>
              <a:t>Mean sea level pressure </a:t>
            </a:r>
            <a:r>
              <a:rPr lang="en-US" sz="3200" dirty="0">
                <a:latin typeface="Times New Roman" panose="02020603050405020304" pitchFamily="18" charset="0"/>
                <a:cs typeface="Times New Roman" panose="02020603050405020304" pitchFamily="18" charset="0"/>
              </a:rPr>
              <a:t>contour 2024 02 01 03:00</a:t>
            </a:r>
            <a:endParaRPr lang="en-US" sz="3200" dirty="0"/>
          </a:p>
        </p:txBody>
      </p:sp>
    </p:spTree>
    <p:extLst>
      <p:ext uri="{BB962C8B-B14F-4D97-AF65-F5344CB8AC3E}">
        <p14:creationId xmlns:p14="http://schemas.microsoft.com/office/powerpoint/2010/main" val="1445786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6744" y="1432127"/>
            <a:ext cx="10089931" cy="4711808"/>
          </a:xfrm>
          <a:prstGeom prst="rect">
            <a:avLst/>
          </a:prstGeom>
        </p:spPr>
      </p:pic>
      <p:sp>
        <p:nvSpPr>
          <p:cNvPr id="4" name="Rectangle 3"/>
          <p:cNvSpPr/>
          <p:nvPr/>
        </p:nvSpPr>
        <p:spPr>
          <a:xfrm>
            <a:off x="756742" y="194448"/>
            <a:ext cx="10403810" cy="1077218"/>
          </a:xfrm>
          <a:prstGeom prst="rect">
            <a:avLst/>
          </a:prstGeom>
        </p:spPr>
        <p:txBody>
          <a:bodyPr wrap="none">
            <a:spAutoFit/>
          </a:bodyPr>
          <a:lstStyle/>
          <a:p>
            <a:pPr algn="ctr"/>
            <a:r>
              <a:rPr lang="en-US" sz="3200" dirty="0" smtClean="0">
                <a:latin typeface="Times New Roman" panose="02020603050405020304" pitchFamily="18" charset="0"/>
                <a:cs typeface="Times New Roman" panose="02020603050405020304" pitchFamily="18" charset="0"/>
              </a:rPr>
              <a:t>After</a:t>
            </a:r>
          </a:p>
          <a:p>
            <a:r>
              <a:rPr lang="en-US" sz="3200" dirty="0" smtClean="0">
                <a:latin typeface="Times New Roman" panose="02020603050405020304" pitchFamily="18" charset="0"/>
                <a:cs typeface="Times New Roman" panose="02020603050405020304" pitchFamily="18" charset="0"/>
              </a:rPr>
              <a:t>Mean sea level pressure contour and </a:t>
            </a:r>
            <a:r>
              <a:rPr lang="en-US" sz="3200" dirty="0">
                <a:latin typeface="Times New Roman" panose="02020603050405020304" pitchFamily="18" charset="0"/>
                <a:cs typeface="Times New Roman" panose="02020603050405020304" pitchFamily="18" charset="0"/>
              </a:rPr>
              <a:t>shaded 2024 02 01 03:00</a:t>
            </a:r>
            <a:endParaRPr lang="en-US" sz="3200" dirty="0"/>
          </a:p>
        </p:txBody>
      </p:sp>
    </p:spTree>
    <p:extLst>
      <p:ext uri="{BB962C8B-B14F-4D97-AF65-F5344CB8AC3E}">
        <p14:creationId xmlns:p14="http://schemas.microsoft.com/office/powerpoint/2010/main" val="3673477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2151" y="1312777"/>
            <a:ext cx="10689751" cy="5371802"/>
          </a:xfrm>
          <a:prstGeom prst="rect">
            <a:avLst/>
          </a:prstGeom>
        </p:spPr>
      </p:pic>
      <p:sp>
        <p:nvSpPr>
          <p:cNvPr id="3" name="Rectangle 2"/>
          <p:cNvSpPr/>
          <p:nvPr/>
        </p:nvSpPr>
        <p:spPr>
          <a:xfrm>
            <a:off x="1241137" y="0"/>
            <a:ext cx="9531777" cy="1077218"/>
          </a:xfrm>
          <a:prstGeom prst="rect">
            <a:avLst/>
          </a:prstGeom>
        </p:spPr>
        <p:txBody>
          <a:bodyPr wrap="none">
            <a:spAutoFit/>
          </a:bodyPr>
          <a:lstStyle/>
          <a:p>
            <a:pPr algn="ctr"/>
            <a:r>
              <a:rPr lang="en-US" sz="3200" dirty="0" smtClean="0">
                <a:latin typeface="Times New Roman" panose="02020603050405020304" pitchFamily="18" charset="0"/>
                <a:cs typeface="Times New Roman" panose="02020603050405020304" pitchFamily="18" charset="0"/>
              </a:rPr>
              <a:t>After</a:t>
            </a:r>
          </a:p>
          <a:p>
            <a:r>
              <a:rPr lang="en-US" sz="3200" dirty="0" smtClean="0">
                <a:latin typeface="Times New Roman" panose="02020603050405020304" pitchFamily="18" charset="0"/>
                <a:cs typeface="Times New Roman" panose="02020603050405020304" pitchFamily="18" charset="0"/>
              </a:rPr>
              <a:t>2 meters height dew-point temperature 2024 02 01 03:00</a:t>
            </a:r>
            <a:endParaRPr lang="en-US" sz="3200" dirty="0"/>
          </a:p>
        </p:txBody>
      </p:sp>
    </p:spTree>
    <p:extLst>
      <p:ext uri="{BB962C8B-B14F-4D97-AF65-F5344CB8AC3E}">
        <p14:creationId xmlns:p14="http://schemas.microsoft.com/office/powerpoint/2010/main" val="1400380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2193" y="378372"/>
            <a:ext cx="7646276" cy="6195849"/>
          </a:xfrm>
          <a:prstGeom prst="rect">
            <a:avLst/>
          </a:prstGeom>
        </p:spPr>
      </p:pic>
      <p:sp>
        <p:nvSpPr>
          <p:cNvPr id="4" name="Rectangle 3"/>
          <p:cNvSpPr/>
          <p:nvPr/>
        </p:nvSpPr>
        <p:spPr>
          <a:xfrm>
            <a:off x="362607" y="378372"/>
            <a:ext cx="3846786" cy="3416320"/>
          </a:xfrm>
          <a:prstGeom prst="rect">
            <a:avLst/>
          </a:prstGeom>
        </p:spPr>
        <p:txBody>
          <a:bodyPr wrap="square">
            <a:spAutoFit/>
          </a:bodyPr>
          <a:lstStyle/>
          <a:p>
            <a:pPr algn="ctr"/>
            <a:r>
              <a:rPr lang="en-US" sz="3600" dirty="0" smtClean="0">
                <a:latin typeface="Times New Roman" panose="02020603050405020304" pitchFamily="18" charset="0"/>
                <a:cs typeface="Times New Roman" panose="02020603050405020304" pitchFamily="18" charset="0"/>
              </a:rPr>
              <a:t>Plotted stations level data of Ethiopia using plotting software </a:t>
            </a:r>
          </a:p>
          <a:p>
            <a:pPr algn="ctr"/>
            <a:r>
              <a:rPr lang="en-US" sz="3600" dirty="0" smtClean="0">
                <a:latin typeface="Times New Roman" panose="02020603050405020304" pitchFamily="18" charset="0"/>
                <a:cs typeface="Times New Roman" panose="02020603050405020304" pitchFamily="18" charset="0"/>
              </a:rPr>
              <a:t>Date of observation </a:t>
            </a:r>
            <a:r>
              <a:rPr lang="en-US" sz="3600" dirty="0">
                <a:latin typeface="Times New Roman" panose="02020603050405020304" pitchFamily="18" charset="0"/>
                <a:cs typeface="Times New Roman" panose="02020603050405020304" pitchFamily="18" charset="0"/>
              </a:rPr>
              <a:t>2024 02 </a:t>
            </a:r>
            <a:r>
              <a:rPr lang="en-US" sz="3600" dirty="0" smtClean="0">
                <a:latin typeface="Times New Roman" panose="02020603050405020304" pitchFamily="18" charset="0"/>
                <a:cs typeface="Times New Roman" panose="02020603050405020304" pitchFamily="18" charset="0"/>
              </a:rPr>
              <a:t>10 </a:t>
            </a:r>
            <a:r>
              <a:rPr lang="en-US" sz="3600" dirty="0">
                <a:latin typeface="Times New Roman" panose="02020603050405020304" pitchFamily="18" charset="0"/>
                <a:cs typeface="Times New Roman" panose="02020603050405020304" pitchFamily="18" charset="0"/>
              </a:rPr>
              <a:t>03:00</a:t>
            </a:r>
            <a:endParaRPr lang="en-US" sz="3600" dirty="0"/>
          </a:p>
        </p:txBody>
      </p:sp>
    </p:spTree>
    <p:extLst>
      <p:ext uri="{BB962C8B-B14F-4D97-AF65-F5344CB8AC3E}">
        <p14:creationId xmlns:p14="http://schemas.microsoft.com/office/powerpoint/2010/main" val="2127292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4041" y="1040525"/>
            <a:ext cx="10216055" cy="5817475"/>
          </a:xfrm>
          <a:prstGeom prst="rect">
            <a:avLst/>
          </a:prstGeom>
        </p:spPr>
      </p:pic>
      <p:sp>
        <p:nvSpPr>
          <p:cNvPr id="3" name="Rectangle 2"/>
          <p:cNvSpPr/>
          <p:nvPr/>
        </p:nvSpPr>
        <p:spPr>
          <a:xfrm>
            <a:off x="362607" y="0"/>
            <a:ext cx="11351172" cy="954107"/>
          </a:xfrm>
          <a:prstGeom prst="rect">
            <a:avLst/>
          </a:prstGeom>
        </p:spPr>
        <p:txBody>
          <a:bodyPr wrap="square">
            <a:spAutoFit/>
          </a:bodyPr>
          <a:lstStyle/>
          <a:p>
            <a:pPr algn="ctr"/>
            <a:r>
              <a:rPr lang="en-US" sz="2800" dirty="0" smtClean="0">
                <a:latin typeface="Times New Roman" panose="02020603050405020304" pitchFamily="18" charset="0"/>
                <a:cs typeface="Times New Roman" panose="02020603050405020304" pitchFamily="18" charset="0"/>
              </a:rPr>
              <a:t>Contoured and shaded air temperature data of Ethiopia using plotting software </a:t>
            </a:r>
          </a:p>
          <a:p>
            <a:pPr algn="ctr"/>
            <a:r>
              <a:rPr lang="en-US" sz="2800" dirty="0">
                <a:latin typeface="Times New Roman" panose="02020603050405020304" pitchFamily="18" charset="0"/>
                <a:cs typeface="Times New Roman" panose="02020603050405020304" pitchFamily="18" charset="0"/>
              </a:rPr>
              <a:t>2024 02 10 03:00</a:t>
            </a:r>
            <a:endParaRPr lang="en-US" sz="2800" dirty="0"/>
          </a:p>
        </p:txBody>
      </p:sp>
    </p:spTree>
    <p:extLst>
      <p:ext uri="{BB962C8B-B14F-4D97-AF65-F5344CB8AC3E}">
        <p14:creationId xmlns:p14="http://schemas.microsoft.com/office/powerpoint/2010/main" val="19358851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82414" y="1119351"/>
            <a:ext cx="9664261" cy="5297214"/>
          </a:xfrm>
          <a:prstGeom prst="rect">
            <a:avLst/>
          </a:prstGeom>
        </p:spPr>
      </p:pic>
      <p:sp>
        <p:nvSpPr>
          <p:cNvPr id="8" name="Rectangle 7"/>
          <p:cNvSpPr/>
          <p:nvPr/>
        </p:nvSpPr>
        <p:spPr>
          <a:xfrm>
            <a:off x="772357" y="0"/>
            <a:ext cx="10839635" cy="1200329"/>
          </a:xfrm>
          <a:prstGeom prst="rect">
            <a:avLst/>
          </a:prstGeom>
        </p:spPr>
        <p:txBody>
          <a:bodyPr wrap="square">
            <a:spAutoFit/>
          </a:bodyPr>
          <a:lstStyle/>
          <a:p>
            <a:pPr algn="ctr"/>
            <a:endParaRPr lang="en-US" sz="2400" dirty="0" smtClean="0">
              <a:latin typeface="Times New Roman" panose="02020603050405020304" pitchFamily="18" charset="0"/>
              <a:cs typeface="Times New Roman" panose="02020603050405020304" pitchFamily="18" charset="0"/>
            </a:endParaRPr>
          </a:p>
          <a:p>
            <a:pPr algn="ctr"/>
            <a:r>
              <a:rPr lang="en-US" sz="2400" dirty="0" smtClean="0">
                <a:latin typeface="Times New Roman" panose="02020603050405020304" pitchFamily="18" charset="0"/>
                <a:cs typeface="Times New Roman" panose="02020603050405020304" pitchFamily="18" charset="0"/>
              </a:rPr>
              <a:t>Wind speed spatial distribution of Ethiopia </a:t>
            </a:r>
          </a:p>
          <a:p>
            <a:pPr algn="ctr"/>
            <a:r>
              <a:rPr lang="en-US" sz="2400" dirty="0" smtClean="0">
                <a:latin typeface="Times New Roman" panose="02020603050405020304" pitchFamily="18" charset="0"/>
                <a:cs typeface="Times New Roman" panose="02020603050405020304" pitchFamily="18" charset="0"/>
              </a:rPr>
              <a:t>date of observation </a:t>
            </a:r>
            <a:r>
              <a:rPr lang="en-US" sz="2400" dirty="0">
                <a:latin typeface="Times New Roman" panose="02020603050405020304" pitchFamily="18" charset="0"/>
                <a:cs typeface="Times New Roman" panose="02020603050405020304" pitchFamily="18" charset="0"/>
              </a:rPr>
              <a:t>2024 02 </a:t>
            </a:r>
            <a:r>
              <a:rPr lang="en-US" sz="2400" dirty="0" smtClean="0">
                <a:latin typeface="Times New Roman" panose="02020603050405020304" pitchFamily="18" charset="0"/>
                <a:cs typeface="Times New Roman" panose="02020603050405020304" pitchFamily="18" charset="0"/>
              </a:rPr>
              <a:t>13 </a:t>
            </a:r>
            <a:r>
              <a:rPr lang="en-US" sz="2400" dirty="0">
                <a:latin typeface="Times New Roman" panose="02020603050405020304" pitchFamily="18" charset="0"/>
                <a:cs typeface="Times New Roman" panose="02020603050405020304" pitchFamily="18" charset="0"/>
              </a:rPr>
              <a:t>03:00</a:t>
            </a:r>
            <a:endParaRPr lang="en-US" sz="2400" dirty="0"/>
          </a:p>
        </p:txBody>
      </p:sp>
    </p:spTree>
    <p:extLst>
      <p:ext uri="{BB962C8B-B14F-4D97-AF65-F5344CB8AC3E}">
        <p14:creationId xmlns:p14="http://schemas.microsoft.com/office/powerpoint/2010/main" val="12007079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7007" y="1292772"/>
            <a:ext cx="8607972" cy="5281449"/>
          </a:xfrm>
          <a:prstGeom prst="rect">
            <a:avLst/>
          </a:prstGeom>
        </p:spPr>
      </p:pic>
      <p:sp>
        <p:nvSpPr>
          <p:cNvPr id="4" name="Rectangle 3"/>
          <p:cNvSpPr/>
          <p:nvPr/>
        </p:nvSpPr>
        <p:spPr>
          <a:xfrm>
            <a:off x="283778" y="0"/>
            <a:ext cx="11666483" cy="1046440"/>
          </a:xfrm>
          <a:prstGeom prst="rect">
            <a:avLst/>
          </a:prstGeom>
        </p:spPr>
        <p:txBody>
          <a:bodyPr wrap="square">
            <a:spAutoFit/>
          </a:bodyPr>
          <a:lstStyle/>
          <a:p>
            <a:pPr algn="ctr"/>
            <a:r>
              <a:rPr lang="en-US" sz="3000" dirty="0" smtClean="0">
                <a:latin typeface="Times New Roman" panose="02020603050405020304" pitchFamily="18" charset="0"/>
                <a:cs typeface="Times New Roman" panose="02020603050405020304" pitchFamily="18" charset="0"/>
              </a:rPr>
              <a:t>Mean sea level pressure spatial distribution of Ethiopia </a:t>
            </a:r>
          </a:p>
          <a:p>
            <a:pPr algn="ctr"/>
            <a:r>
              <a:rPr lang="en-US" sz="3000" dirty="0" smtClean="0">
                <a:latin typeface="Times New Roman" panose="02020603050405020304" pitchFamily="18" charset="0"/>
                <a:cs typeface="Times New Roman" panose="02020603050405020304" pitchFamily="18" charset="0"/>
              </a:rPr>
              <a:t>date of observation </a:t>
            </a:r>
            <a:r>
              <a:rPr lang="en-US" sz="3200" dirty="0">
                <a:latin typeface="Times New Roman" panose="02020603050405020304" pitchFamily="18" charset="0"/>
                <a:cs typeface="Times New Roman" panose="02020603050405020304" pitchFamily="18" charset="0"/>
              </a:rPr>
              <a:t>2024 02 </a:t>
            </a:r>
            <a:r>
              <a:rPr lang="en-US" sz="3200" dirty="0" smtClean="0">
                <a:latin typeface="Times New Roman" panose="02020603050405020304" pitchFamily="18" charset="0"/>
                <a:cs typeface="Times New Roman" panose="02020603050405020304" pitchFamily="18" charset="0"/>
              </a:rPr>
              <a:t>18 </a:t>
            </a:r>
            <a:r>
              <a:rPr lang="en-US" sz="3200" dirty="0">
                <a:latin typeface="Times New Roman" panose="02020603050405020304" pitchFamily="18" charset="0"/>
                <a:cs typeface="Times New Roman" panose="02020603050405020304" pitchFamily="18" charset="0"/>
              </a:rPr>
              <a:t>03:00</a:t>
            </a:r>
            <a:endParaRPr lang="en-US" sz="3200" dirty="0"/>
          </a:p>
        </p:txBody>
      </p:sp>
    </p:spTree>
    <p:extLst>
      <p:ext uri="{BB962C8B-B14F-4D97-AF65-F5344CB8AC3E}">
        <p14:creationId xmlns:p14="http://schemas.microsoft.com/office/powerpoint/2010/main" val="3756618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1361" y="-37005"/>
            <a:ext cx="7891398" cy="584775"/>
          </a:xfrm>
          <a:prstGeom prst="rect">
            <a:avLst/>
          </a:prstGeom>
        </p:spPr>
        <p:txBody>
          <a:bodyPr wrap="square">
            <a:spAutoFit/>
          </a:bodyPr>
          <a:lstStyle/>
          <a:p>
            <a:r>
              <a:rPr lang="en-US" sz="3200" b="1" i="0" dirty="0" smtClean="0">
                <a:solidFill>
                  <a:srgbClr val="000000"/>
                </a:solidFill>
                <a:effectLst/>
                <a:latin typeface="Times New Roman" panose="02020603050405020304" pitchFamily="18" charset="0"/>
                <a:cs typeface="Times New Roman" panose="02020603050405020304" pitchFamily="18" charset="0"/>
              </a:rPr>
              <a:t>UNDERSTANDING SYNOPTIC CHARTS</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500906" y="1244708"/>
            <a:ext cx="3444895" cy="2421111"/>
          </a:xfrm>
          <a:prstGeom prst="rect">
            <a:avLst/>
          </a:prstGeom>
        </p:spPr>
      </p:pic>
      <p:sp>
        <p:nvSpPr>
          <p:cNvPr id="12" name="Rectangle 11"/>
          <p:cNvSpPr/>
          <p:nvPr/>
        </p:nvSpPr>
        <p:spPr>
          <a:xfrm>
            <a:off x="5539010" y="607344"/>
            <a:ext cx="1932324"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Wind direction NE</a:t>
            </a:r>
            <a:endParaRPr lang="en-US" dirty="0"/>
          </a:p>
        </p:txBody>
      </p:sp>
      <p:sp>
        <p:nvSpPr>
          <p:cNvPr id="13" name="Rectangle 12"/>
          <p:cNvSpPr/>
          <p:nvPr/>
        </p:nvSpPr>
        <p:spPr>
          <a:xfrm>
            <a:off x="6755137" y="2064566"/>
            <a:ext cx="2762295"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Pressure tendency character</a:t>
            </a:r>
            <a:endParaRPr lang="en-US" dirty="0"/>
          </a:p>
        </p:txBody>
      </p:sp>
      <p:sp>
        <p:nvSpPr>
          <p:cNvPr id="14" name="Rectangle 13"/>
          <p:cNvSpPr/>
          <p:nvPr/>
        </p:nvSpPr>
        <p:spPr>
          <a:xfrm>
            <a:off x="6801425" y="2828379"/>
            <a:ext cx="1745029"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Past weather W</a:t>
            </a:r>
            <a:r>
              <a:rPr lang="en-US" baseline="-25000" dirty="0" smtClean="0">
                <a:latin typeface="Times New Roman" panose="02020603050405020304" pitchFamily="18" charset="0"/>
                <a:ea typeface="Calibri" panose="020F0502020204030204" pitchFamily="34" charset="0"/>
                <a:cs typeface="Times New Roman" panose="02020603050405020304" pitchFamily="18" charset="0"/>
              </a:rPr>
              <a:t>1</a:t>
            </a:r>
            <a:endParaRPr lang="en-US" baseline="-25000" dirty="0"/>
          </a:p>
        </p:txBody>
      </p:sp>
      <p:sp>
        <p:nvSpPr>
          <p:cNvPr id="15" name="Rectangle 14"/>
          <p:cNvSpPr/>
          <p:nvPr/>
        </p:nvSpPr>
        <p:spPr>
          <a:xfrm>
            <a:off x="3285829" y="4543735"/>
            <a:ext cx="4506362"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The lowest cloud base height from the surface </a:t>
            </a:r>
            <a:endParaRPr lang="en-US" dirty="0"/>
          </a:p>
        </p:txBody>
      </p:sp>
      <p:sp>
        <p:nvSpPr>
          <p:cNvPr id="16" name="Rectangle 15"/>
          <p:cNvSpPr/>
          <p:nvPr/>
        </p:nvSpPr>
        <p:spPr>
          <a:xfrm>
            <a:off x="6625664" y="3223359"/>
            <a:ext cx="1605952"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Cloud type C</a:t>
            </a:r>
            <a:r>
              <a:rPr lang="en-US" baseline="-25000" dirty="0" smtClean="0">
                <a:latin typeface="Times New Roman" panose="02020603050405020304" pitchFamily="18" charset="0"/>
                <a:ea typeface="Calibri" panose="020F0502020204030204" pitchFamily="34" charset="0"/>
                <a:cs typeface="Times New Roman" panose="02020603050405020304" pitchFamily="18" charset="0"/>
              </a:rPr>
              <a:t>L</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17" name="Rectangle 16"/>
          <p:cNvSpPr/>
          <p:nvPr/>
        </p:nvSpPr>
        <p:spPr>
          <a:xfrm>
            <a:off x="6723125" y="2433470"/>
            <a:ext cx="2409634"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3 hours pressure change</a:t>
            </a:r>
            <a:endParaRPr lang="en-US" dirty="0"/>
          </a:p>
        </p:txBody>
      </p:sp>
      <p:sp>
        <p:nvSpPr>
          <p:cNvPr id="18" name="Rectangle 17"/>
          <p:cNvSpPr/>
          <p:nvPr/>
        </p:nvSpPr>
        <p:spPr>
          <a:xfrm>
            <a:off x="7465294" y="1101062"/>
            <a:ext cx="2932598"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Wind speed 5 m/s or 10 knots</a:t>
            </a:r>
            <a:endParaRPr lang="en-US" dirty="0"/>
          </a:p>
        </p:txBody>
      </p:sp>
      <p:sp>
        <p:nvSpPr>
          <p:cNvPr id="19" name="Rectangle 18"/>
          <p:cNvSpPr/>
          <p:nvPr/>
        </p:nvSpPr>
        <p:spPr>
          <a:xfrm>
            <a:off x="6569888" y="3587061"/>
            <a:ext cx="2610010"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Amount of Low cloud N</a:t>
            </a:r>
            <a:r>
              <a:rPr lang="en-US" baseline="-25000" dirty="0" smtClean="0">
                <a:latin typeface="Times New Roman" panose="02020603050405020304" pitchFamily="18" charset="0"/>
                <a:ea typeface="Calibri" panose="020F0502020204030204" pitchFamily="34" charset="0"/>
                <a:cs typeface="Times New Roman" panose="02020603050405020304" pitchFamily="18" charset="0"/>
              </a:rPr>
              <a:t>S</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20" name="Rectangle 19"/>
          <p:cNvSpPr/>
          <p:nvPr/>
        </p:nvSpPr>
        <p:spPr>
          <a:xfrm>
            <a:off x="-12002" y="1695234"/>
            <a:ext cx="4067075"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Total amount of cloud that covers the sky </a:t>
            </a:r>
            <a:endParaRPr lang="en-US" dirty="0"/>
          </a:p>
        </p:txBody>
      </p:sp>
      <p:sp>
        <p:nvSpPr>
          <p:cNvPr id="22" name="Rectangle 21"/>
          <p:cNvSpPr/>
          <p:nvPr/>
        </p:nvSpPr>
        <p:spPr>
          <a:xfrm>
            <a:off x="6755137" y="1717039"/>
            <a:ext cx="1851789"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Sea level pressure</a:t>
            </a:r>
            <a:endParaRPr lang="en-US" dirty="0"/>
          </a:p>
        </p:txBody>
      </p:sp>
      <p:sp>
        <p:nvSpPr>
          <p:cNvPr id="23" name="Rectangle 22"/>
          <p:cNvSpPr/>
          <p:nvPr/>
        </p:nvSpPr>
        <p:spPr>
          <a:xfrm>
            <a:off x="1471256" y="2118137"/>
            <a:ext cx="1100558"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Visibility </a:t>
            </a:r>
            <a:endParaRPr lang="en-US" dirty="0"/>
          </a:p>
        </p:txBody>
      </p:sp>
      <p:sp>
        <p:nvSpPr>
          <p:cNvPr id="24" name="Rectangle 23"/>
          <p:cNvSpPr/>
          <p:nvPr/>
        </p:nvSpPr>
        <p:spPr>
          <a:xfrm>
            <a:off x="1379929" y="2868897"/>
            <a:ext cx="2044149"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Present weather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ww</a:t>
            </a:r>
            <a:endParaRPr lang="en-US" dirty="0"/>
          </a:p>
        </p:txBody>
      </p:sp>
      <p:sp>
        <p:nvSpPr>
          <p:cNvPr id="26" name="Rectangle 25"/>
          <p:cNvSpPr/>
          <p:nvPr/>
        </p:nvSpPr>
        <p:spPr>
          <a:xfrm>
            <a:off x="2571814" y="995936"/>
            <a:ext cx="1710725"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Air temperature </a:t>
            </a:r>
            <a:endParaRPr lang="en-US" dirty="0"/>
          </a:p>
        </p:txBody>
      </p:sp>
      <p:sp>
        <p:nvSpPr>
          <p:cNvPr id="27" name="Rectangle 26"/>
          <p:cNvSpPr/>
          <p:nvPr/>
        </p:nvSpPr>
        <p:spPr>
          <a:xfrm>
            <a:off x="3892300" y="560557"/>
            <a:ext cx="1609736"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Cloud type C</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M</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29" name="Rectangle 28"/>
          <p:cNvSpPr/>
          <p:nvPr/>
        </p:nvSpPr>
        <p:spPr>
          <a:xfrm>
            <a:off x="1526419" y="3595256"/>
            <a:ext cx="2390398" cy="369332"/>
          </a:xfrm>
          <a:prstGeom prst="rect">
            <a:avLst/>
          </a:prstGeom>
        </p:spPr>
        <p:txBody>
          <a:bodyPr wrap="none">
            <a:spAutoFit/>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Dew-point temperature </a:t>
            </a:r>
            <a:endParaRPr lang="en-US" dirty="0"/>
          </a:p>
        </p:txBody>
      </p:sp>
      <p:cxnSp>
        <p:nvCxnSpPr>
          <p:cNvPr id="31" name="Straight Arrow Connector 30"/>
          <p:cNvCxnSpPr/>
          <p:nvPr/>
        </p:nvCxnSpPr>
        <p:spPr>
          <a:xfrm flipH="1">
            <a:off x="5849655" y="995936"/>
            <a:ext cx="171875" cy="5598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6755137" y="1291506"/>
            <a:ext cx="752578" cy="2490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6162805" y="1787193"/>
            <a:ext cx="638620" cy="1374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6084722" y="2166524"/>
            <a:ext cx="670416" cy="729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5794033" y="2280348"/>
            <a:ext cx="961103" cy="3763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5794033" y="2755251"/>
            <a:ext cx="1034450" cy="2284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5223353" y="2859657"/>
            <a:ext cx="1431061" cy="4940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5098093" y="3156738"/>
            <a:ext cx="1527571" cy="6190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972718" y="3595256"/>
            <a:ext cx="25052" cy="8579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372065" y="2932193"/>
            <a:ext cx="903006" cy="7581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932751" y="2445994"/>
            <a:ext cx="1204195" cy="5376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474002" y="2327120"/>
            <a:ext cx="1026903" cy="83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4900332" y="912747"/>
            <a:ext cx="25052" cy="54169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3713432" y="1275879"/>
            <a:ext cx="535570" cy="5113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3909320" y="1955407"/>
            <a:ext cx="872148" cy="1441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6505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182" y="126529"/>
            <a:ext cx="10515600" cy="755337"/>
          </a:xfrm>
        </p:spPr>
        <p:txBody>
          <a:bodyPr/>
          <a:lstStyle/>
          <a:p>
            <a:pPr algn="ctr"/>
            <a:r>
              <a:rPr lang="en-US" altLang="en-US" b="1" dirty="0">
                <a:latin typeface="Times New Roman" panose="02020603050405020304" pitchFamily="18" charset="0"/>
                <a:cs typeface="Times New Roman" panose="02020603050405020304" pitchFamily="18" charset="0"/>
              </a:rPr>
              <a:t>How to Think about Contouring</a:t>
            </a:r>
            <a:endParaRPr lang="en-US" b="1"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1110245" y="1828801"/>
            <a:ext cx="4427670" cy="4597756"/>
          </a:xfrm>
        </p:spPr>
        <p:txBody>
          <a:bodyPr>
            <a:noAutofit/>
          </a:bodyPr>
          <a:lstStyle/>
          <a:p>
            <a:pPr marL="342900" indent="-342900">
              <a:buFont typeface="Wingdings" panose="05000000000000000000" pitchFamily="2" charset="2"/>
              <a:buChar char="ü"/>
            </a:pPr>
            <a:r>
              <a:rPr lang="en-US" altLang="en-US" sz="3200" b="0" dirty="0">
                <a:latin typeface="Times New Roman" panose="02020603050405020304" pitchFamily="18" charset="0"/>
                <a:cs typeface="Times New Roman" panose="02020603050405020304" pitchFamily="18" charset="0"/>
              </a:rPr>
              <a:t>Like topographic map</a:t>
            </a:r>
          </a:p>
          <a:p>
            <a:pPr marL="342900" indent="-342900">
              <a:buFont typeface="Wingdings" panose="05000000000000000000" pitchFamily="2" charset="2"/>
              <a:buChar char="ü"/>
            </a:pPr>
            <a:r>
              <a:rPr lang="en-US" altLang="en-US" sz="3200" b="0" dirty="0">
                <a:latin typeface="Times New Roman" panose="02020603050405020304" pitchFamily="18" charset="0"/>
                <a:cs typeface="Times New Roman" panose="02020603050405020304" pitchFamily="18" charset="0"/>
              </a:rPr>
              <a:t>Lines of constant height in this picture</a:t>
            </a:r>
          </a:p>
          <a:p>
            <a:pPr marL="342900" indent="-342900">
              <a:buFont typeface="Wingdings" panose="05000000000000000000" pitchFamily="2" charset="2"/>
              <a:buChar char="ü"/>
            </a:pPr>
            <a:r>
              <a:rPr lang="en-US" altLang="en-US" sz="3200" b="0" dirty="0">
                <a:latin typeface="Times New Roman" panose="02020603050405020304" pitchFamily="18" charset="0"/>
                <a:cs typeface="Times New Roman" panose="02020603050405020304" pitchFamily="18" charset="0"/>
              </a:rPr>
              <a:t>Walk along one of these lines -- stay at exactly the same altitude the ENTIRE time</a:t>
            </a:r>
          </a:p>
          <a:p>
            <a:endParaRPr lang="en-US" sz="3200" dirty="0">
              <a:latin typeface="Times New Roman" panose="02020603050405020304" pitchFamily="18" charset="0"/>
              <a:cs typeface="Times New Roman" panose="02020603050405020304" pitchFamily="18" charset="0"/>
            </a:endParaRPr>
          </a:p>
        </p:txBody>
      </p:sp>
      <p:pic>
        <p:nvPicPr>
          <p:cNvPr id="7" name="Picture 5" descr="topographic-map"/>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l="-26923" r="-26923"/>
          <a:stretch>
            <a:fillRect/>
          </a:stretch>
        </p:blipFill>
        <p:spPr>
          <a:xfrm>
            <a:off x="5717339" y="1268512"/>
            <a:ext cx="5100913" cy="2356890"/>
          </a:xfrm>
        </p:spPr>
      </p:pic>
      <p:pic>
        <p:nvPicPr>
          <p:cNvPr id="8" name="Content Placeholder 7" descr="topo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35471" r="-35471"/>
          <a:stretch>
            <a:fillRect/>
          </a:stretch>
        </p:blipFill>
        <p:spPr>
          <a:xfrm>
            <a:off x="5717338" y="4012048"/>
            <a:ext cx="5100913" cy="1905000"/>
          </a:xfrm>
        </p:spPr>
      </p:pic>
    </p:spTree>
    <p:extLst>
      <p:ext uri="{BB962C8B-B14F-4D97-AF65-F5344CB8AC3E}">
        <p14:creationId xmlns:p14="http://schemas.microsoft.com/office/powerpoint/2010/main" val="850197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428869" y="674720"/>
            <a:ext cx="7639050" cy="5781675"/>
          </a:xfrm>
          <a:prstGeom prst="rect">
            <a:avLst/>
          </a:prstGeom>
        </p:spPr>
      </p:pic>
      <p:sp>
        <p:nvSpPr>
          <p:cNvPr id="8" name="Text Placeholder 3"/>
          <p:cNvSpPr txBox="1">
            <a:spLocks/>
          </p:cNvSpPr>
          <p:nvPr/>
        </p:nvSpPr>
        <p:spPr>
          <a:xfrm>
            <a:off x="1096822" y="585723"/>
            <a:ext cx="1738648" cy="606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dirty="0" smtClean="0">
              <a:solidFill>
                <a:srgbClr val="990000"/>
              </a:solidFill>
              <a:latin typeface="Times New Roman" panose="02020603050405020304" pitchFamily="18" charset="0"/>
            </a:endParaRPr>
          </a:p>
          <a:p>
            <a:endParaRPr lang="en-US" altLang="en-US" dirty="0" smtClean="0">
              <a:solidFill>
                <a:srgbClr val="990000"/>
              </a:solidFill>
              <a:latin typeface="Times New Roman" panose="02020603050405020304" pitchFamily="18" charset="0"/>
            </a:endParaRPr>
          </a:p>
          <a:p>
            <a:endParaRPr lang="en-US" altLang="en-US" dirty="0" smtClean="0">
              <a:solidFill>
                <a:srgbClr val="990000"/>
              </a:solidFill>
              <a:latin typeface="Times New Roman" panose="02020603050405020304" pitchFamily="18" charset="0"/>
            </a:endParaRPr>
          </a:p>
          <a:p>
            <a:r>
              <a:rPr lang="en-US" altLang="en-US" sz="2000" dirty="0" smtClean="0">
                <a:latin typeface="Times New Roman" panose="02020603050405020304" pitchFamily="18" charset="0"/>
                <a:cs typeface="Times New Roman" panose="02020603050405020304" pitchFamily="18" charset="0"/>
              </a:rPr>
              <a:t>High pressure gradient area (windy)</a:t>
            </a:r>
            <a:endParaRPr lang="en-US" sz="2000" dirty="0" smtClean="0">
              <a:latin typeface="Times New Roman" panose="02020603050405020304" pitchFamily="18" charset="0"/>
              <a:cs typeface="Times New Roman" panose="02020603050405020304" pitchFamily="18" charset="0"/>
            </a:endParaRPr>
          </a:p>
          <a:p>
            <a:endParaRPr lang="en-US" altLang="en-US" dirty="0" smtClean="0">
              <a:solidFill>
                <a:srgbClr val="990000"/>
              </a:solidFill>
              <a:latin typeface="Times New Roman" panose="02020603050405020304" pitchFamily="18" charset="0"/>
            </a:endParaRPr>
          </a:p>
          <a:p>
            <a:pPr marL="0" indent="0">
              <a:buNone/>
            </a:pPr>
            <a:endParaRPr lang="en-US" altLang="en-US" dirty="0" smtClean="0">
              <a:solidFill>
                <a:srgbClr val="990000"/>
              </a:solidFill>
              <a:latin typeface="Times New Roman" panose="02020603050405020304" pitchFamily="18" charset="0"/>
            </a:endParaRPr>
          </a:p>
          <a:p>
            <a:r>
              <a:rPr lang="en-US" altLang="en-US" sz="2000" dirty="0" smtClean="0">
                <a:latin typeface="Times New Roman" panose="02020603050405020304" pitchFamily="18" charset="0"/>
              </a:rPr>
              <a:t>Low pressure gradient area (calm)</a:t>
            </a:r>
          </a:p>
          <a:p>
            <a:endParaRPr lang="en-US" altLang="en-US" dirty="0" smtClean="0">
              <a:solidFill>
                <a:srgbClr val="990000"/>
              </a:solidFill>
              <a:latin typeface="Times New Roman" panose="02020603050405020304" pitchFamily="18" charset="0"/>
            </a:endParaRPr>
          </a:p>
          <a:p>
            <a:endParaRPr lang="en-US" altLang="en-US" dirty="0" smtClean="0">
              <a:solidFill>
                <a:srgbClr val="990000"/>
              </a:solidFill>
              <a:latin typeface="Times New Roman" panose="02020603050405020304" pitchFamily="18" charset="0"/>
            </a:endParaRPr>
          </a:p>
          <a:p>
            <a:endParaRPr lang="en-US" altLang="en-US" dirty="0" smtClean="0">
              <a:solidFill>
                <a:srgbClr val="990000"/>
              </a:solidFill>
              <a:latin typeface="Times New Roman" panose="02020603050405020304" pitchFamily="18" charset="0"/>
            </a:endParaRPr>
          </a:p>
          <a:p>
            <a:endParaRPr lang="en-US" altLang="en-US" dirty="0">
              <a:solidFill>
                <a:srgbClr val="990000"/>
              </a:solidFill>
              <a:latin typeface="Times New Roman" panose="02020603050405020304" pitchFamily="18" charset="0"/>
            </a:endParaRPr>
          </a:p>
        </p:txBody>
      </p:sp>
      <p:cxnSp>
        <p:nvCxnSpPr>
          <p:cNvPr id="10" name="Straight Arrow Connector 9"/>
          <p:cNvCxnSpPr/>
          <p:nvPr/>
        </p:nvCxnSpPr>
        <p:spPr>
          <a:xfrm>
            <a:off x="2642992" y="2580362"/>
            <a:ext cx="3682652" cy="11649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482241" y="4812082"/>
            <a:ext cx="7175326" cy="3361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452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290" y="94669"/>
            <a:ext cx="10515600" cy="845489"/>
          </a:xfrm>
        </p:spPr>
        <p:txBody>
          <a:bodyPr>
            <a:normAutofit/>
          </a:bodyPr>
          <a:lstStyle/>
          <a:p>
            <a:r>
              <a:rPr lang="en-US" altLang="en-US" sz="4000" b="1" dirty="0">
                <a:latin typeface="Times New Roman" panose="02020603050405020304" pitchFamily="18" charset="0"/>
                <a:cs typeface="Times New Roman" panose="02020603050405020304" pitchFamily="18" charset="0"/>
              </a:rPr>
              <a:t>What Else Do We Contour?</a:t>
            </a:r>
            <a:endParaRPr lang="en-US"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61682" y="940158"/>
            <a:ext cx="11422488" cy="3992451"/>
          </a:xfrm>
        </p:spPr>
        <p:txBody>
          <a:bodyPr>
            <a:noAutofit/>
          </a:bodyPr>
          <a:lstStyle/>
          <a:p>
            <a:pPr>
              <a:lnSpc>
                <a:spcPct val="70000"/>
              </a:lnSpc>
            </a:pPr>
            <a:r>
              <a:rPr lang="en-US" altLang="en-US" sz="3200" dirty="0">
                <a:latin typeface="Times New Roman" panose="02020603050405020304" pitchFamily="18" charset="0"/>
                <a:cs typeface="Times New Roman" panose="02020603050405020304" pitchFamily="18" charset="0"/>
              </a:rPr>
              <a:t>Isopleth is a line on a map that connects all the points of a given variable with the </a:t>
            </a:r>
            <a:r>
              <a:rPr lang="en-US" altLang="en-US" sz="3200" b="1" dirty="0" smtClean="0">
                <a:latin typeface="Times New Roman" panose="02020603050405020304" pitchFamily="18" charset="0"/>
                <a:cs typeface="Times New Roman" panose="02020603050405020304" pitchFamily="18" charset="0"/>
              </a:rPr>
              <a:t>same specified value</a:t>
            </a:r>
            <a:endParaRPr lang="en-US" altLang="en-US" sz="3200" b="1" dirty="0">
              <a:latin typeface="Times New Roman" panose="02020603050405020304" pitchFamily="18" charset="0"/>
              <a:cs typeface="Times New Roman" panose="02020603050405020304" pitchFamily="18" charset="0"/>
            </a:endParaRPr>
          </a:p>
          <a:p>
            <a:pPr>
              <a:lnSpc>
                <a:spcPct val="70000"/>
              </a:lnSpc>
            </a:pPr>
            <a:r>
              <a:rPr lang="en-US" altLang="en-US" sz="3200" dirty="0">
                <a:latin typeface="Times New Roman" panose="02020603050405020304" pitchFamily="18" charset="0"/>
                <a:cs typeface="Times New Roman" panose="02020603050405020304" pitchFamily="18" charset="0"/>
              </a:rPr>
              <a:t>Isobar - line of constant pressure</a:t>
            </a:r>
          </a:p>
          <a:p>
            <a:pPr>
              <a:lnSpc>
                <a:spcPct val="70000"/>
              </a:lnSpc>
            </a:pPr>
            <a:r>
              <a:rPr lang="en-US" altLang="en-US" sz="3200" dirty="0">
                <a:latin typeface="Times New Roman" panose="02020603050405020304" pitchFamily="18" charset="0"/>
                <a:cs typeface="Times New Roman" panose="02020603050405020304" pitchFamily="18" charset="0"/>
              </a:rPr>
              <a:t>Isotherm - line of constant temperature</a:t>
            </a:r>
          </a:p>
          <a:p>
            <a:pPr>
              <a:lnSpc>
                <a:spcPct val="70000"/>
              </a:lnSpc>
            </a:pPr>
            <a:r>
              <a:rPr lang="en-US" altLang="en-US" sz="3200" dirty="0" err="1">
                <a:latin typeface="Times New Roman" panose="02020603050405020304" pitchFamily="18" charset="0"/>
                <a:cs typeface="Times New Roman" panose="02020603050405020304" pitchFamily="18" charset="0"/>
              </a:rPr>
              <a:t>Isotach</a:t>
            </a:r>
            <a:r>
              <a:rPr lang="en-US" altLang="en-US" sz="3200" dirty="0">
                <a:latin typeface="Times New Roman" panose="02020603050405020304" pitchFamily="18" charset="0"/>
                <a:cs typeface="Times New Roman" panose="02020603050405020304" pitchFamily="18" charset="0"/>
              </a:rPr>
              <a:t> - line of constant wind speed</a:t>
            </a:r>
          </a:p>
          <a:p>
            <a:pPr>
              <a:lnSpc>
                <a:spcPct val="60000"/>
              </a:lnSpc>
            </a:pPr>
            <a:r>
              <a:rPr lang="en-US" altLang="en-US" sz="3200" dirty="0" err="1">
                <a:latin typeface="Times New Roman" panose="02020603050405020304" pitchFamily="18" charset="0"/>
                <a:cs typeface="Times New Roman" panose="02020603050405020304" pitchFamily="18" charset="0"/>
              </a:rPr>
              <a:t>Isodrosotherm</a:t>
            </a:r>
            <a:r>
              <a:rPr lang="en-US" altLang="en-US" sz="3200" dirty="0">
                <a:latin typeface="Times New Roman" panose="02020603050405020304" pitchFamily="18" charset="0"/>
                <a:cs typeface="Times New Roman" panose="02020603050405020304" pitchFamily="18" charset="0"/>
              </a:rPr>
              <a:t> -</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a line of constant </a:t>
            </a:r>
            <a:r>
              <a:rPr lang="en-US" altLang="en-US" sz="3200" dirty="0" err="1">
                <a:latin typeface="Times New Roman" panose="02020603050405020304" pitchFamily="18" charset="0"/>
                <a:cs typeface="Times New Roman" panose="02020603050405020304" pitchFamily="18" charset="0"/>
              </a:rPr>
              <a:t>dewpoint</a:t>
            </a:r>
            <a:endParaRPr lang="en-US" altLang="en-US" sz="3200" dirty="0">
              <a:solidFill>
                <a:srgbClr val="990000"/>
              </a:solidFill>
              <a:latin typeface="Times New Roman" panose="02020603050405020304" pitchFamily="18" charset="0"/>
              <a:cs typeface="Times New Roman" panose="02020603050405020304" pitchFamily="18" charset="0"/>
            </a:endParaRPr>
          </a:p>
          <a:p>
            <a:pPr>
              <a:lnSpc>
                <a:spcPct val="60000"/>
              </a:lnSpc>
            </a:pPr>
            <a:r>
              <a:rPr lang="en-US" altLang="en-US" sz="3200" dirty="0">
                <a:latin typeface="Times New Roman" panose="02020603050405020304" pitchFamily="18" charset="0"/>
                <a:cs typeface="Times New Roman" panose="02020603050405020304" pitchFamily="18" charset="0"/>
              </a:rPr>
              <a:t>Isohyet -</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a line of constant precipitation accumulation</a:t>
            </a:r>
            <a:endParaRPr lang="en-US" altLang="en-US" sz="3200" dirty="0">
              <a:solidFill>
                <a:srgbClr val="990000"/>
              </a:solidFill>
              <a:latin typeface="Times New Roman" panose="02020603050405020304" pitchFamily="18" charset="0"/>
              <a:cs typeface="Times New Roman" panose="02020603050405020304" pitchFamily="18" charset="0"/>
            </a:endParaRPr>
          </a:p>
          <a:p>
            <a:pPr>
              <a:lnSpc>
                <a:spcPct val="60000"/>
              </a:lnSpc>
            </a:pPr>
            <a:r>
              <a:rPr lang="en-US" altLang="en-US" sz="3200" dirty="0">
                <a:latin typeface="Times New Roman" panose="02020603050405020304" pitchFamily="18" charset="0"/>
                <a:cs typeface="Times New Roman" panose="02020603050405020304" pitchFamily="18" charset="0"/>
              </a:rPr>
              <a:t>Isoneph -</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a line of constant cloudiness</a:t>
            </a:r>
            <a:endParaRPr lang="en-US" altLang="en-US" sz="3200" dirty="0">
              <a:solidFill>
                <a:srgbClr val="990000"/>
              </a:solidFill>
              <a:latin typeface="Times New Roman" panose="02020603050405020304" pitchFamily="18" charset="0"/>
              <a:cs typeface="Times New Roman" panose="02020603050405020304" pitchFamily="18" charset="0"/>
            </a:endParaRPr>
          </a:p>
          <a:p>
            <a:pPr>
              <a:lnSpc>
                <a:spcPct val="60000"/>
              </a:lnSpc>
            </a:pPr>
            <a:r>
              <a:rPr lang="en-US" altLang="en-US" sz="3200" dirty="0">
                <a:latin typeface="Times New Roman" panose="02020603050405020304" pitchFamily="18" charset="0"/>
                <a:cs typeface="Times New Roman" panose="02020603050405020304" pitchFamily="18" charset="0"/>
              </a:rPr>
              <a:t>Isohaline -</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a line of constant salinity (saltiness in the ocean)</a:t>
            </a:r>
            <a:endParaRPr lang="en-US" altLang="en-US" sz="3200" dirty="0">
              <a:solidFill>
                <a:srgbClr val="990000"/>
              </a:solidFill>
              <a:latin typeface="Times New Roman" panose="02020603050405020304" pitchFamily="18" charset="0"/>
              <a:cs typeface="Times New Roman" panose="02020603050405020304" pitchFamily="18" charset="0"/>
            </a:endParaRPr>
          </a:p>
          <a:p>
            <a:pPr>
              <a:lnSpc>
                <a:spcPct val="60000"/>
              </a:lnSpc>
            </a:pPr>
            <a:r>
              <a:rPr lang="en-US" altLang="en-US" sz="3200" dirty="0" err="1">
                <a:latin typeface="Times New Roman" panose="02020603050405020304" pitchFamily="18" charset="0"/>
                <a:cs typeface="Times New Roman" panose="02020603050405020304" pitchFamily="18" charset="0"/>
              </a:rPr>
              <a:t>Isoheight</a:t>
            </a:r>
            <a:r>
              <a:rPr lang="en-US" altLang="en-US" sz="3200" dirty="0">
                <a:latin typeface="Times New Roman" panose="02020603050405020304" pitchFamily="18" charset="0"/>
                <a:cs typeface="Times New Roman" panose="02020603050405020304" pitchFamily="18" charset="0"/>
              </a:rPr>
              <a:t> -</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a line of constant height</a:t>
            </a:r>
            <a:endParaRPr lang="en-US" altLang="en-US" sz="3200" dirty="0">
              <a:solidFill>
                <a:srgbClr val="990000"/>
              </a:solidFill>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3337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3974"/>
          </a:xfrm>
        </p:spPr>
        <p:txBody>
          <a:bodyPr/>
          <a:lstStyle/>
          <a:p>
            <a:r>
              <a:rPr lang="en-US" altLang="en-US" b="1" dirty="0">
                <a:latin typeface="Times New Roman" panose="02020603050405020304" pitchFamily="18" charset="0"/>
                <a:cs typeface="Times New Roman" panose="02020603050405020304" pitchFamily="18" charset="0"/>
              </a:rPr>
              <a:t>Isobars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buFont typeface="Wingdings" panose="05000000000000000000" pitchFamily="2" charset="2"/>
              <a:buChar char="ü"/>
            </a:pPr>
            <a:r>
              <a:rPr lang="en-US" altLang="en-US" dirty="0" smtClean="0">
                <a:latin typeface="Times New Roman" panose="02020603050405020304" pitchFamily="18" charset="0"/>
                <a:cs typeface="Times New Roman" panose="02020603050405020304" pitchFamily="18" charset="0"/>
              </a:rPr>
              <a:t>The distribution of air pressure is important for determining weather patterns</a:t>
            </a:r>
          </a:p>
          <a:p>
            <a:pPr lvl="1">
              <a:buFont typeface="Wingdings" panose="05000000000000000000" pitchFamily="2" charset="2"/>
              <a:buChar char="Ø"/>
            </a:pPr>
            <a:r>
              <a:rPr lang="en-US" altLang="en-US" sz="2800" dirty="0" smtClean="0">
                <a:latin typeface="Times New Roman" panose="02020603050405020304" pitchFamily="18" charset="0"/>
                <a:cs typeface="Times New Roman" panose="02020603050405020304" pitchFamily="18" charset="0"/>
              </a:rPr>
              <a:t>Air always tries to move from </a:t>
            </a:r>
            <a:r>
              <a:rPr lang="en-US" altLang="en-US" sz="2800" b="1" i="1" dirty="0" smtClean="0">
                <a:latin typeface="Times New Roman" panose="02020603050405020304" pitchFamily="18" charset="0"/>
                <a:cs typeface="Times New Roman" panose="02020603050405020304" pitchFamily="18" charset="0"/>
              </a:rPr>
              <a:t>higher pressure to lower pressure</a:t>
            </a:r>
            <a:endParaRPr lang="en-US" altLang="en-US" sz="2800" dirty="0" smtClean="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en-US" altLang="en-US" sz="2800" dirty="0" smtClean="0">
                <a:latin typeface="Times New Roman" panose="02020603050405020304" pitchFamily="18" charset="0"/>
                <a:cs typeface="Times New Roman" panose="02020603050405020304" pitchFamily="18" charset="0"/>
              </a:rPr>
              <a:t>The greater the pressure difference between high and low pressure, the greater the force trying to move the air</a:t>
            </a:r>
            <a:endParaRPr lang="en-US" altLang="en-US" sz="2800" i="1" dirty="0" smtClean="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en-US" altLang="en-US" sz="2800" i="1" dirty="0" smtClean="0">
                <a:latin typeface="Times New Roman" panose="02020603050405020304" pitchFamily="18" charset="0"/>
                <a:cs typeface="Times New Roman" panose="02020603050405020304" pitchFamily="18" charset="0"/>
              </a:rPr>
              <a:t>Isobars</a:t>
            </a:r>
            <a:r>
              <a:rPr lang="en-US" altLang="en-US" sz="2800" dirty="0" smtClean="0">
                <a:latin typeface="Times New Roman" panose="02020603050405020304" pitchFamily="18" charset="0"/>
                <a:cs typeface="Times New Roman" panose="02020603050405020304" pitchFamily="18" charset="0"/>
              </a:rPr>
              <a:t> = lines of equal air pressure</a:t>
            </a:r>
          </a:p>
          <a:p>
            <a:pPr lvl="2">
              <a:buFont typeface="Wingdings" panose="05000000000000000000" pitchFamily="2" charset="2"/>
              <a:buChar char="v"/>
            </a:pPr>
            <a:r>
              <a:rPr lang="en-US" altLang="en-US" sz="2800" dirty="0" smtClean="0">
                <a:latin typeface="Times New Roman" panose="02020603050405020304" pitchFamily="18" charset="0"/>
                <a:cs typeface="Times New Roman" panose="02020603050405020304" pitchFamily="18" charset="0"/>
              </a:rPr>
              <a:t>Pressure gradient = change in pressure with distance</a:t>
            </a:r>
          </a:p>
          <a:p>
            <a:pPr lvl="2">
              <a:buFont typeface="Wingdings" panose="05000000000000000000" pitchFamily="2" charset="2"/>
              <a:buChar char="v"/>
            </a:pPr>
            <a:r>
              <a:rPr lang="en-US" altLang="en-US" sz="2800" dirty="0" smtClean="0">
                <a:latin typeface="Times New Roman" panose="02020603050405020304" pitchFamily="18" charset="0"/>
                <a:cs typeface="Times New Roman" panose="02020603050405020304" pitchFamily="18" charset="0"/>
              </a:rPr>
              <a:t>Steep pressure gradients are represented by closely spaced isobars</a:t>
            </a:r>
          </a:p>
          <a:p>
            <a:pPr>
              <a:buFont typeface="Wingdings" panose="05000000000000000000" pitchFamily="2" charset="2"/>
              <a:buChar char="v"/>
            </a:pPr>
            <a:endParaRPr lang="en-US" sz="3600" dirty="0"/>
          </a:p>
        </p:txBody>
      </p:sp>
    </p:spTree>
    <p:extLst>
      <p:ext uri="{BB962C8B-B14F-4D97-AF65-F5344CB8AC3E}">
        <p14:creationId xmlns:p14="http://schemas.microsoft.com/office/powerpoint/2010/main" val="2973855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9883"/>
          </a:xfrm>
        </p:spPr>
        <p:txBody>
          <a:bodyPr>
            <a:normAutofit/>
          </a:bodyPr>
          <a:lstStyle/>
          <a:p>
            <a:r>
              <a:rPr lang="en-US" altLang="en-US" sz="4000" b="1" dirty="0" err="1">
                <a:latin typeface="Times New Roman" panose="02020603050405020304" pitchFamily="18" charset="0"/>
                <a:cs typeface="Times New Roman" panose="02020603050405020304" pitchFamily="18" charset="0"/>
              </a:rPr>
              <a:t>Isotachs</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wdsp</a:t>
            </a:r>
            <a:r>
              <a:rPr lang="en-US" altLang="en-US" sz="4000" b="1" dirty="0">
                <a:latin typeface="Times New Roman" panose="02020603050405020304" pitchFamily="18" charset="0"/>
                <a:cs typeface="Times New Roman" panose="02020603050405020304" pitchFamily="18" charset="0"/>
              </a:rPr>
              <a:t>) and </a:t>
            </a:r>
            <a:r>
              <a:rPr lang="en-US" altLang="en-US" sz="4000" b="1" dirty="0" err="1">
                <a:latin typeface="Times New Roman" panose="02020603050405020304" pitchFamily="18" charset="0"/>
                <a:cs typeface="Times New Roman" panose="02020603050405020304" pitchFamily="18" charset="0"/>
              </a:rPr>
              <a:t>Isoheights</a:t>
            </a:r>
            <a:endParaRPr lang="en-US" sz="4000" b="1" dirty="0">
              <a:latin typeface="Times New Roman" panose="02020603050405020304" pitchFamily="18" charset="0"/>
              <a:cs typeface="Times New Roman" panose="02020603050405020304" pitchFamily="18" charset="0"/>
            </a:endParaRPr>
          </a:p>
        </p:txBody>
      </p:sp>
      <p:pic>
        <p:nvPicPr>
          <p:cNvPr id="4" name="Picture 4" descr="etaobswind_070204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159099"/>
            <a:ext cx="10237631" cy="5344732"/>
          </a:xfrm>
          <a:noFill/>
          <a:effectLst>
            <a:outerShdw blurRad="38100" dist="12700" dir="2700000" algn="ctr" rotWithShape="0">
              <a:srgbClr val="808080">
                <a:alpha val="74997"/>
              </a:srgbClr>
            </a:outerShdw>
          </a:effectLst>
        </p:spPr>
      </p:pic>
    </p:spTree>
    <p:extLst>
      <p:ext uri="{BB962C8B-B14F-4D97-AF65-F5344CB8AC3E}">
        <p14:creationId xmlns:p14="http://schemas.microsoft.com/office/powerpoint/2010/main" val="26946242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4820"/>
            <a:ext cx="10515600" cy="819731"/>
          </a:xfrm>
        </p:spPr>
        <p:txBody>
          <a:bodyPr>
            <a:normAutofit/>
          </a:bodyPr>
          <a:lstStyle/>
          <a:p>
            <a:r>
              <a:rPr lang="en-US" altLang="en-US" sz="4000" b="1" dirty="0">
                <a:latin typeface="Times New Roman" panose="02020603050405020304" pitchFamily="18" charset="0"/>
                <a:cs typeface="Times New Roman" panose="02020603050405020304" pitchFamily="18" charset="0"/>
              </a:rPr>
              <a:t>Isotherms</a:t>
            </a:r>
            <a:endParaRPr lang="en-US" sz="4000" b="1" dirty="0">
              <a:latin typeface="Times New Roman" panose="02020603050405020304" pitchFamily="18" charset="0"/>
              <a:cs typeface="Times New Roman" panose="02020603050405020304" pitchFamily="18" charset="0"/>
            </a:endParaRPr>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9116" r="-926" b="7542"/>
          <a:stretch>
            <a:fillRect/>
          </a:stretch>
        </p:blipFill>
        <p:spPr>
          <a:xfrm>
            <a:off x="838200" y="1004551"/>
            <a:ext cx="10327783" cy="5396249"/>
          </a:xfrm>
          <a:noFill/>
          <a:effectLst>
            <a:outerShdw blurRad="38100" dist="12700" dir="2700000" algn="ctr" rotWithShape="0">
              <a:schemeClr val="bg2">
                <a:alpha val="74997"/>
              </a:schemeClr>
            </a:outerShdw>
          </a:effectLst>
        </p:spPr>
      </p:pic>
    </p:spTree>
    <p:extLst>
      <p:ext uri="{BB962C8B-B14F-4D97-AF65-F5344CB8AC3E}">
        <p14:creationId xmlns:p14="http://schemas.microsoft.com/office/powerpoint/2010/main" val="1188156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p:spPr>
        <p:txBody>
          <a:bodyPr/>
          <a:lstStyle/>
          <a:p>
            <a:r>
              <a:rPr lang="en-US" altLang="en-US" b="1" dirty="0">
                <a:latin typeface="Times New Roman" panose="02020603050405020304" pitchFamily="18" charset="0"/>
                <a:cs typeface="Times New Roman" panose="02020603050405020304" pitchFamily="18" charset="0"/>
              </a:rPr>
              <a:t>Contouring Rules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0761" y="1287888"/>
            <a:ext cx="11410681" cy="4889075"/>
          </a:xfrm>
        </p:spPr>
        <p:txBody>
          <a:bodyPr>
            <a:normAutofit/>
          </a:bodyPr>
          <a:lstStyle/>
          <a:p>
            <a:pPr>
              <a:lnSpc>
                <a:spcPct val="70000"/>
              </a:lnSpc>
              <a:buFont typeface="Wingdings" panose="05000000000000000000" pitchFamily="2" charset="2"/>
              <a:buChar char="ü"/>
            </a:pPr>
            <a:r>
              <a:rPr lang="en-US" altLang="en-US" sz="3600" dirty="0">
                <a:latin typeface="Times New Roman" panose="02020603050405020304" pitchFamily="18" charset="0"/>
                <a:cs typeface="Times New Roman" panose="02020603050405020304" pitchFamily="18" charset="0"/>
              </a:rPr>
              <a:t>Contours never cross each other</a:t>
            </a:r>
          </a:p>
          <a:p>
            <a:pPr>
              <a:lnSpc>
                <a:spcPct val="70000"/>
              </a:lnSpc>
              <a:buFont typeface="Wingdings" panose="05000000000000000000" pitchFamily="2" charset="2"/>
              <a:buChar char="ü"/>
            </a:pPr>
            <a:r>
              <a:rPr lang="en-US" altLang="en-US" sz="3600" dirty="0">
                <a:latin typeface="Times New Roman" panose="02020603050405020304" pitchFamily="18" charset="0"/>
                <a:cs typeface="Times New Roman" panose="02020603050405020304" pitchFamily="18" charset="0"/>
              </a:rPr>
              <a:t>A contour line has values higher than the line value on one side and values lower on the other side of it</a:t>
            </a:r>
          </a:p>
          <a:p>
            <a:pPr>
              <a:lnSpc>
                <a:spcPct val="70000"/>
              </a:lnSpc>
              <a:buFont typeface="Wingdings" panose="05000000000000000000" pitchFamily="2" charset="2"/>
              <a:buChar char="ü"/>
            </a:pPr>
            <a:r>
              <a:rPr lang="en-US" altLang="en-US" sz="3600" dirty="0">
                <a:latin typeface="Times New Roman" panose="02020603050405020304" pitchFamily="18" charset="0"/>
                <a:cs typeface="Times New Roman" panose="02020603050405020304" pitchFamily="18" charset="0"/>
              </a:rPr>
              <a:t>Isotherm of 10°F has temps below 10°F on one side and temps above 10°F on the other</a:t>
            </a:r>
          </a:p>
          <a:p>
            <a:pPr>
              <a:lnSpc>
                <a:spcPct val="70000"/>
              </a:lnSpc>
              <a:buFont typeface="Wingdings" panose="05000000000000000000" pitchFamily="2" charset="2"/>
              <a:buChar char="ü"/>
            </a:pPr>
            <a:r>
              <a:rPr lang="en-US" altLang="en-US" sz="3600" dirty="0">
                <a:latin typeface="Times New Roman" panose="02020603050405020304" pitchFamily="18" charset="0"/>
                <a:cs typeface="Times New Roman" panose="02020603050405020304" pitchFamily="18" charset="0"/>
              </a:rPr>
              <a:t>Contours are only drawn where there is data!</a:t>
            </a:r>
          </a:p>
          <a:p>
            <a:pPr>
              <a:lnSpc>
                <a:spcPct val="70000"/>
              </a:lnSpc>
              <a:buFont typeface="Wingdings" panose="05000000000000000000" pitchFamily="2" charset="2"/>
              <a:buChar char="ü"/>
            </a:pPr>
            <a:r>
              <a:rPr lang="en-US" altLang="en-US" sz="3600" dirty="0">
                <a:latin typeface="Times New Roman" panose="02020603050405020304" pitchFamily="18" charset="0"/>
                <a:cs typeface="Times New Roman" panose="02020603050405020304" pitchFamily="18" charset="0"/>
              </a:rPr>
              <a:t>Evenly spaced increments are always used (say every 5 degrees and every 4 </a:t>
            </a:r>
            <a:r>
              <a:rPr lang="en-US" altLang="en-US" sz="3600" dirty="0" err="1">
                <a:latin typeface="Times New Roman" panose="02020603050405020304" pitchFamily="18" charset="0"/>
                <a:cs typeface="Times New Roman" panose="02020603050405020304" pitchFamily="18" charset="0"/>
              </a:rPr>
              <a:t>mb</a:t>
            </a:r>
            <a:r>
              <a:rPr lang="en-US" altLang="en-US" sz="3600" dirty="0">
                <a:latin typeface="Times New Roman" panose="02020603050405020304" pitchFamily="18" charset="0"/>
                <a:cs typeface="Times New Roman" panose="02020603050405020304" pitchFamily="18" charset="0"/>
              </a:rPr>
              <a:t> for pressure)</a:t>
            </a:r>
          </a:p>
          <a:p>
            <a:pPr>
              <a:lnSpc>
                <a:spcPct val="70000"/>
              </a:lnSpc>
              <a:buFont typeface="Wingdings" panose="05000000000000000000" pitchFamily="2" charset="2"/>
              <a:buChar char="ü"/>
            </a:pPr>
            <a:r>
              <a:rPr lang="en-US" altLang="en-US" sz="3600" dirty="0">
                <a:latin typeface="Times New Roman" panose="02020603050405020304" pitchFamily="18" charset="0"/>
                <a:cs typeface="Times New Roman" panose="02020603050405020304" pitchFamily="18" charset="0"/>
              </a:rPr>
              <a:t>Easiest to find a high or low value first and work from there</a:t>
            </a: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1107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33306"/>
            <a:ext cx="10515600" cy="652306"/>
          </a:xfrm>
        </p:spPr>
        <p:txBody>
          <a:bodyPr>
            <a:normAutofit fontScale="90000"/>
          </a:bodyPr>
          <a:lstStyle/>
          <a:p>
            <a:pPr algn="ctr"/>
            <a:r>
              <a:rPr lang="en-US" altLang="en-US" b="1" i="1" dirty="0">
                <a:latin typeface="Times New Roman" panose="02020603050405020304" pitchFamily="18" charset="0"/>
                <a:cs typeface="Times New Roman" panose="02020603050405020304" pitchFamily="18" charset="0"/>
              </a:rPr>
              <a:t>Examples</a:t>
            </a:r>
            <a:endParaRPr lang="en-US" i="1"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824248" y="857251"/>
            <a:ext cx="5173327" cy="1435188"/>
          </a:xfrm>
        </p:spPr>
        <p:txBody>
          <a:bodyPr>
            <a:normAutofit/>
          </a:bodyPr>
          <a:lstStyle/>
          <a:p>
            <a:pPr marL="342900" indent="-342900">
              <a:buFont typeface="Wingdings" panose="05000000000000000000" pitchFamily="2" charset="2"/>
              <a:buChar char="ü"/>
            </a:pPr>
            <a:r>
              <a:rPr lang="en-US" altLang="en-US" sz="2800" b="0" dirty="0">
                <a:latin typeface="Times New Roman" panose="02020603050405020304" pitchFamily="18" charset="0"/>
                <a:cs typeface="Times New Roman" panose="02020603050405020304" pitchFamily="18" charset="0"/>
              </a:rPr>
              <a:t>Temperature observations</a:t>
            </a:r>
          </a:p>
          <a:p>
            <a:pPr marL="342900" indent="-342900">
              <a:buFont typeface="Wingdings" panose="05000000000000000000" pitchFamily="2" charset="2"/>
              <a:buChar char="ü"/>
            </a:pPr>
            <a:r>
              <a:rPr lang="en-US" altLang="en-US" sz="2800" b="0" dirty="0" smtClean="0">
                <a:latin typeface="Times New Roman" panose="02020603050405020304" pitchFamily="18" charset="0"/>
                <a:cs typeface="Times New Roman" panose="02020603050405020304" pitchFamily="18" charset="0"/>
              </a:rPr>
              <a:t>Where </a:t>
            </a:r>
            <a:r>
              <a:rPr lang="en-US" altLang="en-US" sz="2800" b="0" dirty="0">
                <a:latin typeface="Times New Roman" panose="02020603050405020304" pitchFamily="18" charset="0"/>
                <a:cs typeface="Times New Roman" panose="02020603050405020304" pitchFamily="18" charset="0"/>
              </a:rPr>
              <a:t>do we draw the 15°F isotherm</a:t>
            </a:r>
            <a:r>
              <a:rPr lang="en-US" altLang="en-US" sz="2800" b="0" dirty="0" smtClean="0">
                <a:latin typeface="Times New Roman" panose="02020603050405020304" pitchFamily="18" charset="0"/>
                <a:cs typeface="Times New Roman" panose="02020603050405020304" pitchFamily="18" charset="0"/>
              </a:rPr>
              <a:t>????</a:t>
            </a:r>
            <a:endParaRPr lang="en-US" altLang="en-US" sz="2800" b="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3"/>
          </p:nvPr>
        </p:nvSpPr>
        <p:spPr>
          <a:xfrm>
            <a:off x="6201177" y="940158"/>
            <a:ext cx="5154211" cy="1352281"/>
          </a:xfrm>
        </p:spPr>
        <p:txBody>
          <a:bodyPr/>
          <a:lstStyle/>
          <a:p>
            <a:pPr marL="342900" indent="-342900">
              <a:buFont typeface="Wingdings" panose="05000000000000000000" pitchFamily="2" charset="2"/>
              <a:buChar char="ü"/>
            </a:pPr>
            <a:r>
              <a:rPr lang="en-US" altLang="en-US" b="0" dirty="0">
                <a:latin typeface="Times New Roman" panose="02020603050405020304" pitchFamily="18" charset="0"/>
                <a:cs typeface="Times New Roman" panose="02020603050405020304" pitchFamily="18" charset="0"/>
              </a:rPr>
              <a:t>Temperature observations</a:t>
            </a:r>
          </a:p>
          <a:p>
            <a:pPr marL="342900" indent="-342900">
              <a:buFont typeface="Wingdings" panose="05000000000000000000" pitchFamily="2" charset="2"/>
              <a:buChar char="ü"/>
            </a:pPr>
            <a:r>
              <a:rPr lang="en-US" altLang="en-US" b="0" dirty="0">
                <a:latin typeface="Times New Roman" panose="02020603050405020304" pitchFamily="18" charset="0"/>
                <a:cs typeface="Times New Roman" panose="02020603050405020304" pitchFamily="18" charset="0"/>
              </a:rPr>
              <a:t>Where should we draw the 75ºF and 80ºF isotherms</a:t>
            </a:r>
            <a:r>
              <a:rPr lang="en-US" altLang="en-US" b="0" dirty="0" smtClean="0">
                <a:latin typeface="Times New Roman" panose="02020603050405020304" pitchFamily="18" charset="0"/>
                <a:cs typeface="Times New Roman" panose="02020603050405020304" pitchFamily="18" charset="0"/>
              </a:rPr>
              <a:t>?</a:t>
            </a:r>
            <a:endParaRPr lang="en-US" altLang="en-US" b="0"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6960" b="-6960"/>
          <a:stretch>
            <a:fillRect/>
          </a:stretch>
        </p:blipFill>
        <p:spPr>
          <a:xfrm>
            <a:off x="839788" y="2505075"/>
            <a:ext cx="4284688" cy="3684588"/>
          </a:xfrm>
        </p:spPr>
      </p:pic>
      <p:graphicFrame>
        <p:nvGraphicFramePr>
          <p:cNvPr id="8" name="Object 2"/>
          <p:cNvGraphicFramePr>
            <a:graphicFrameLocks noGrp="1" noChangeAspect="1"/>
          </p:cNvGraphicFramePr>
          <p:nvPr>
            <p:ph sz="quarter" idx="4"/>
            <p:extLst/>
          </p:nvPr>
        </p:nvGraphicFramePr>
        <p:xfrm>
          <a:off x="6201178" y="2505075"/>
          <a:ext cx="5154210" cy="3684588"/>
        </p:xfrm>
        <a:graphic>
          <a:graphicData uri="http://schemas.openxmlformats.org/presentationml/2006/ole">
            <mc:AlternateContent xmlns:mc="http://schemas.openxmlformats.org/markup-compatibility/2006">
              <mc:Choice xmlns:v="urn:schemas-microsoft-com:vml" Requires="v">
                <p:oleObj spid="_x0000_s1033" name="Bitmap Image" r:id="rId4" imgW="5772956" imgH="5477640" progId="Paint.Picture">
                  <p:embed/>
                </p:oleObj>
              </mc:Choice>
              <mc:Fallback>
                <p:oleObj name="Bitmap Image" r:id="rId4" imgW="5772956" imgH="547764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178" y="2505075"/>
                        <a:ext cx="5154210" cy="368458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306537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193"/>
          <a:stretch/>
        </p:blipFill>
        <p:spPr>
          <a:xfrm>
            <a:off x="275207" y="1145219"/>
            <a:ext cx="11736280" cy="5473061"/>
          </a:xfrm>
          <a:prstGeom prst="rect">
            <a:avLst/>
          </a:prstGeom>
        </p:spPr>
      </p:pic>
      <p:sp>
        <p:nvSpPr>
          <p:cNvPr id="3" name="Title 1"/>
          <p:cNvSpPr txBox="1">
            <a:spLocks/>
          </p:cNvSpPr>
          <p:nvPr/>
        </p:nvSpPr>
        <p:spPr>
          <a:xfrm>
            <a:off x="4181382" y="159939"/>
            <a:ext cx="2267396" cy="65230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800" b="1" i="1" dirty="0" smtClean="0">
                <a:latin typeface="Times New Roman" panose="02020603050405020304" pitchFamily="18" charset="0"/>
                <a:cs typeface="Times New Roman" panose="02020603050405020304" pitchFamily="18" charset="0"/>
              </a:rPr>
              <a:t>Answer</a:t>
            </a:r>
            <a:endParaRPr lang="en-US" sz="4800" i="1" dirty="0">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H="1">
            <a:off x="568171" y="2068497"/>
            <a:ext cx="4057096" cy="15757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5939161" y="2192784"/>
            <a:ext cx="3595457" cy="25567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027938" y="2525758"/>
            <a:ext cx="492711" cy="3493302"/>
          </a:xfrm>
          <a:prstGeom prst="straightConnector1">
            <a:avLst/>
          </a:prstGeom>
          <a:ln w="5715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190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5661"/>
            <a:ext cx="10515600" cy="874801"/>
          </a:xfrm>
        </p:spPr>
        <p:txBody>
          <a:bodyPr>
            <a:normAutofit/>
          </a:bodyPr>
          <a:lstStyle/>
          <a:p>
            <a:r>
              <a:rPr lang="en-US" b="1" dirty="0" smtClean="0">
                <a:latin typeface="Times New Roman" panose="02020603050405020304" pitchFamily="18" charset="0"/>
                <a:cs typeface="Times New Roman" panose="02020603050405020304" pitchFamily="18" charset="0"/>
              </a:rPr>
              <a:t>Weather </a:t>
            </a:r>
            <a:r>
              <a:rPr lang="en-US" b="1" dirty="0">
                <a:latin typeface="Times New Roman" panose="02020603050405020304" pitchFamily="18" charset="0"/>
                <a:cs typeface="Times New Roman" panose="02020603050405020304" pitchFamily="18" charset="0"/>
              </a:rPr>
              <a:t>systems </a:t>
            </a:r>
          </a:p>
        </p:txBody>
      </p:sp>
      <p:sp>
        <p:nvSpPr>
          <p:cNvPr id="3" name="Content Placeholder 2"/>
          <p:cNvSpPr>
            <a:spLocks noGrp="1"/>
          </p:cNvSpPr>
          <p:nvPr>
            <p:ph idx="1"/>
          </p:nvPr>
        </p:nvSpPr>
        <p:spPr>
          <a:xfrm>
            <a:off x="838200" y="1120462"/>
            <a:ext cx="10515600" cy="4798924"/>
          </a:xfrm>
        </p:spPr>
        <p:txBody>
          <a:bodyPr>
            <a:noAutofit/>
          </a:bodyPr>
          <a:lstStyle/>
          <a:p>
            <a:pPr>
              <a:lnSpc>
                <a:spcPct val="80000"/>
              </a:lnSpc>
              <a:buFont typeface="Wingdings" panose="05000000000000000000" pitchFamily="2" charset="2"/>
              <a:buChar char="ü"/>
            </a:pPr>
            <a:r>
              <a:rPr lang="en-US" altLang="en-US" sz="3200" dirty="0">
                <a:latin typeface="Times New Roman" panose="02020603050405020304" pitchFamily="18" charset="0"/>
              </a:rPr>
              <a:t>Cyclones, Anticyclones, Troughs, and Ridges</a:t>
            </a:r>
          </a:p>
          <a:p>
            <a:pPr lvl="1">
              <a:lnSpc>
                <a:spcPct val="80000"/>
              </a:lnSpc>
              <a:buFont typeface="Wingdings" panose="05000000000000000000" pitchFamily="2" charset="2"/>
              <a:buChar char="Ø"/>
            </a:pPr>
            <a:r>
              <a:rPr lang="en-US" altLang="en-US" sz="3200" dirty="0" smtClean="0">
                <a:latin typeface="Times New Roman" panose="02020603050405020304" pitchFamily="18" charset="0"/>
              </a:rPr>
              <a:t>High pressure areas </a:t>
            </a:r>
            <a:r>
              <a:rPr lang="en-US" altLang="en-US" sz="3200" i="1" dirty="0" smtClean="0">
                <a:latin typeface="Times New Roman" panose="02020603050405020304" pitchFamily="18" charset="0"/>
              </a:rPr>
              <a:t>(anticyclones)</a:t>
            </a:r>
          </a:p>
          <a:p>
            <a:pPr lvl="2">
              <a:lnSpc>
                <a:spcPct val="80000"/>
              </a:lnSpc>
              <a:buFont typeface="Wingdings" panose="05000000000000000000" pitchFamily="2" charset="2"/>
              <a:buChar char="v"/>
            </a:pPr>
            <a:r>
              <a:rPr lang="en-US" altLang="en-US" sz="3200" dirty="0" smtClean="0">
                <a:latin typeface="Times New Roman" panose="02020603050405020304" pitchFamily="18" charset="0"/>
              </a:rPr>
              <a:t>Clockwise motion in northern hemisphere</a:t>
            </a:r>
          </a:p>
          <a:p>
            <a:pPr lvl="2">
              <a:lnSpc>
                <a:spcPct val="80000"/>
              </a:lnSpc>
              <a:buFont typeface="Wingdings" panose="05000000000000000000" pitchFamily="2" charset="2"/>
              <a:buChar char="v"/>
            </a:pPr>
            <a:r>
              <a:rPr lang="en-US" altLang="en-US" sz="3200" dirty="0" smtClean="0">
                <a:latin typeface="Times New Roman" panose="02020603050405020304" pitchFamily="18" charset="0"/>
              </a:rPr>
              <a:t>Descending air</a:t>
            </a:r>
          </a:p>
          <a:p>
            <a:pPr lvl="2">
              <a:lnSpc>
                <a:spcPct val="80000"/>
              </a:lnSpc>
              <a:buFont typeface="Wingdings" panose="05000000000000000000" pitchFamily="2" charset="2"/>
              <a:buChar char="v"/>
            </a:pPr>
            <a:r>
              <a:rPr lang="en-US" altLang="en-US" sz="3200" dirty="0" smtClean="0">
                <a:latin typeface="Times New Roman" panose="02020603050405020304" pitchFamily="18" charset="0"/>
              </a:rPr>
              <a:t>Clear skies</a:t>
            </a:r>
          </a:p>
          <a:p>
            <a:pPr lvl="1">
              <a:lnSpc>
                <a:spcPct val="80000"/>
              </a:lnSpc>
              <a:buFont typeface="Wingdings" panose="05000000000000000000" pitchFamily="2" charset="2"/>
              <a:buChar char="Ø"/>
            </a:pPr>
            <a:r>
              <a:rPr lang="en-US" altLang="en-US" sz="3200" dirty="0" smtClean="0">
                <a:latin typeface="Times New Roman" panose="02020603050405020304" pitchFamily="18" charset="0"/>
              </a:rPr>
              <a:t>Low pressure areas </a:t>
            </a:r>
            <a:r>
              <a:rPr lang="en-US" altLang="en-US" sz="3200" i="1" dirty="0" smtClean="0">
                <a:latin typeface="Times New Roman" panose="02020603050405020304" pitchFamily="18" charset="0"/>
              </a:rPr>
              <a:t>(cyclones)</a:t>
            </a:r>
          </a:p>
          <a:p>
            <a:pPr lvl="2">
              <a:lnSpc>
                <a:spcPct val="80000"/>
              </a:lnSpc>
              <a:buFont typeface="Wingdings" panose="05000000000000000000" pitchFamily="2" charset="2"/>
              <a:buChar char="v"/>
            </a:pPr>
            <a:r>
              <a:rPr lang="en-US" altLang="en-US" sz="3200" dirty="0" smtClean="0">
                <a:latin typeface="Times New Roman" panose="02020603050405020304" pitchFamily="18" charset="0"/>
              </a:rPr>
              <a:t>Counterclockwise motion in northern hemisphere</a:t>
            </a:r>
          </a:p>
          <a:p>
            <a:pPr lvl="2">
              <a:lnSpc>
                <a:spcPct val="80000"/>
              </a:lnSpc>
              <a:buFont typeface="Wingdings" panose="05000000000000000000" pitchFamily="2" charset="2"/>
              <a:buChar char="v"/>
            </a:pPr>
            <a:r>
              <a:rPr lang="en-US" altLang="en-US" sz="3200" dirty="0" smtClean="0">
                <a:latin typeface="Times New Roman" panose="02020603050405020304" pitchFamily="18" charset="0"/>
              </a:rPr>
              <a:t>Ascending air </a:t>
            </a:r>
          </a:p>
          <a:p>
            <a:pPr lvl="2">
              <a:lnSpc>
                <a:spcPct val="80000"/>
              </a:lnSpc>
              <a:buFont typeface="Wingdings" panose="05000000000000000000" pitchFamily="2" charset="2"/>
              <a:buChar char="v"/>
            </a:pPr>
            <a:r>
              <a:rPr lang="en-US" altLang="en-US" sz="3200" dirty="0" smtClean="0">
                <a:latin typeface="Times New Roman" panose="02020603050405020304" pitchFamily="18" charset="0"/>
              </a:rPr>
              <a:t>Clouds</a:t>
            </a:r>
          </a:p>
          <a:p>
            <a:pPr lvl="1">
              <a:lnSpc>
                <a:spcPct val="80000"/>
              </a:lnSpc>
              <a:buFont typeface="Wingdings" panose="05000000000000000000" pitchFamily="2" charset="2"/>
              <a:buChar char="Ø"/>
            </a:pPr>
            <a:r>
              <a:rPr lang="en-US" altLang="en-US" sz="3200" dirty="0" smtClean="0">
                <a:latin typeface="Times New Roman" panose="02020603050405020304" pitchFamily="18" charset="0"/>
              </a:rPr>
              <a:t>Upper atmosphere</a:t>
            </a:r>
          </a:p>
          <a:p>
            <a:pPr lvl="2">
              <a:lnSpc>
                <a:spcPct val="80000"/>
              </a:lnSpc>
              <a:buFont typeface="Wingdings" panose="05000000000000000000" pitchFamily="2" charset="2"/>
              <a:buChar char="v"/>
            </a:pPr>
            <a:r>
              <a:rPr lang="en-US" altLang="en-US" sz="3200" dirty="0" smtClean="0">
                <a:latin typeface="Times New Roman" panose="02020603050405020304" pitchFamily="18" charset="0"/>
              </a:rPr>
              <a:t>Ridges = surface anticyclones </a:t>
            </a:r>
          </a:p>
          <a:p>
            <a:pPr lvl="2">
              <a:lnSpc>
                <a:spcPct val="80000"/>
              </a:lnSpc>
              <a:buFont typeface="Wingdings" panose="05000000000000000000" pitchFamily="2" charset="2"/>
              <a:buChar char="v"/>
            </a:pPr>
            <a:r>
              <a:rPr lang="en-US" altLang="en-US" sz="3200" dirty="0" smtClean="0">
                <a:latin typeface="Times New Roman" panose="02020603050405020304" pitchFamily="18" charset="0"/>
              </a:rPr>
              <a:t>Troughs = surface cyclones </a:t>
            </a:r>
          </a:p>
          <a:p>
            <a:endParaRPr lang="en-US" sz="3200" dirty="0"/>
          </a:p>
        </p:txBody>
      </p:sp>
    </p:spTree>
    <p:extLst>
      <p:ext uri="{BB962C8B-B14F-4D97-AF65-F5344CB8AC3E}">
        <p14:creationId xmlns:p14="http://schemas.microsoft.com/office/powerpoint/2010/main" val="2236689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616" y="0"/>
            <a:ext cx="9217139" cy="584775"/>
          </a:xfrm>
          <a:prstGeom prst="rect">
            <a:avLst/>
          </a:prstGeom>
        </p:spPr>
        <p:txBody>
          <a:bodyPr wrap="none">
            <a:spAutoFit/>
          </a:bodyPr>
          <a:lstStyle/>
          <a:p>
            <a:r>
              <a:rPr lang="en-US" sz="3200" b="1" dirty="0">
                <a:latin typeface="Times New Roman" panose="02020603050405020304" pitchFamily="18" charset="0"/>
                <a:ea typeface="Calibri" panose="020F0502020204030204" pitchFamily="34" charset="0"/>
              </a:rPr>
              <a:t>Plotting </a:t>
            </a:r>
            <a:r>
              <a:rPr lang="en-US" sz="3200" b="1" dirty="0" smtClean="0">
                <a:latin typeface="Times New Roman" panose="02020603050405020304" pitchFamily="18" charset="0"/>
                <a:ea typeface="Calibri" panose="020F0502020204030204" pitchFamily="34" charset="0"/>
              </a:rPr>
              <a:t>procedure of surface synoptic data FM - 12</a:t>
            </a:r>
            <a:endParaRPr lang="en-US" sz="3200" dirty="0"/>
          </a:p>
        </p:txBody>
      </p:sp>
      <p:sp>
        <p:nvSpPr>
          <p:cNvPr id="3" name="Rectangle 2"/>
          <p:cNvSpPr/>
          <p:nvPr/>
        </p:nvSpPr>
        <p:spPr>
          <a:xfrm>
            <a:off x="296357" y="747706"/>
            <a:ext cx="11766207" cy="1697901"/>
          </a:xfrm>
          <a:prstGeom prst="rect">
            <a:avLst/>
          </a:prstGeom>
        </p:spPr>
        <p:txBody>
          <a:bodyPr wrap="square">
            <a:spAutoFit/>
          </a:bodyPr>
          <a:lstStyle/>
          <a:p>
            <a:pPr marL="342900" marR="0" lvl="0" indent="-342900" algn="just">
              <a:spcBef>
                <a:spcPts val="0"/>
              </a:spcBef>
              <a:spcAft>
                <a:spcPts val="1000"/>
              </a:spcAft>
              <a:buFont typeface="+mj-lt"/>
              <a:buAutoNum type="arabicPeriod"/>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By identifying the region and station number then find the station from the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synop</a:t>
            </a:r>
            <a:r>
              <a:rPr lang="en-US" sz="2400" dirty="0">
                <a:latin typeface="Times New Roman" panose="02020603050405020304" pitchFamily="18" charset="0"/>
                <a:ea typeface="Calibri" panose="020F0502020204030204" pitchFamily="34" charset="0"/>
                <a:cs typeface="Times New Roman" panose="02020603050405020304" pitchFamily="18" charset="0"/>
              </a:rPr>
              <a:t> weather chart. </a:t>
            </a:r>
          </a:p>
          <a:p>
            <a:pPr marL="342900" marR="0" lvl="0" indent="-342900" algn="just">
              <a:spcBef>
                <a:spcPts val="0"/>
              </a:spcBef>
              <a:spcAft>
                <a:spcPts val="1000"/>
              </a:spcAft>
              <a:buFont typeface="+mj-lt"/>
              <a:buAutoNum type="arabicPeriod"/>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From the given data go to the 3</a:t>
            </a:r>
            <a:r>
              <a:rPr lang="en-US" sz="2400" baseline="30000" dirty="0">
                <a:latin typeface="Times New Roman" panose="02020603050405020304" pitchFamily="18" charset="0"/>
                <a:ea typeface="Calibri" panose="020F0502020204030204" pitchFamily="34" charset="0"/>
                <a:cs typeface="Times New Roman" panose="02020603050405020304" pitchFamily="18" charset="0"/>
              </a:rPr>
              <a:t>rd</a:t>
            </a:r>
            <a:r>
              <a:rPr lang="en-US" sz="2400" dirty="0">
                <a:latin typeface="Times New Roman" panose="02020603050405020304" pitchFamily="18" charset="0"/>
                <a:ea typeface="Calibri" panose="020F0502020204030204" pitchFamily="34" charset="0"/>
                <a:cs typeface="Times New Roman" panose="02020603050405020304" pitchFamily="18" charset="0"/>
              </a:rPr>
              <a:t> group which is (</a:t>
            </a:r>
            <a:r>
              <a:rPr lang="en-US" sz="2400" b="1" u="sng" dirty="0" err="1">
                <a:latin typeface="Times New Roman" panose="02020603050405020304" pitchFamily="18" charset="0"/>
                <a:ea typeface="Calibri" panose="020F0502020204030204" pitchFamily="34" charset="0"/>
                <a:cs typeface="Times New Roman" panose="02020603050405020304" pitchFamily="18" charset="0"/>
              </a:rPr>
              <a:t>Nddff</a:t>
            </a:r>
            <a:r>
              <a:rPr lang="en-US" sz="2400" dirty="0">
                <a:latin typeface="Times New Roman" panose="02020603050405020304" pitchFamily="18" charset="0"/>
                <a:ea typeface="Calibri" panose="020F0502020204030204" pitchFamily="34" charset="0"/>
                <a:cs typeface="Times New Roman" panose="02020603050405020304" pitchFamily="18" charset="0"/>
              </a:rPr>
              <a:t>) then take the 1</a:t>
            </a:r>
            <a:r>
              <a:rPr lang="en-US" sz="2400" baseline="30000" dirty="0">
                <a:latin typeface="Times New Roman" panose="02020603050405020304" pitchFamily="18" charset="0"/>
                <a:ea typeface="Calibri" panose="020F0502020204030204" pitchFamily="34" charset="0"/>
                <a:cs typeface="Times New Roman" panose="02020603050405020304" pitchFamily="18" charset="0"/>
              </a:rPr>
              <a:t>st</a:t>
            </a:r>
            <a:r>
              <a:rPr lang="en-US" sz="2400" dirty="0">
                <a:latin typeface="Times New Roman" panose="02020603050405020304" pitchFamily="18" charset="0"/>
                <a:ea typeface="Calibri" panose="020F0502020204030204" pitchFamily="34" charset="0"/>
                <a:cs typeface="Times New Roman" panose="02020603050405020304" pitchFamily="18" charset="0"/>
              </a:rPr>
              <a:t> number or the value of </a:t>
            </a:r>
            <a:r>
              <a:rPr lang="en-US" sz="2400" b="1" u="sng" dirty="0">
                <a:latin typeface="Times New Roman" panose="02020603050405020304" pitchFamily="18" charset="0"/>
                <a:ea typeface="Calibri" panose="020F0502020204030204" pitchFamily="34" charset="0"/>
                <a:cs typeface="Times New Roman" panose="02020603050405020304" pitchFamily="18" charset="0"/>
              </a:rPr>
              <a:t>N</a:t>
            </a:r>
            <a:r>
              <a:rPr lang="en-US" sz="2400" dirty="0">
                <a:latin typeface="Times New Roman" panose="02020603050405020304" pitchFamily="18" charset="0"/>
                <a:ea typeface="Calibri" panose="020F0502020204030204" pitchFamily="34" charset="0"/>
                <a:cs typeface="Times New Roman" panose="02020603050405020304" pitchFamily="18" charset="0"/>
              </a:rPr>
              <a:t> then shade the station model according to the written number.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87890" y="2608538"/>
            <a:ext cx="11874674" cy="1384995"/>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AAXX 06151</a:t>
            </a:r>
          </a:p>
          <a:p>
            <a:r>
              <a:rPr lang="en-US" sz="2800" dirty="0" smtClean="0">
                <a:latin typeface="Times New Roman" panose="02020603050405020304" pitchFamily="18" charset="0"/>
                <a:cs typeface="Times New Roman" panose="02020603050405020304" pitchFamily="18" charset="0"/>
              </a:rPr>
              <a:t>63403 </a:t>
            </a:r>
            <a:r>
              <a:rPr lang="en-US" sz="2800" dirty="0">
                <a:latin typeface="Times New Roman" panose="02020603050405020304" pitchFamily="18" charset="0"/>
                <a:cs typeface="Times New Roman" panose="02020603050405020304" pitchFamily="18" charset="0"/>
              </a:rPr>
              <a:t>41560 </a:t>
            </a:r>
            <a:r>
              <a:rPr lang="en-US" sz="2800" b="1" dirty="0" smtClean="0">
                <a:solidFill>
                  <a:srgbClr val="FF0000"/>
                </a:solidFill>
                <a:latin typeface="Times New Roman" panose="02020603050405020304" pitchFamily="18" charset="0"/>
                <a:cs typeface="Times New Roman" panose="02020603050405020304" pitchFamily="18" charset="0"/>
              </a:rPr>
              <a:t>6</a:t>
            </a:r>
            <a:r>
              <a:rPr lang="en-US" sz="2800" dirty="0" smtClean="0">
                <a:latin typeface="Times New Roman" panose="02020603050405020304" pitchFamily="18" charset="0"/>
                <a:cs typeface="Times New Roman" panose="02020603050405020304" pitchFamily="18" charset="0"/>
              </a:rPr>
              <a:t>0505 </a:t>
            </a:r>
            <a:r>
              <a:rPr lang="en-US" sz="2800" dirty="0">
                <a:latin typeface="Times New Roman" panose="02020603050405020304" pitchFamily="18" charset="0"/>
                <a:cs typeface="Times New Roman" panose="02020603050405020304" pitchFamily="18" charset="0"/>
              </a:rPr>
              <a:t>10228 20116 </a:t>
            </a:r>
            <a:r>
              <a:rPr lang="en-US" sz="2800" dirty="0" smtClean="0">
                <a:latin typeface="Times New Roman" panose="02020603050405020304" pitchFamily="18" charset="0"/>
                <a:cs typeface="Times New Roman" panose="02020603050405020304" pitchFamily="18" charset="0"/>
              </a:rPr>
              <a:t>39974 40028 </a:t>
            </a:r>
            <a:r>
              <a:rPr lang="en-US" sz="2800" dirty="0">
                <a:latin typeface="Times New Roman" panose="02020603050405020304" pitchFamily="18" charset="0"/>
                <a:cs typeface="Times New Roman" panose="02020603050405020304" pitchFamily="18" charset="0"/>
              </a:rPr>
              <a:t>58001 75654 82530 333 82625 85360 555 10260</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485092" y="4647887"/>
            <a:ext cx="640135" cy="615749"/>
          </a:xfrm>
          <a:prstGeom prst="rect">
            <a:avLst/>
          </a:prstGeom>
        </p:spPr>
      </p:pic>
    </p:spTree>
    <p:extLst>
      <p:ext uri="{BB962C8B-B14F-4D97-AF65-F5344CB8AC3E}">
        <p14:creationId xmlns:p14="http://schemas.microsoft.com/office/powerpoint/2010/main" val="19650944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10248922" cy="650383"/>
          </a:xfrm>
        </p:spPr>
        <p:txBody>
          <a:bodyPr/>
          <a:lstStyle/>
          <a:p>
            <a:r>
              <a:rPr lang="en-US" b="1" dirty="0" smtClean="0">
                <a:latin typeface="Times New Roman" panose="02020603050405020304" pitchFamily="18" charset="0"/>
                <a:cs typeface="Times New Roman" panose="02020603050405020304" pitchFamily="18" charset="0"/>
              </a:rPr>
              <a:t>High </a:t>
            </a:r>
            <a:r>
              <a:rPr lang="en-US" b="1" dirty="0">
                <a:latin typeface="Times New Roman" panose="02020603050405020304" pitchFamily="18" charset="0"/>
                <a:cs typeface="Times New Roman" panose="02020603050405020304" pitchFamily="18" charset="0"/>
              </a:rPr>
              <a:t>Pressure </a:t>
            </a:r>
            <a:r>
              <a:rPr lang="en-US" b="1" dirty="0" smtClean="0">
                <a:latin typeface="Times New Roman" panose="02020603050405020304" pitchFamily="18" charset="0"/>
                <a:cs typeface="Times New Roman" panose="02020603050405020304" pitchFamily="18" charset="0"/>
              </a:rPr>
              <a:t>System  </a:t>
            </a:r>
            <a:endParaRPr lang="en-US"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a:xfrm>
            <a:off x="244700" y="1493949"/>
            <a:ext cx="4919728" cy="4172755"/>
          </a:xfrm>
        </p:spPr>
        <p:txBody>
          <a:bodyPr>
            <a:normAutofit/>
          </a:bodyPr>
          <a:lstStyle/>
          <a:p>
            <a:pPr marL="342900" indent="-342900">
              <a:buFont typeface="Wingdings" panose="05000000000000000000" pitchFamily="2" charset="2"/>
              <a:buChar char="ü"/>
            </a:pPr>
            <a:r>
              <a:rPr lang="en-US" altLang="en-US" sz="2400" b="0" i="0" dirty="0" smtClean="0">
                <a:latin typeface="Times New Roman" panose="02020603050405020304" pitchFamily="18" charset="0"/>
                <a:cs typeface="Times New Roman" panose="02020603050405020304" pitchFamily="18" charset="0"/>
              </a:rPr>
              <a:t>Northern and Southern Hemisphere anticyclonic air patterns</a:t>
            </a:r>
          </a:p>
          <a:p>
            <a:pPr marL="342900" indent="-342900">
              <a:buFont typeface="Wingdings" panose="05000000000000000000" pitchFamily="2" charset="2"/>
              <a:buChar char="ü"/>
            </a:pPr>
            <a:r>
              <a:rPr lang="en-US" altLang="en-US" sz="2400" dirty="0">
                <a:latin typeface="Times New Roman" panose="02020603050405020304" pitchFamily="18" charset="0"/>
                <a:cs typeface="Times New Roman" panose="02020603050405020304" pitchFamily="18" charset="0"/>
              </a:rPr>
              <a:t>The wind rotates clockwise around anticyclones in the NH as Coriolis deflects the air to the right and the PGF directs it outward</a:t>
            </a:r>
            <a:r>
              <a:rPr lang="en-US" altLang="en-US" sz="2400" dirty="0" smtClean="0">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US" altLang="en-US" sz="2400" dirty="0" smtClean="0">
                <a:latin typeface="Times New Roman" panose="02020603050405020304" pitchFamily="18" charset="0"/>
                <a:cs typeface="Times New Roman" panose="02020603050405020304" pitchFamily="18" charset="0"/>
              </a:rPr>
              <a:t>Because </a:t>
            </a:r>
            <a:r>
              <a:rPr lang="en-US" altLang="en-US" sz="2400" dirty="0">
                <a:latin typeface="Times New Roman" panose="02020603050405020304" pitchFamily="18" charset="0"/>
                <a:cs typeface="Times New Roman" panose="02020603050405020304" pitchFamily="18" charset="0"/>
              </a:rPr>
              <a:t>the air in the boundary layer is </a:t>
            </a:r>
            <a:r>
              <a:rPr lang="en-US" altLang="en-US" sz="2400" i="1" dirty="0">
                <a:latin typeface="Times New Roman" panose="02020603050405020304" pitchFamily="18" charset="0"/>
                <a:cs typeface="Times New Roman" panose="02020603050405020304" pitchFamily="18" charset="0"/>
              </a:rPr>
              <a:t>diverging</a:t>
            </a:r>
            <a:r>
              <a:rPr lang="en-US" altLang="en-US" sz="2400" dirty="0">
                <a:latin typeface="Times New Roman" panose="02020603050405020304" pitchFamily="18" charset="0"/>
                <a:cs typeface="Times New Roman" panose="02020603050405020304" pitchFamily="18" charset="0"/>
              </a:rPr>
              <a:t> in anticyclones, this surface air is being constantly replaced by air from above it </a:t>
            </a:r>
            <a:r>
              <a:rPr lang="en-US" altLang="en-US" sz="2400" dirty="0">
                <a:latin typeface="Times New Roman" panose="02020603050405020304" pitchFamily="18" charset="0"/>
                <a:cs typeface="Times New Roman" panose="02020603050405020304" pitchFamily="18" charset="0"/>
                <a:sym typeface="Symbol" panose="05050102010706020507" pitchFamily="18" charset="2"/>
              </a:rPr>
              <a:t> sinking air</a:t>
            </a:r>
            <a:r>
              <a:rPr lang="en-US" altLang="en-US" sz="2400" dirty="0">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endParaRPr lang="en-US" altLang="en-US" sz="2400" dirty="0">
              <a:latin typeface="Times New Roman" panose="02020603050405020304" pitchFamily="18" charset="0"/>
              <a:cs typeface="Times New Roman" panose="02020603050405020304" pitchFamily="18" charset="0"/>
            </a:endParaRPr>
          </a:p>
          <a:p>
            <a:endParaRPr lang="en-US" dirty="0"/>
          </a:p>
        </p:txBody>
      </p:sp>
      <p:pic>
        <p:nvPicPr>
          <p:cNvPr id="5" name="Picture 6" descr="04_1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54580" y="1390650"/>
            <a:ext cx="583413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10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10377711" cy="508715"/>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Low Pressure System </a:t>
            </a:r>
            <a:endParaRPr lang="en-US" b="1"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a:xfrm>
            <a:off x="309093" y="1223963"/>
            <a:ext cx="4997003" cy="4867744"/>
          </a:xfrm>
        </p:spPr>
        <p:txBody>
          <a:bodyPr>
            <a:normAutofit/>
          </a:bodyPr>
          <a:lstStyle/>
          <a:p>
            <a:pPr marL="342900" indent="-342900">
              <a:buFont typeface="Wingdings" panose="05000000000000000000" pitchFamily="2" charset="2"/>
              <a:buChar char="ü"/>
            </a:pPr>
            <a:r>
              <a:rPr lang="en-US" altLang="en-US" sz="2400" b="0" i="0" dirty="0" smtClean="0">
                <a:latin typeface="Times New Roman" panose="02020603050405020304" pitchFamily="18" charset="0"/>
              </a:rPr>
              <a:t>Northern and Southern Hemisphere cyclonic air patterns</a:t>
            </a:r>
          </a:p>
          <a:p>
            <a:pPr marL="342900" indent="-342900">
              <a:buFont typeface="Wingdings" panose="05000000000000000000" pitchFamily="2" charset="2"/>
              <a:buChar char="ü"/>
            </a:pPr>
            <a:r>
              <a:rPr lang="en-US" altLang="en-US" sz="2400" dirty="0">
                <a:latin typeface="Times New Roman" panose="02020603050405020304" pitchFamily="18" charset="0"/>
                <a:cs typeface="Times New Roman" panose="02020603050405020304" pitchFamily="18" charset="0"/>
              </a:rPr>
              <a:t>The wind rotates anticlockwise (counterclockwise) around cyclones in the NH as Coriolis deflects the air to the right and the PGF directs it inward</a:t>
            </a:r>
            <a:r>
              <a:rPr lang="en-US" altLang="en-US" sz="2400" dirty="0" smtClean="0">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US" altLang="en-US" sz="2400" dirty="0" smtClean="0">
                <a:latin typeface="Times New Roman" panose="02020603050405020304" pitchFamily="18" charset="0"/>
                <a:cs typeface="Times New Roman" panose="02020603050405020304" pitchFamily="18" charset="0"/>
              </a:rPr>
              <a:t>Because </a:t>
            </a:r>
            <a:r>
              <a:rPr lang="en-US" altLang="en-US" sz="2400" dirty="0">
                <a:latin typeface="Times New Roman" panose="02020603050405020304" pitchFamily="18" charset="0"/>
                <a:cs typeface="Times New Roman" panose="02020603050405020304" pitchFamily="18" charset="0"/>
              </a:rPr>
              <a:t>the air in the boundary layer is </a:t>
            </a:r>
            <a:r>
              <a:rPr lang="en-US" altLang="en-US" sz="2400" i="1" dirty="0">
                <a:latin typeface="Times New Roman" panose="02020603050405020304" pitchFamily="18" charset="0"/>
                <a:cs typeface="Times New Roman" panose="02020603050405020304" pitchFamily="18" charset="0"/>
              </a:rPr>
              <a:t>converging</a:t>
            </a:r>
            <a:r>
              <a:rPr lang="en-US" altLang="en-US" sz="2400" dirty="0">
                <a:latin typeface="Times New Roman" panose="02020603050405020304" pitchFamily="18" charset="0"/>
                <a:cs typeface="Times New Roman" panose="02020603050405020304" pitchFamily="18" charset="0"/>
              </a:rPr>
              <a:t> in cyclones, this surface air is being forced upwards </a:t>
            </a:r>
            <a:r>
              <a:rPr lang="en-US" altLang="en-US" sz="2400" dirty="0">
                <a:latin typeface="Times New Roman" panose="02020603050405020304" pitchFamily="18" charset="0"/>
                <a:cs typeface="Times New Roman" panose="02020603050405020304" pitchFamily="18" charset="0"/>
                <a:sym typeface="Symbol" panose="05050102010706020507" pitchFamily="18" charset="2"/>
              </a:rPr>
              <a:t> rising air</a:t>
            </a:r>
            <a:r>
              <a:rPr lang="en-US" altLang="en-US" sz="2400" dirty="0">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endParaRPr lang="en-US" alt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endParaRPr lang="en-US" altLang="en-US" sz="2400" b="0" i="0" dirty="0" smtClean="0">
              <a:latin typeface="Times New Roman" panose="02020603050405020304" pitchFamily="18" charset="0"/>
            </a:endParaRPr>
          </a:p>
          <a:p>
            <a:endParaRPr lang="en-US" dirty="0"/>
          </a:p>
        </p:txBody>
      </p:sp>
      <p:pic>
        <p:nvPicPr>
          <p:cNvPr id="5" name="Picture 7" descr="04_1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6400" y="1223963"/>
            <a:ext cx="5731098" cy="516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6685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554" y="365126"/>
            <a:ext cx="9924245" cy="2081860"/>
          </a:xfrm>
        </p:spPr>
        <p:txBody>
          <a:bodyPr>
            <a:normAutofit/>
          </a:bodyPr>
          <a:lstStyle/>
          <a:p>
            <a:r>
              <a:rPr lang="en-US" altLang="en-US" sz="3100" dirty="0">
                <a:latin typeface="Times New Roman" panose="02020603050405020304" pitchFamily="18" charset="0"/>
                <a:cs typeface="Times New Roman" panose="02020603050405020304" pitchFamily="18" charset="0"/>
              </a:rPr>
              <a:t>	</a:t>
            </a:r>
            <a:r>
              <a:rPr lang="en-US" altLang="en-US" sz="3100" b="0" i="0" dirty="0" smtClean="0">
                <a:latin typeface="Times New Roman" panose="02020603050405020304" pitchFamily="18" charset="0"/>
                <a:cs typeface="Times New Roman" panose="02020603050405020304" pitchFamily="18" charset="0"/>
              </a:rPr>
              <a:t>Ridges and troughs in the northern hemisphere</a:t>
            </a:r>
            <a:br>
              <a:rPr lang="en-US" altLang="en-US" sz="3100" b="0" i="0" dirty="0" smtClean="0">
                <a:latin typeface="Times New Roman" panose="02020603050405020304" pitchFamily="18" charset="0"/>
                <a:cs typeface="Times New Roman" panose="02020603050405020304" pitchFamily="18" charset="0"/>
              </a:rPr>
            </a:br>
            <a:r>
              <a:rPr lang="en-US" altLang="en-US" b="0" i="0" dirty="0" smtClean="0">
                <a:latin typeface="Times New Roman" panose="02020603050405020304" pitchFamily="18" charset="0"/>
                <a:cs typeface="Times New Roman" panose="02020603050405020304" pitchFamily="18" charset="0"/>
              </a:rPr>
              <a:t/>
            </a:r>
            <a:br>
              <a:rPr lang="en-US" altLang="en-US" b="0" i="0" dirty="0" smtClean="0">
                <a:latin typeface="Times New Roman" panose="02020603050405020304" pitchFamily="18" charset="0"/>
                <a:cs typeface="Times New Roman" panose="02020603050405020304" pitchFamily="18" charset="0"/>
              </a:rPr>
            </a:br>
            <a:r>
              <a:rPr lang="en-US" altLang="en-US" sz="2400" dirty="0">
                <a:latin typeface="Times New Roman" panose="02020603050405020304" pitchFamily="18" charset="0"/>
                <a:cs typeface="Times New Roman" panose="02020603050405020304" pitchFamily="18" charset="0"/>
              </a:rPr>
              <a:t>Many pressure systems occur not as closed cells, but as elongated “waves” called </a:t>
            </a:r>
            <a:r>
              <a:rPr lang="en-US" altLang="en-US" sz="2400" i="1" u="sng" dirty="0">
                <a:latin typeface="Times New Roman" panose="02020603050405020304" pitchFamily="18" charset="0"/>
                <a:cs typeface="Times New Roman" panose="02020603050405020304" pitchFamily="18" charset="0"/>
              </a:rPr>
              <a:t>troughs</a:t>
            </a:r>
            <a:r>
              <a:rPr lang="en-US" altLang="en-US" sz="2400" dirty="0">
                <a:latin typeface="Times New Roman" panose="02020603050405020304" pitchFamily="18" charset="0"/>
                <a:cs typeface="Times New Roman" panose="02020603050405020304" pitchFamily="18" charset="0"/>
              </a:rPr>
              <a:t> (low pressure) and </a:t>
            </a:r>
            <a:r>
              <a:rPr lang="en-US" altLang="en-US" sz="2400" i="1" u="sng" dirty="0">
                <a:latin typeface="Times New Roman" panose="02020603050405020304" pitchFamily="18" charset="0"/>
                <a:cs typeface="Times New Roman" panose="02020603050405020304" pitchFamily="18" charset="0"/>
              </a:rPr>
              <a:t>ridges</a:t>
            </a:r>
            <a:r>
              <a:rPr lang="en-US" altLang="en-US" sz="2400" dirty="0">
                <a:latin typeface="Times New Roman" panose="02020603050405020304" pitchFamily="18" charset="0"/>
                <a:cs typeface="Times New Roman" panose="02020603050405020304" pitchFamily="18" charset="0"/>
              </a:rPr>
              <a:t> (high pressure</a:t>
            </a:r>
            <a:r>
              <a:rPr lang="en-US" altLang="en-US" sz="2400"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4" name="Picture 2" descr="FIG07_01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62130" y="2253802"/>
            <a:ext cx="8912180" cy="4237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904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55337"/>
          </a:xfrm>
        </p:spPr>
        <p:txBody>
          <a:bodyPr>
            <a:normAutofit fontScale="90000"/>
          </a:bodyPr>
          <a:lstStyle/>
          <a:p>
            <a:r>
              <a:rPr lang="en-US" altLang="en-US" sz="3600" b="0" i="0" dirty="0" smtClean="0">
                <a:latin typeface="Times New Roman" panose="02020603050405020304" pitchFamily="18" charset="0"/>
              </a:rPr>
              <a:t/>
            </a:r>
            <a:br>
              <a:rPr lang="en-US" altLang="en-US" sz="3600" b="0" i="0" dirty="0" smtClean="0">
                <a:latin typeface="Times New Roman" panose="02020603050405020304" pitchFamily="18" charset="0"/>
              </a:rPr>
            </a:br>
            <a:r>
              <a:rPr lang="en-US" altLang="en-US" sz="3600" b="0" i="0" dirty="0" smtClean="0">
                <a:latin typeface="Times New Roman" panose="02020603050405020304" pitchFamily="18" charset="0"/>
              </a:rPr>
              <a:t>Maps depicting troughs, ridges, cyclones, and anticyclones</a:t>
            </a:r>
            <a:r>
              <a:rPr lang="en-US" altLang="en-US" b="0" i="0" dirty="0" smtClean="0">
                <a:latin typeface="Times New Roman" panose="02020603050405020304" pitchFamily="18" charset="0"/>
              </a:rPr>
              <a:t/>
            </a:r>
            <a:br>
              <a:rPr lang="en-US" altLang="en-US" b="0" i="0" dirty="0" smtClean="0">
                <a:latin typeface="Times New Roman" panose="02020603050405020304" pitchFamily="18" charset="0"/>
              </a:rPr>
            </a:br>
            <a:endParaRPr lang="en-US" dirty="0"/>
          </a:p>
        </p:txBody>
      </p:sp>
      <p:pic>
        <p:nvPicPr>
          <p:cNvPr id="4" name="Picture 2" descr="FIG07_02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300766"/>
            <a:ext cx="10515600" cy="4876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447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626547"/>
          </a:xfrm>
        </p:spPr>
        <p:txBody>
          <a:bodyPr>
            <a:normAutofit fontScale="90000"/>
          </a:bodyPr>
          <a:lstStyle/>
          <a:p>
            <a:r>
              <a:rPr lang="en-US" altLang="en-US" b="1" dirty="0">
                <a:latin typeface="Times New Roman" panose="02020603050405020304" pitchFamily="18" charset="0"/>
                <a:cs typeface="Times New Roman" panose="02020603050405020304" pitchFamily="18" charset="0"/>
              </a:rPr>
              <a:t>Winds in the upper atmosphere</a:t>
            </a:r>
            <a:r>
              <a:rPr lang="en-US" alt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7328079" y="1094704"/>
            <a:ext cx="4027310" cy="1787166"/>
          </a:xfrm>
        </p:spPr>
        <p:txBody>
          <a:bodyPr>
            <a:noAutofit/>
          </a:bodyPr>
          <a:lstStyle/>
          <a:p>
            <a:pPr>
              <a:spcAft>
                <a:spcPct val="30000"/>
              </a:spcAft>
            </a:pPr>
            <a:r>
              <a:rPr lang="en-US" altLang="en-US" sz="2000" b="0" u="sng" dirty="0" smtClean="0">
                <a:latin typeface="Times New Roman" panose="02020603050405020304" pitchFamily="18" charset="0"/>
                <a:cs typeface="Times New Roman" panose="02020603050405020304" pitchFamily="18" charset="0"/>
              </a:rPr>
              <a:t>Troughs</a:t>
            </a:r>
            <a:r>
              <a:rPr lang="en-US" altLang="en-US" sz="2000" b="0" dirty="0" smtClean="0">
                <a:latin typeface="Times New Roman" panose="02020603050405020304" pitchFamily="18" charset="0"/>
                <a:cs typeface="Times New Roman" panose="02020603050405020304" pitchFamily="18" charset="0"/>
              </a:rPr>
              <a:t>:-</a:t>
            </a:r>
            <a:endParaRPr lang="en-US" altLang="en-US" sz="2000" b="0" dirty="0">
              <a:latin typeface="Times New Roman" panose="02020603050405020304" pitchFamily="18" charset="0"/>
              <a:cs typeface="Times New Roman" panose="02020603050405020304" pitchFamily="18" charset="0"/>
            </a:endParaRPr>
          </a:p>
          <a:p>
            <a:pPr marL="342900" indent="-342900">
              <a:spcAft>
                <a:spcPct val="30000"/>
              </a:spcAft>
              <a:buFont typeface="Wingdings" panose="05000000000000000000" pitchFamily="2" charset="2"/>
              <a:buChar char="ü"/>
            </a:pPr>
            <a:r>
              <a:rPr lang="en-US" altLang="en-US" sz="2000" b="0" dirty="0" smtClean="0">
                <a:latin typeface="Times New Roman" panose="02020603050405020304" pitchFamily="18" charset="0"/>
                <a:cs typeface="Times New Roman" panose="02020603050405020304" pitchFamily="18" charset="0"/>
              </a:rPr>
              <a:t>Winds </a:t>
            </a:r>
            <a:r>
              <a:rPr lang="en-US" altLang="en-US" sz="2000" b="0" dirty="0">
                <a:latin typeface="Times New Roman" panose="02020603050405020304" pitchFamily="18" charset="0"/>
                <a:cs typeface="Times New Roman" panose="02020603050405020304" pitchFamily="18" charset="0"/>
              </a:rPr>
              <a:t>turn anticlockwise around troughs in the NH</a:t>
            </a:r>
          </a:p>
          <a:p>
            <a:pPr marL="342900" indent="-342900">
              <a:spcAft>
                <a:spcPct val="30000"/>
              </a:spcAft>
              <a:buFont typeface="Wingdings" panose="05000000000000000000" pitchFamily="2" charset="2"/>
              <a:buChar char="ü"/>
            </a:pPr>
            <a:r>
              <a:rPr lang="en-US" altLang="en-US" sz="2000" b="0" dirty="0" smtClean="0">
                <a:latin typeface="Times New Roman" panose="02020603050405020304" pitchFamily="18" charset="0"/>
                <a:cs typeface="Times New Roman" panose="02020603050405020304" pitchFamily="18" charset="0"/>
              </a:rPr>
              <a:t>Winds </a:t>
            </a:r>
            <a:r>
              <a:rPr lang="en-US" altLang="en-US" sz="2000" b="0" dirty="0">
                <a:latin typeface="Times New Roman" panose="02020603050405020304" pitchFamily="18" charset="0"/>
                <a:cs typeface="Times New Roman" panose="02020603050405020304" pitchFamily="18" charset="0"/>
              </a:rPr>
              <a:t>follow isobars (gradient balance</a:t>
            </a:r>
            <a:r>
              <a:rPr lang="en-US" altLang="en-US" sz="2000" b="0" dirty="0" smtClean="0">
                <a:latin typeface="Times New Roman" panose="02020603050405020304" pitchFamily="18" charset="0"/>
                <a:cs typeface="Times New Roman" panose="02020603050405020304" pitchFamily="18" charset="0"/>
              </a:rPr>
              <a:t>)</a:t>
            </a:r>
            <a:endParaRPr lang="en-US" altLang="en-US" sz="2000" b="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3"/>
          </p:nvPr>
        </p:nvSpPr>
        <p:spPr>
          <a:xfrm>
            <a:off x="839788" y="4471651"/>
            <a:ext cx="5183188" cy="2228047"/>
          </a:xfrm>
        </p:spPr>
        <p:txBody>
          <a:bodyPr>
            <a:normAutofit/>
          </a:bodyPr>
          <a:lstStyle/>
          <a:p>
            <a:pPr>
              <a:spcAft>
                <a:spcPct val="30000"/>
              </a:spcAft>
            </a:pPr>
            <a:r>
              <a:rPr lang="en-US" altLang="en-US" sz="2000" b="0" u="sng" dirty="0">
                <a:latin typeface="Times New Roman" panose="02020603050405020304" pitchFamily="18" charset="0"/>
                <a:cs typeface="Times New Roman" panose="02020603050405020304" pitchFamily="18" charset="0"/>
              </a:rPr>
              <a:t>Ridges</a:t>
            </a:r>
            <a:r>
              <a:rPr lang="en-US" altLang="en-US" sz="2000" b="0" dirty="0">
                <a:latin typeface="Times New Roman" panose="02020603050405020304" pitchFamily="18" charset="0"/>
                <a:cs typeface="Times New Roman" panose="02020603050405020304" pitchFamily="18" charset="0"/>
              </a:rPr>
              <a:t>:-</a:t>
            </a:r>
          </a:p>
          <a:p>
            <a:pPr>
              <a:spcAft>
                <a:spcPct val="30000"/>
              </a:spcAft>
            </a:pPr>
            <a:r>
              <a:rPr lang="en-US" altLang="en-US" sz="2000" b="0" dirty="0">
                <a:latin typeface="Times New Roman" panose="02020603050405020304" pitchFamily="18" charset="0"/>
                <a:cs typeface="Times New Roman" panose="02020603050405020304" pitchFamily="18" charset="0"/>
              </a:rPr>
              <a:t>- Winds turn clockwise around ridges in the NH</a:t>
            </a:r>
          </a:p>
          <a:p>
            <a:pPr>
              <a:spcAft>
                <a:spcPct val="30000"/>
              </a:spcAft>
            </a:pPr>
            <a:r>
              <a:rPr lang="en-US" altLang="en-US" sz="2000" b="0" dirty="0">
                <a:latin typeface="Times New Roman" panose="02020603050405020304" pitchFamily="18" charset="0"/>
                <a:cs typeface="Times New Roman" panose="02020603050405020304" pitchFamily="18" charset="0"/>
              </a:rPr>
              <a:t>- Winds follow isobars (gradient balance)</a:t>
            </a:r>
          </a:p>
          <a:p>
            <a:endParaRPr lang="en-US" dirty="0"/>
          </a:p>
        </p:txBody>
      </p:sp>
      <p:pic>
        <p:nvPicPr>
          <p:cNvPr id="7" name="Picture 3" descr="weather2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5294" b="12941"/>
          <a:stretch>
            <a:fillRect/>
          </a:stretch>
        </p:blipFill>
        <p:spPr bwMode="auto">
          <a:xfrm>
            <a:off x="839788" y="1043188"/>
            <a:ext cx="6346624" cy="368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12"/>
          <p:cNvSpPr>
            <a:spLocks/>
          </p:cNvSpPr>
          <p:nvPr/>
        </p:nvSpPr>
        <p:spPr bwMode="auto">
          <a:xfrm>
            <a:off x="5396248" y="1538197"/>
            <a:ext cx="701337" cy="2067887"/>
          </a:xfrm>
          <a:custGeom>
            <a:avLst/>
            <a:gdLst>
              <a:gd name="T0" fmla="*/ 0 w 528"/>
              <a:gd name="T1" fmla="*/ 1152 h 1152"/>
              <a:gd name="T2" fmla="*/ 240 w 528"/>
              <a:gd name="T3" fmla="*/ 864 h 1152"/>
              <a:gd name="T4" fmla="*/ 384 w 528"/>
              <a:gd name="T5" fmla="*/ 624 h 1152"/>
              <a:gd name="T6" fmla="*/ 480 w 528"/>
              <a:gd name="T7" fmla="*/ 336 h 1152"/>
              <a:gd name="T8" fmla="*/ 528 w 528"/>
              <a:gd name="T9" fmla="*/ 0 h 1152"/>
              <a:gd name="T10" fmla="*/ 0 60000 65536"/>
              <a:gd name="T11" fmla="*/ 0 60000 65536"/>
              <a:gd name="T12" fmla="*/ 0 60000 65536"/>
              <a:gd name="T13" fmla="*/ 0 60000 65536"/>
              <a:gd name="T14" fmla="*/ 0 60000 65536"/>
              <a:gd name="T15" fmla="*/ 0 w 528"/>
              <a:gd name="T16" fmla="*/ 0 h 1152"/>
              <a:gd name="T17" fmla="*/ 528 w 528"/>
              <a:gd name="T18" fmla="*/ 1152 h 1152"/>
            </a:gdLst>
            <a:ahLst/>
            <a:cxnLst>
              <a:cxn ang="T10">
                <a:pos x="T0" y="T1"/>
              </a:cxn>
              <a:cxn ang="T11">
                <a:pos x="T2" y="T3"/>
              </a:cxn>
              <a:cxn ang="T12">
                <a:pos x="T4" y="T5"/>
              </a:cxn>
              <a:cxn ang="T13">
                <a:pos x="T6" y="T7"/>
              </a:cxn>
              <a:cxn ang="T14">
                <a:pos x="T8" y="T9"/>
              </a:cxn>
            </a:cxnLst>
            <a:rect l="T15" t="T16" r="T17" b="T18"/>
            <a:pathLst>
              <a:path w="528" h="1152">
                <a:moveTo>
                  <a:pt x="0" y="1152"/>
                </a:moveTo>
                <a:cubicBezTo>
                  <a:pt x="88" y="1052"/>
                  <a:pt x="176" y="952"/>
                  <a:pt x="240" y="864"/>
                </a:cubicBezTo>
                <a:cubicBezTo>
                  <a:pt x="304" y="776"/>
                  <a:pt x="344" y="712"/>
                  <a:pt x="384" y="624"/>
                </a:cubicBezTo>
                <a:cubicBezTo>
                  <a:pt x="424" y="536"/>
                  <a:pt x="456" y="440"/>
                  <a:pt x="480" y="336"/>
                </a:cubicBezTo>
                <a:cubicBezTo>
                  <a:pt x="504" y="232"/>
                  <a:pt x="516" y="116"/>
                  <a:pt x="528" y="0"/>
                </a:cubicBezTo>
              </a:path>
            </a:pathLst>
          </a:custGeom>
          <a:noFill/>
          <a:ln w="38100" cap="flat" cmpd="sng">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Line 8"/>
          <p:cNvSpPr>
            <a:spLocks noChangeShapeType="1"/>
          </p:cNvSpPr>
          <p:nvPr/>
        </p:nvSpPr>
        <p:spPr bwMode="auto">
          <a:xfrm flipH="1">
            <a:off x="3431382" y="1636690"/>
            <a:ext cx="609600" cy="137160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7"/>
          <p:cNvSpPr>
            <a:spLocks noChangeShapeType="1"/>
          </p:cNvSpPr>
          <p:nvPr/>
        </p:nvSpPr>
        <p:spPr bwMode="auto">
          <a:xfrm flipH="1">
            <a:off x="6097586" y="1300767"/>
            <a:ext cx="1230492" cy="124576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6"/>
          <p:cNvSpPr>
            <a:spLocks noChangeShapeType="1"/>
          </p:cNvSpPr>
          <p:nvPr/>
        </p:nvSpPr>
        <p:spPr bwMode="auto">
          <a:xfrm flipV="1">
            <a:off x="1210614" y="2881870"/>
            <a:ext cx="2079101" cy="184467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001413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0827" y="0"/>
            <a:ext cx="5412059"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weather front identification example</a:t>
            </a:r>
          </a:p>
        </p:txBody>
      </p:sp>
      <p:sp>
        <p:nvSpPr>
          <p:cNvPr id="3" name="Rectangle 2"/>
          <p:cNvSpPr/>
          <p:nvPr/>
        </p:nvSpPr>
        <p:spPr>
          <a:xfrm>
            <a:off x="221941" y="609380"/>
            <a:ext cx="11345662" cy="1938992"/>
          </a:xfrm>
          <a:prstGeom prst="rect">
            <a:avLst/>
          </a:prstGeom>
        </p:spPr>
        <p:txBody>
          <a:bodyPr wrap="square">
            <a:spAutoFit/>
          </a:bodyPr>
          <a:lstStyle/>
          <a:p>
            <a:pPr marL="285750" indent="-285750" algn="just">
              <a:buFont typeface="Wingdings" panose="05000000000000000000" pitchFamily="2" charset="2"/>
              <a:buChar char="ü"/>
            </a:pPr>
            <a:r>
              <a:rPr lang="en-US" sz="2000" b="1" dirty="0">
                <a:solidFill>
                  <a:srgbClr val="FF0000"/>
                </a:solidFill>
                <a:latin typeface="Times New Roman" panose="02020603050405020304" pitchFamily="18" charset="0"/>
                <a:cs typeface="Times New Roman" panose="02020603050405020304" pitchFamily="18" charset="0"/>
              </a:rPr>
              <a:t>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cold front </a:t>
            </a:r>
            <a:r>
              <a:rPr lang="en-US" sz="2000" dirty="0">
                <a:solidFill>
                  <a:srgbClr val="000000"/>
                </a:solidFill>
                <a:latin typeface="Times New Roman" panose="02020603050405020304" pitchFamily="18" charset="0"/>
                <a:cs typeface="Times New Roman" panose="02020603050405020304" pitchFamily="18" charset="0"/>
              </a:rPr>
              <a:t>indicates the boundary between relatively warmer and colder air masses, where </a:t>
            </a:r>
            <a:r>
              <a:rPr lang="en-US" sz="2000" b="1" dirty="0">
                <a:solidFill>
                  <a:srgbClr val="FF0000"/>
                </a:solidFill>
                <a:latin typeface="Times New Roman" panose="02020603050405020304" pitchFamily="18" charset="0"/>
                <a:cs typeface="Times New Roman" panose="02020603050405020304" pitchFamily="18" charset="0"/>
              </a:rPr>
              <a:t>the colder air is advancing</a:t>
            </a:r>
            <a:r>
              <a:rPr lang="en-US" sz="2000" b="1" dirty="0" smtClean="0">
                <a:solidFill>
                  <a:srgbClr val="FF0000"/>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ü"/>
            </a:pPr>
            <a:r>
              <a:rPr lang="en-US" sz="2000" b="1" dirty="0" smtClean="0">
                <a:solidFill>
                  <a:srgbClr val="FF0000"/>
                </a:solidFill>
                <a:latin typeface="Times New Roman" panose="02020603050405020304" pitchFamily="18" charset="0"/>
                <a:cs typeface="Times New Roman" panose="02020603050405020304" pitchFamily="18" charset="0"/>
              </a:rPr>
              <a:t>A </a:t>
            </a:r>
            <a:r>
              <a:rPr lang="en-US" sz="2000" b="1" dirty="0">
                <a:solidFill>
                  <a:srgbClr val="FF0000"/>
                </a:solidFill>
                <a:latin typeface="Times New Roman" panose="02020603050405020304" pitchFamily="18" charset="0"/>
                <a:cs typeface="Times New Roman" panose="02020603050405020304" pitchFamily="18" charset="0"/>
              </a:rPr>
              <a:t>warm front </a:t>
            </a:r>
            <a:r>
              <a:rPr lang="en-US" sz="2000" dirty="0">
                <a:solidFill>
                  <a:srgbClr val="000000"/>
                </a:solidFill>
                <a:latin typeface="Times New Roman" panose="02020603050405020304" pitchFamily="18" charset="0"/>
                <a:cs typeface="Times New Roman" panose="02020603050405020304" pitchFamily="18" charset="0"/>
              </a:rPr>
              <a:t>indicates the boundary between a warm and a cooler air mass, where </a:t>
            </a:r>
            <a:r>
              <a:rPr lang="en-US" sz="2000" b="1" dirty="0">
                <a:solidFill>
                  <a:srgbClr val="FF0000"/>
                </a:solidFill>
                <a:latin typeface="Times New Roman" panose="02020603050405020304" pitchFamily="18" charset="0"/>
                <a:cs typeface="Times New Roman" panose="02020603050405020304" pitchFamily="18" charset="0"/>
              </a:rPr>
              <a:t>the warm air is advancing</a:t>
            </a:r>
            <a:r>
              <a:rPr lang="en-US" sz="2000" b="1" dirty="0" smtClean="0">
                <a:solidFill>
                  <a:srgbClr val="FF0000"/>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ü"/>
            </a:pP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The </a:t>
            </a:r>
            <a:r>
              <a:rPr lang="en-US" sz="2000" b="1" i="1" dirty="0">
                <a:solidFill>
                  <a:srgbClr val="FF0000"/>
                </a:solidFill>
                <a:latin typeface="Times New Roman" panose="02020603050405020304" pitchFamily="18" charset="0"/>
                <a:cs typeface="Times New Roman" panose="02020603050405020304" pitchFamily="18" charset="0"/>
              </a:rPr>
              <a:t>front</a:t>
            </a:r>
            <a:r>
              <a:rPr lang="en-US" sz="2000" dirty="0">
                <a:solidFill>
                  <a:srgbClr val="000000"/>
                </a:solidFill>
                <a:latin typeface="Times New Roman" panose="02020603050405020304" pitchFamily="18" charset="0"/>
                <a:cs typeface="Times New Roman" panose="02020603050405020304" pitchFamily="18" charset="0"/>
              </a:rPr>
              <a:t> itself is not a precise boundary, but rather a </a:t>
            </a:r>
            <a:r>
              <a:rPr lang="en-US" sz="2000" b="1" dirty="0">
                <a:solidFill>
                  <a:srgbClr val="000000"/>
                </a:solidFill>
                <a:latin typeface="Times New Roman" panose="02020603050405020304" pitchFamily="18" charset="0"/>
                <a:cs typeface="Times New Roman" panose="02020603050405020304" pitchFamily="18" charset="0"/>
              </a:rPr>
              <a:t>transition zone</a:t>
            </a:r>
            <a:r>
              <a:rPr lang="en-US" sz="2000" dirty="0">
                <a:solidFill>
                  <a:srgbClr val="000000"/>
                </a:solidFill>
                <a:latin typeface="Times New Roman" panose="02020603050405020304" pitchFamily="18" charset="0"/>
                <a:cs typeface="Times New Roman" panose="02020603050405020304" pitchFamily="18" charset="0"/>
              </a:rPr>
              <a:t>. This zone is called </a:t>
            </a:r>
            <a:r>
              <a:rPr lang="en-US" sz="2000" b="1" dirty="0">
                <a:solidFill>
                  <a:srgbClr val="FF0000"/>
                </a:solidFill>
                <a:latin typeface="Times New Roman" panose="02020603050405020304" pitchFamily="18" charset="0"/>
                <a:cs typeface="Times New Roman" panose="02020603050405020304" pitchFamily="18" charset="0"/>
              </a:rPr>
              <a:t>a</a:t>
            </a:r>
            <a:r>
              <a:rPr lang="en-US" sz="2000" dirty="0">
                <a:solidFill>
                  <a:srgbClr val="00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frontal zone</a:t>
            </a:r>
            <a:r>
              <a:rPr lang="en-US" sz="2000" dirty="0">
                <a:solidFill>
                  <a:srgbClr val="FF0000"/>
                </a:solidFill>
                <a:latin typeface="Times New Roman" panose="02020603050405020304" pitchFamily="18" charset="0"/>
                <a:cs typeface="Times New Roman" panose="02020603050405020304" pitchFamily="18" charset="0"/>
              </a:rPr>
              <a:t>. </a:t>
            </a:r>
            <a:endParaRPr lang="en-US" sz="2000" dirty="0" smtClean="0">
              <a:solidFill>
                <a:srgbClr val="FF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sz="2000" dirty="0" smtClean="0">
                <a:solidFill>
                  <a:srgbClr val="000000"/>
                </a:solidFill>
                <a:latin typeface="Times New Roman" panose="02020603050405020304" pitchFamily="18" charset="0"/>
                <a:cs typeface="Times New Roman" panose="02020603050405020304" pitchFamily="18" charset="0"/>
              </a:rPr>
              <a:t>A </a:t>
            </a:r>
            <a:r>
              <a:rPr lang="en-US" sz="2000" dirty="0">
                <a:solidFill>
                  <a:srgbClr val="000000"/>
                </a:solidFill>
                <a:latin typeface="Times New Roman" panose="02020603050405020304" pitchFamily="18" charset="0"/>
                <a:cs typeface="Times New Roman" panose="02020603050405020304" pitchFamily="18" charset="0"/>
              </a:rPr>
              <a:t>frontal zone is defined by </a:t>
            </a:r>
            <a:r>
              <a:rPr lang="en-US" sz="2000" b="1" dirty="0">
                <a:solidFill>
                  <a:srgbClr val="FF0000"/>
                </a:solidFill>
                <a:latin typeface="Times New Roman" panose="02020603050405020304" pitchFamily="18" charset="0"/>
                <a:cs typeface="Times New Roman" panose="02020603050405020304" pitchFamily="18" charset="0"/>
              </a:rPr>
              <a:t>a relatively strong </a:t>
            </a:r>
            <a:r>
              <a:rPr lang="en-US" sz="2000" b="1" i="1" dirty="0">
                <a:solidFill>
                  <a:srgbClr val="FF0000"/>
                </a:solidFill>
                <a:latin typeface="Times New Roman" panose="02020603050405020304" pitchFamily="18" charset="0"/>
                <a:cs typeface="Times New Roman" panose="02020603050405020304" pitchFamily="18" charset="0"/>
              </a:rPr>
              <a:t>horizontal temperature gradient</a:t>
            </a:r>
            <a:r>
              <a:rPr lang="en-US" sz="2000" b="1" dirty="0">
                <a:solidFill>
                  <a:srgbClr val="FF000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443884" y="2634532"/>
            <a:ext cx="4121412" cy="3691691"/>
          </a:xfrm>
          <a:prstGeom prst="rect">
            <a:avLst/>
          </a:prstGeom>
          <a:ln w="12700">
            <a:solidFill>
              <a:schemeClr val="tx1"/>
            </a:solidFill>
          </a:ln>
        </p:spPr>
      </p:pic>
      <p:sp>
        <p:nvSpPr>
          <p:cNvPr id="5" name="Rectangle 4"/>
          <p:cNvSpPr/>
          <p:nvPr/>
        </p:nvSpPr>
        <p:spPr>
          <a:xfrm>
            <a:off x="4787238" y="3279235"/>
            <a:ext cx="6896487" cy="3046988"/>
          </a:xfrm>
          <a:prstGeom prst="rect">
            <a:avLst/>
          </a:prstGeom>
        </p:spPr>
        <p:txBody>
          <a:bodyPr wrap="square">
            <a:spAutoFit/>
          </a:bodyPr>
          <a:lstStyle/>
          <a:p>
            <a:pPr algn="just"/>
            <a:r>
              <a:rPr lang="en-US" sz="2400" dirty="0">
                <a:solidFill>
                  <a:srgbClr val="FF0000"/>
                </a:solidFill>
                <a:latin typeface="Times New Roman" panose="02020603050405020304" pitchFamily="18" charset="0"/>
              </a:rPr>
              <a:t>An idealized </a:t>
            </a:r>
            <a:r>
              <a:rPr lang="en-US" sz="2400" b="1" dirty="0">
                <a:solidFill>
                  <a:srgbClr val="FF0000"/>
                </a:solidFill>
                <a:latin typeface="Times New Roman" panose="02020603050405020304" pitchFamily="18" charset="0"/>
              </a:rPr>
              <a:t>cold</a:t>
            </a:r>
            <a:r>
              <a:rPr lang="en-US" sz="2400" dirty="0">
                <a:solidFill>
                  <a:srgbClr val="FF0000"/>
                </a:solidFill>
                <a:latin typeface="Times New Roman" panose="02020603050405020304" pitchFamily="18" charset="0"/>
              </a:rPr>
              <a:t> front. </a:t>
            </a:r>
            <a:endParaRPr lang="en-US" sz="2400" dirty="0" smtClean="0">
              <a:solidFill>
                <a:srgbClr val="FF0000"/>
              </a:solidFill>
              <a:latin typeface="Times New Roman" panose="02020603050405020304" pitchFamily="18" charset="0"/>
            </a:endParaRPr>
          </a:p>
          <a:p>
            <a:pPr algn="just"/>
            <a:endParaRPr lang="en-US" sz="2400" dirty="0" smtClean="0">
              <a:solidFill>
                <a:srgbClr val="FF0000"/>
              </a:solidFill>
              <a:latin typeface="Times New Roman" panose="02020603050405020304" pitchFamily="18" charset="0"/>
            </a:endParaRPr>
          </a:p>
          <a:p>
            <a:pPr algn="just"/>
            <a:r>
              <a:rPr lang="en-US" sz="2400" dirty="0" smtClean="0">
                <a:solidFill>
                  <a:srgbClr val="666666"/>
                </a:solidFill>
                <a:latin typeface="Times New Roman" panose="02020603050405020304" pitchFamily="18" charset="0"/>
              </a:rPr>
              <a:t>The </a:t>
            </a:r>
            <a:r>
              <a:rPr lang="en-US" sz="2400" dirty="0">
                <a:solidFill>
                  <a:srgbClr val="666666"/>
                </a:solidFill>
                <a:latin typeface="Times New Roman" panose="02020603050405020304" pitchFamily="18" charset="0"/>
              </a:rPr>
              <a:t>dashed lines are isotherms. The grey arrow indicates the direction of the front's movement. The frontal zone is the region between the cold front (line with black triangles) and the grey line. Note the relatively strong temperature gradient within the frontal zone. (Credit: Stull)</a:t>
            </a:r>
            <a:endParaRPr lang="en-US" sz="2400" dirty="0"/>
          </a:p>
        </p:txBody>
      </p:sp>
    </p:spTree>
    <p:extLst>
      <p:ext uri="{BB962C8B-B14F-4D97-AF65-F5344CB8AC3E}">
        <p14:creationId xmlns:p14="http://schemas.microsoft.com/office/powerpoint/2010/main" val="25621984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553" y="1170719"/>
            <a:ext cx="5245963" cy="4546501"/>
          </a:xfrm>
          <a:prstGeom prst="rect">
            <a:avLst/>
          </a:prstGeom>
          <a:ln w="12700">
            <a:solidFill>
              <a:schemeClr val="tx1"/>
            </a:solidFill>
          </a:ln>
        </p:spPr>
      </p:pic>
      <p:sp>
        <p:nvSpPr>
          <p:cNvPr id="3" name="Rectangle 2"/>
          <p:cNvSpPr/>
          <p:nvPr/>
        </p:nvSpPr>
        <p:spPr>
          <a:xfrm>
            <a:off x="5862221" y="1095900"/>
            <a:ext cx="6096000" cy="4401205"/>
          </a:xfrm>
          <a:prstGeom prst="rect">
            <a:avLst/>
          </a:prstGeom>
        </p:spPr>
        <p:txBody>
          <a:bodyPr>
            <a:spAutoFit/>
          </a:bodyPr>
          <a:lstStyle/>
          <a:p>
            <a:pPr algn="just"/>
            <a:r>
              <a:rPr lang="en-US" sz="2800" dirty="0">
                <a:solidFill>
                  <a:srgbClr val="FF0000"/>
                </a:solidFill>
                <a:latin typeface="Times New Roman" panose="02020603050405020304" pitchFamily="18" charset="0"/>
              </a:rPr>
              <a:t>An idealized </a:t>
            </a:r>
            <a:r>
              <a:rPr lang="en-US" sz="2800" b="1" dirty="0">
                <a:solidFill>
                  <a:srgbClr val="FF0000"/>
                </a:solidFill>
                <a:latin typeface="Times New Roman" panose="02020603050405020304" pitchFamily="18" charset="0"/>
              </a:rPr>
              <a:t>warm</a:t>
            </a:r>
            <a:r>
              <a:rPr lang="en-US" sz="2800" dirty="0">
                <a:solidFill>
                  <a:srgbClr val="FF0000"/>
                </a:solidFill>
                <a:latin typeface="Times New Roman" panose="02020603050405020304" pitchFamily="18" charset="0"/>
              </a:rPr>
              <a:t> front. </a:t>
            </a:r>
            <a:endParaRPr lang="en-US" sz="2800" dirty="0" smtClean="0">
              <a:solidFill>
                <a:srgbClr val="FF0000"/>
              </a:solidFill>
              <a:latin typeface="Times New Roman" panose="02020603050405020304" pitchFamily="18" charset="0"/>
            </a:endParaRPr>
          </a:p>
          <a:p>
            <a:pPr algn="just"/>
            <a:endParaRPr lang="en-US" sz="2800" dirty="0">
              <a:solidFill>
                <a:srgbClr val="666666"/>
              </a:solidFill>
              <a:latin typeface="Times New Roman" panose="02020603050405020304" pitchFamily="18" charset="0"/>
            </a:endParaRPr>
          </a:p>
          <a:p>
            <a:pPr algn="just"/>
            <a:r>
              <a:rPr lang="en-US" sz="2800" dirty="0" smtClean="0">
                <a:solidFill>
                  <a:srgbClr val="666666"/>
                </a:solidFill>
                <a:latin typeface="Times New Roman" panose="02020603050405020304" pitchFamily="18" charset="0"/>
              </a:rPr>
              <a:t>As </a:t>
            </a:r>
            <a:r>
              <a:rPr lang="en-US" sz="2800" dirty="0">
                <a:solidFill>
                  <a:srgbClr val="666666"/>
                </a:solidFill>
                <a:latin typeface="Times New Roman" panose="02020603050405020304" pitchFamily="18" charset="0"/>
              </a:rPr>
              <a:t>for the cold front, the dashed lines are isotherms, and the grey arrow indicates the direction of the front's movement. The frontal zone is the region between the warm front (line with black semicircles) and the grey line. Note the relatively strong temperature gradient within the frontal zone. (Credit: Stull)</a:t>
            </a:r>
            <a:endParaRPr lang="en-US" sz="2800" dirty="0"/>
          </a:p>
        </p:txBody>
      </p:sp>
    </p:spTree>
    <p:extLst>
      <p:ext uri="{BB962C8B-B14F-4D97-AF65-F5344CB8AC3E}">
        <p14:creationId xmlns:p14="http://schemas.microsoft.com/office/powerpoint/2010/main" val="17232195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477" y="471100"/>
            <a:ext cx="3467100" cy="2990850"/>
          </a:xfrm>
          <a:prstGeom prst="rect">
            <a:avLst/>
          </a:prstGeom>
        </p:spPr>
      </p:pic>
      <p:pic>
        <p:nvPicPr>
          <p:cNvPr id="3" name="Picture 2"/>
          <p:cNvPicPr>
            <a:picLocks noChangeAspect="1"/>
          </p:cNvPicPr>
          <p:nvPr/>
        </p:nvPicPr>
        <p:blipFill>
          <a:blip r:embed="rId3"/>
          <a:stretch>
            <a:fillRect/>
          </a:stretch>
        </p:blipFill>
        <p:spPr>
          <a:xfrm>
            <a:off x="7732450" y="471100"/>
            <a:ext cx="3876675" cy="3086100"/>
          </a:xfrm>
          <a:prstGeom prst="rect">
            <a:avLst/>
          </a:prstGeom>
        </p:spPr>
      </p:pic>
      <p:pic>
        <p:nvPicPr>
          <p:cNvPr id="4" name="Picture 3"/>
          <p:cNvPicPr>
            <a:picLocks noChangeAspect="1"/>
          </p:cNvPicPr>
          <p:nvPr/>
        </p:nvPicPr>
        <p:blipFill>
          <a:blip r:embed="rId4"/>
          <a:stretch>
            <a:fillRect/>
          </a:stretch>
        </p:blipFill>
        <p:spPr>
          <a:xfrm>
            <a:off x="198823" y="3600450"/>
            <a:ext cx="4057650" cy="3257550"/>
          </a:xfrm>
          <a:prstGeom prst="rect">
            <a:avLst/>
          </a:prstGeom>
        </p:spPr>
      </p:pic>
      <p:pic>
        <p:nvPicPr>
          <p:cNvPr id="5" name="Picture 4"/>
          <p:cNvPicPr>
            <a:picLocks noChangeAspect="1"/>
          </p:cNvPicPr>
          <p:nvPr/>
        </p:nvPicPr>
        <p:blipFill>
          <a:blip r:embed="rId5"/>
          <a:stretch>
            <a:fillRect/>
          </a:stretch>
        </p:blipFill>
        <p:spPr>
          <a:xfrm>
            <a:off x="8059352" y="3707537"/>
            <a:ext cx="3638550" cy="3105150"/>
          </a:xfrm>
          <a:prstGeom prst="rect">
            <a:avLst/>
          </a:prstGeom>
        </p:spPr>
      </p:pic>
      <p:sp>
        <p:nvSpPr>
          <p:cNvPr id="6" name="Rectangle 5"/>
          <p:cNvSpPr/>
          <p:nvPr/>
        </p:nvSpPr>
        <p:spPr>
          <a:xfrm>
            <a:off x="4677376" y="5864887"/>
            <a:ext cx="2961073" cy="369332"/>
          </a:xfrm>
          <a:prstGeom prst="rect">
            <a:avLst/>
          </a:prstGeom>
        </p:spPr>
        <p:txBody>
          <a:bodyPr wrap="square">
            <a:spAutoFit/>
          </a:bodyPr>
          <a:lstStyle/>
          <a:p>
            <a:pPr algn="just"/>
            <a:r>
              <a:rPr lang="en-US" b="1" dirty="0" smtClean="0">
                <a:solidFill>
                  <a:srgbClr val="00FF00"/>
                </a:solidFill>
                <a:latin typeface="Times New Roman" panose="02020603050405020304" pitchFamily="18" charset="0"/>
                <a:cs typeface="Times New Roman" panose="02020603050405020304" pitchFamily="18" charset="0"/>
              </a:rPr>
              <a:t>d</a:t>
            </a:r>
            <a:r>
              <a:rPr lang="en-US" b="1" dirty="0">
                <a:solidFill>
                  <a:srgbClr val="00FF00"/>
                </a:solidFill>
                <a:latin typeface="Times New Roman" panose="02020603050405020304" pitchFamily="18" charset="0"/>
                <a:cs typeface="Times New Roman" panose="02020603050405020304" pitchFamily="18" charset="0"/>
              </a:rPr>
              <a:t>) frontal symbols </a:t>
            </a:r>
            <a:r>
              <a:rPr lang="en-US" b="1" dirty="0" smtClean="0">
                <a:solidFill>
                  <a:srgbClr val="00FF00"/>
                </a:solidFill>
                <a:latin typeface="Times New Roman" panose="02020603050405020304" pitchFamily="18" charset="0"/>
                <a:cs typeface="Times New Roman" panose="02020603050405020304" pitchFamily="18" charset="0"/>
              </a:rPr>
              <a:t>added</a:t>
            </a:r>
            <a:endParaRPr lang="en-US" b="1" dirty="0">
              <a:solidFill>
                <a:srgbClr val="00FF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419006" y="-9873"/>
            <a:ext cx="5052152" cy="369332"/>
          </a:xfrm>
          <a:prstGeom prst="rect">
            <a:avLst/>
          </a:prstGeom>
        </p:spPr>
        <p:txBody>
          <a:bodyPr wrap="none">
            <a:spAutoFit/>
          </a:bodyPr>
          <a:lstStyle/>
          <a:p>
            <a:pPr algn="just"/>
            <a:r>
              <a:rPr lang="en-US" dirty="0">
                <a:latin typeface="Times New Roman" panose="02020603050405020304" pitchFamily="18" charset="0"/>
                <a:cs typeface="Times New Roman" panose="02020603050405020304" pitchFamily="18" charset="0"/>
              </a:rPr>
              <a:t>Weather map </a:t>
            </a:r>
            <a:r>
              <a:rPr lang="en-US" dirty="0" smtClean="0">
                <a:latin typeface="Times New Roman" panose="02020603050405020304" pitchFamily="18" charset="0"/>
                <a:cs typeface="Times New Roman" panose="02020603050405020304" pitchFamily="18" charset="0"/>
              </a:rPr>
              <a:t>analysis to identify the front boundary </a:t>
            </a:r>
            <a:endParaRPr 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3507977" y="1442452"/>
            <a:ext cx="4445448" cy="369332"/>
          </a:xfrm>
          <a:prstGeom prst="rect">
            <a:avLst/>
          </a:prstGeom>
        </p:spPr>
        <p:txBody>
          <a:bodyPr wrap="none">
            <a:spAutoFit/>
          </a:bodyPr>
          <a:lstStyle/>
          <a:p>
            <a:pPr algn="just"/>
            <a:r>
              <a:rPr lang="en-US" dirty="0">
                <a:solidFill>
                  <a:srgbClr val="0070C0"/>
                </a:solidFill>
                <a:latin typeface="Times New Roman" panose="02020603050405020304" pitchFamily="18" charset="0"/>
                <a:cs typeface="Times New Roman" panose="02020603050405020304" pitchFamily="18" charset="0"/>
              </a:rPr>
              <a:t>a) temperature field, with temperature in (°C) </a:t>
            </a:r>
          </a:p>
        </p:txBody>
      </p:sp>
      <p:sp>
        <p:nvSpPr>
          <p:cNvPr id="9" name="Rectangle 8"/>
          <p:cNvSpPr/>
          <p:nvPr/>
        </p:nvSpPr>
        <p:spPr>
          <a:xfrm>
            <a:off x="4807381" y="2823384"/>
            <a:ext cx="2101857" cy="369332"/>
          </a:xfrm>
          <a:prstGeom prst="rect">
            <a:avLst/>
          </a:prstGeom>
        </p:spPr>
        <p:txBody>
          <a:bodyPr wrap="none">
            <a:spAutoFit/>
          </a:bodyPr>
          <a:lstStyle/>
          <a:p>
            <a:pPr algn="just"/>
            <a:r>
              <a:rPr lang="en-US" dirty="0">
                <a:solidFill>
                  <a:schemeClr val="accent2"/>
                </a:solidFill>
                <a:latin typeface="Times New Roman" panose="02020603050405020304" pitchFamily="18" charset="0"/>
                <a:cs typeface="Times New Roman" panose="02020603050405020304" pitchFamily="18" charset="0"/>
              </a:rPr>
              <a:t>b) isotherm analysis </a:t>
            </a:r>
          </a:p>
        </p:txBody>
      </p:sp>
      <p:sp>
        <p:nvSpPr>
          <p:cNvPr id="10" name="Rectangle 9"/>
          <p:cNvSpPr/>
          <p:nvPr/>
        </p:nvSpPr>
        <p:spPr>
          <a:xfrm>
            <a:off x="4484996" y="4297626"/>
            <a:ext cx="2332690" cy="369332"/>
          </a:xfrm>
          <a:prstGeom prst="rect">
            <a:avLst/>
          </a:prstGeom>
        </p:spPr>
        <p:txBody>
          <a:bodyPr wrap="none">
            <a:spAutoFit/>
          </a:bodyPr>
          <a:lstStyle/>
          <a:p>
            <a:pPr algn="just"/>
            <a:r>
              <a:rPr lang="en-US" dirty="0">
                <a:solidFill>
                  <a:srgbClr val="FF33CC"/>
                </a:solidFill>
                <a:latin typeface="Times New Roman" panose="02020603050405020304" pitchFamily="18" charset="0"/>
                <a:cs typeface="Times New Roman" panose="02020603050405020304" pitchFamily="18" charset="0"/>
              </a:rPr>
              <a:t>c) frontal zone analysis</a:t>
            </a:r>
          </a:p>
        </p:txBody>
      </p:sp>
      <p:sp>
        <p:nvSpPr>
          <p:cNvPr id="11" name="Rectangle 10"/>
          <p:cNvSpPr/>
          <p:nvPr/>
        </p:nvSpPr>
        <p:spPr>
          <a:xfrm>
            <a:off x="5080511" y="1113693"/>
            <a:ext cx="768159" cy="369332"/>
          </a:xfrm>
          <a:prstGeom prst="rect">
            <a:avLst/>
          </a:prstGeom>
        </p:spPr>
        <p:txBody>
          <a:bodyPr wrap="none">
            <a:spAutoFit/>
          </a:bodyPr>
          <a:lstStyle/>
          <a:p>
            <a:r>
              <a:rPr lang="en-US" dirty="0" smtClean="0">
                <a:solidFill>
                  <a:srgbClr val="0070C0"/>
                </a:solidFill>
                <a:latin typeface="Times New Roman" panose="02020603050405020304" pitchFamily="18" charset="0"/>
                <a:cs typeface="Times New Roman" panose="02020603050405020304" pitchFamily="18" charset="0"/>
              </a:rPr>
              <a:t>Step 1</a:t>
            </a:r>
            <a:endParaRPr lang="en-US" dirty="0">
              <a:solidFill>
                <a:srgbClr val="0070C0"/>
              </a:solidFill>
            </a:endParaRPr>
          </a:p>
        </p:txBody>
      </p:sp>
      <p:sp>
        <p:nvSpPr>
          <p:cNvPr id="12" name="Rectangle 11"/>
          <p:cNvSpPr/>
          <p:nvPr/>
        </p:nvSpPr>
        <p:spPr>
          <a:xfrm>
            <a:off x="5080511" y="2560385"/>
            <a:ext cx="768159" cy="369332"/>
          </a:xfrm>
          <a:prstGeom prst="rect">
            <a:avLst/>
          </a:prstGeom>
        </p:spPr>
        <p:txBody>
          <a:bodyPr wrap="none">
            <a:spAutoFit/>
          </a:bodyPr>
          <a:lstStyle/>
          <a:p>
            <a:r>
              <a:rPr lang="en-US" dirty="0" smtClean="0">
                <a:solidFill>
                  <a:schemeClr val="accent2"/>
                </a:solidFill>
                <a:latin typeface="Times New Roman" panose="02020603050405020304" pitchFamily="18" charset="0"/>
                <a:cs typeface="Times New Roman" panose="02020603050405020304" pitchFamily="18" charset="0"/>
              </a:rPr>
              <a:t>Step 2</a:t>
            </a:r>
            <a:endParaRPr lang="en-US" dirty="0">
              <a:solidFill>
                <a:schemeClr val="accent2"/>
              </a:solidFill>
            </a:endParaRPr>
          </a:p>
        </p:txBody>
      </p:sp>
      <p:sp>
        <p:nvSpPr>
          <p:cNvPr id="13" name="Rectangle 12"/>
          <p:cNvSpPr/>
          <p:nvPr/>
        </p:nvSpPr>
        <p:spPr>
          <a:xfrm>
            <a:off x="5080510" y="3920993"/>
            <a:ext cx="768159" cy="369332"/>
          </a:xfrm>
          <a:prstGeom prst="rect">
            <a:avLst/>
          </a:prstGeom>
        </p:spPr>
        <p:txBody>
          <a:bodyPr wrap="none">
            <a:spAutoFit/>
          </a:bodyPr>
          <a:lstStyle/>
          <a:p>
            <a:r>
              <a:rPr lang="en-US" dirty="0" smtClean="0">
                <a:solidFill>
                  <a:srgbClr val="FF33CC"/>
                </a:solidFill>
                <a:latin typeface="Times New Roman" panose="02020603050405020304" pitchFamily="18" charset="0"/>
                <a:cs typeface="Times New Roman" panose="02020603050405020304" pitchFamily="18" charset="0"/>
              </a:rPr>
              <a:t>Step 3</a:t>
            </a:r>
            <a:endParaRPr lang="en-US" dirty="0">
              <a:solidFill>
                <a:srgbClr val="FF33CC"/>
              </a:solidFill>
            </a:endParaRPr>
          </a:p>
        </p:txBody>
      </p:sp>
      <p:sp>
        <p:nvSpPr>
          <p:cNvPr id="14" name="Rectangle 13"/>
          <p:cNvSpPr/>
          <p:nvPr/>
        </p:nvSpPr>
        <p:spPr>
          <a:xfrm>
            <a:off x="5080510" y="5495555"/>
            <a:ext cx="793807" cy="369332"/>
          </a:xfrm>
          <a:prstGeom prst="rect">
            <a:avLst/>
          </a:prstGeom>
        </p:spPr>
        <p:txBody>
          <a:bodyPr wrap="none">
            <a:spAutoFit/>
          </a:bodyPr>
          <a:lstStyle/>
          <a:p>
            <a:r>
              <a:rPr lang="en-US" b="1" dirty="0" smtClean="0">
                <a:solidFill>
                  <a:srgbClr val="00FF00"/>
                </a:solidFill>
                <a:latin typeface="Times New Roman" panose="02020603050405020304" pitchFamily="18" charset="0"/>
                <a:cs typeface="Times New Roman" panose="02020603050405020304" pitchFamily="18" charset="0"/>
              </a:rPr>
              <a:t>Step 4</a:t>
            </a:r>
            <a:endParaRPr lang="en-US" b="1" dirty="0">
              <a:solidFill>
                <a:srgbClr val="00FF00"/>
              </a:solidFill>
            </a:endParaRPr>
          </a:p>
        </p:txBody>
      </p:sp>
      <p:cxnSp>
        <p:nvCxnSpPr>
          <p:cNvPr id="16" name="Straight Arrow Connector 15"/>
          <p:cNvCxnSpPr/>
          <p:nvPr/>
        </p:nvCxnSpPr>
        <p:spPr>
          <a:xfrm flipH="1">
            <a:off x="3835153" y="1298359"/>
            <a:ext cx="1065321"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997251" y="5260112"/>
            <a:ext cx="1974897" cy="441563"/>
          </a:xfrm>
          <a:prstGeom prst="straightConnector1">
            <a:avLst/>
          </a:prstGeom>
          <a:ln w="3810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987553" y="4204316"/>
            <a:ext cx="1092958" cy="261152"/>
          </a:xfrm>
          <a:prstGeom prst="straightConnector1">
            <a:avLst/>
          </a:prstGeom>
          <a:ln w="38100">
            <a:solidFill>
              <a:srgbClr val="FF33C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997250" y="2672179"/>
            <a:ext cx="1974898" cy="7287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148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786" y="1574806"/>
            <a:ext cx="11837096" cy="1384995"/>
          </a:xfrm>
          <a:prstGeom prst="rect">
            <a:avLst/>
          </a:prstGeom>
        </p:spPr>
        <p:txBody>
          <a:bodyPr wrap="square">
            <a:spAutoFit/>
          </a:bodyPr>
          <a:lstStyle/>
          <a:p>
            <a:pPr marR="0" lvl="0" algn="just">
              <a:spcBef>
                <a:spcPts val="0"/>
              </a:spcBef>
              <a:spcAft>
                <a:spcPts val="1000"/>
              </a:spcAft>
              <a:tabLst>
                <a:tab pos="457200" algn="l"/>
              </a:tabLs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3. Plot </a:t>
            </a:r>
            <a:r>
              <a:rPr lang="en-US" sz="2800" dirty="0">
                <a:latin typeface="Times New Roman" panose="02020603050405020304" pitchFamily="18" charset="0"/>
                <a:ea typeface="Calibri" panose="020F0502020204030204" pitchFamily="34" charset="0"/>
                <a:cs typeface="Times New Roman" panose="02020603050405020304" pitchFamily="18" charset="0"/>
              </a:rPr>
              <a:t>the direction of the wind by taking the next two numbers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and write </a:t>
            </a:r>
            <a:r>
              <a:rPr lang="en-US" sz="2800" dirty="0">
                <a:latin typeface="Times New Roman" panose="02020603050405020304" pitchFamily="18" charset="0"/>
                <a:ea typeface="Calibri" panose="020F0502020204030204" pitchFamily="34" charset="0"/>
                <a:cs typeface="Times New Roman" panose="02020603050405020304" pitchFamily="18" charset="0"/>
              </a:rPr>
              <a:t>0 at the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end </a:t>
            </a:r>
            <a:r>
              <a:rPr lang="en-US" sz="2800" dirty="0">
                <a:latin typeface="Times New Roman" panose="02020603050405020304" pitchFamily="18" charset="0"/>
                <a:ea typeface="Calibri" panose="020F0502020204030204" pitchFamily="34" charset="0"/>
                <a:cs typeface="Times New Roman" panose="02020603050405020304" pitchFamily="18" charset="0"/>
              </a:rPr>
              <a:t>then Plot the direction starting from the circumference according to wind direction data of the station.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18997" y="83570"/>
            <a:ext cx="11874674" cy="1384995"/>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AAXX 06151</a:t>
            </a:r>
          </a:p>
          <a:p>
            <a:r>
              <a:rPr lang="en-US" sz="2800" dirty="0" smtClean="0">
                <a:latin typeface="Times New Roman" panose="02020603050405020304" pitchFamily="18" charset="0"/>
                <a:cs typeface="Times New Roman" panose="02020603050405020304" pitchFamily="18" charset="0"/>
              </a:rPr>
              <a:t>63403 </a:t>
            </a:r>
            <a:r>
              <a:rPr lang="en-US" sz="2800" dirty="0">
                <a:latin typeface="Times New Roman" panose="02020603050405020304" pitchFamily="18" charset="0"/>
                <a:cs typeface="Times New Roman" panose="02020603050405020304" pitchFamily="18" charset="0"/>
              </a:rPr>
              <a:t>41560 </a:t>
            </a:r>
            <a:r>
              <a:rPr lang="en-US" sz="2800" b="1" dirty="0" smtClean="0">
                <a:latin typeface="Times New Roman" panose="02020603050405020304" pitchFamily="18" charset="0"/>
                <a:cs typeface="Times New Roman" panose="02020603050405020304" pitchFamily="18" charset="0"/>
              </a:rPr>
              <a:t>6</a:t>
            </a:r>
            <a:r>
              <a:rPr lang="en-US" sz="2800" b="1" dirty="0" smtClean="0">
                <a:solidFill>
                  <a:srgbClr val="FF0000"/>
                </a:solidFill>
                <a:latin typeface="Times New Roman" panose="02020603050405020304" pitchFamily="18" charset="0"/>
                <a:cs typeface="Times New Roman" panose="02020603050405020304" pitchFamily="18" charset="0"/>
              </a:rPr>
              <a:t>05</a:t>
            </a:r>
            <a:r>
              <a:rPr lang="en-US" sz="2800" dirty="0" smtClean="0">
                <a:solidFill>
                  <a:srgbClr val="FF0000"/>
                </a:solidFill>
                <a:latin typeface="Times New Roman" panose="02020603050405020304" pitchFamily="18" charset="0"/>
                <a:cs typeface="Times New Roman" panose="02020603050405020304" pitchFamily="18" charset="0"/>
              </a:rPr>
              <a:t>05</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10228 20116 </a:t>
            </a:r>
            <a:r>
              <a:rPr lang="en-US" sz="2800" dirty="0" smtClean="0">
                <a:latin typeface="Times New Roman" panose="02020603050405020304" pitchFamily="18" charset="0"/>
                <a:cs typeface="Times New Roman" panose="02020603050405020304" pitchFamily="18" charset="0"/>
              </a:rPr>
              <a:t>39974 40028 </a:t>
            </a:r>
            <a:r>
              <a:rPr lang="en-US" sz="2800" dirty="0">
                <a:latin typeface="Times New Roman" panose="02020603050405020304" pitchFamily="18" charset="0"/>
                <a:cs typeface="Times New Roman" panose="02020603050405020304" pitchFamily="18" charset="0"/>
              </a:rPr>
              <a:t>58001 75654 82530 333 82625 85360 555 10260</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552163" y="2959801"/>
            <a:ext cx="7040710" cy="523220"/>
          </a:xfrm>
          <a:prstGeom prst="rect">
            <a:avLst/>
          </a:prstGeom>
        </p:spPr>
        <p:txBody>
          <a:bodyPr wrap="non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050 </a:t>
            </a:r>
            <a:r>
              <a:rPr lang="en-US" sz="2800" dirty="0" smtClean="0">
                <a:latin typeface="Times New Roman" panose="02020603050405020304" pitchFamily="18" charset="0"/>
                <a:cs typeface="Times New Roman" panose="02020603050405020304" pitchFamily="18" charset="0"/>
              </a:rPr>
              <a:t>means that wind is blowing from 50 degree</a:t>
            </a:r>
            <a:endParaRPr lang="en-US" sz="2800" dirty="0"/>
          </a:p>
        </p:txBody>
      </p:sp>
      <p:pic>
        <p:nvPicPr>
          <p:cNvPr id="15" name="Picture 14"/>
          <p:cNvPicPr>
            <a:picLocks noChangeAspect="1"/>
          </p:cNvPicPr>
          <p:nvPr/>
        </p:nvPicPr>
        <p:blipFill>
          <a:blip r:embed="rId2"/>
          <a:stretch>
            <a:fillRect/>
          </a:stretch>
        </p:blipFill>
        <p:spPr>
          <a:xfrm>
            <a:off x="3736671" y="5816266"/>
            <a:ext cx="1562100" cy="990600"/>
          </a:xfrm>
          <a:prstGeom prst="rect">
            <a:avLst/>
          </a:prstGeom>
        </p:spPr>
      </p:pic>
      <p:pic>
        <p:nvPicPr>
          <p:cNvPr id="16" name="Picture 15"/>
          <p:cNvPicPr>
            <a:picLocks noChangeAspect="1"/>
          </p:cNvPicPr>
          <p:nvPr/>
        </p:nvPicPr>
        <p:blipFill>
          <a:blip r:embed="rId3"/>
          <a:stretch>
            <a:fillRect/>
          </a:stretch>
        </p:blipFill>
        <p:spPr>
          <a:xfrm>
            <a:off x="2943610" y="3468496"/>
            <a:ext cx="1028700" cy="876300"/>
          </a:xfrm>
          <a:prstGeom prst="rect">
            <a:avLst/>
          </a:prstGeom>
        </p:spPr>
      </p:pic>
      <p:sp>
        <p:nvSpPr>
          <p:cNvPr id="17" name="Rectangle 16"/>
          <p:cNvSpPr/>
          <p:nvPr/>
        </p:nvSpPr>
        <p:spPr>
          <a:xfrm>
            <a:off x="137786" y="4420850"/>
            <a:ext cx="11962356" cy="1953868"/>
          </a:xfrm>
          <a:prstGeom prst="rect">
            <a:avLst/>
          </a:prstGeom>
        </p:spPr>
        <p:txBody>
          <a:bodyPr wrap="square">
            <a:spAutoFit/>
          </a:bodyPr>
          <a:lstStyle/>
          <a:p>
            <a:pPr marR="0" lvl="0" algn="just">
              <a:lnSpc>
                <a:spcPct val="150000"/>
              </a:lnSpc>
              <a:spcBef>
                <a:spcPts val="0"/>
              </a:spcBef>
              <a:spcAft>
                <a:spcPts val="1000"/>
              </a:spcAft>
              <a:tabLst>
                <a:tab pos="457200" algn="l"/>
              </a:tabLs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4. Plot </a:t>
            </a:r>
            <a:r>
              <a:rPr lang="en-US" sz="2800" dirty="0">
                <a:latin typeface="Times New Roman" panose="02020603050405020304" pitchFamily="18" charset="0"/>
                <a:ea typeface="Calibri" panose="020F0502020204030204" pitchFamily="34" charset="0"/>
                <a:cs typeface="Times New Roman" panose="02020603050405020304" pitchFamily="18" charset="0"/>
              </a:rPr>
              <a:t>the wind speed by taking the last two numbers from the 3</a:t>
            </a:r>
            <a:r>
              <a:rPr lang="en-US" sz="2800" baseline="30000" dirty="0">
                <a:latin typeface="Times New Roman" panose="02020603050405020304" pitchFamily="18" charset="0"/>
                <a:ea typeface="Calibri" panose="020F0502020204030204" pitchFamily="34" charset="0"/>
                <a:cs typeface="Times New Roman" panose="02020603050405020304" pitchFamily="18" charset="0"/>
              </a:rPr>
              <a:t>rd</a:t>
            </a:r>
            <a:r>
              <a:rPr lang="en-US" sz="2800" dirty="0">
                <a:latin typeface="Times New Roman" panose="02020603050405020304" pitchFamily="18" charset="0"/>
                <a:ea typeface="Calibri" panose="020F0502020204030204" pitchFamily="34" charset="0"/>
                <a:cs typeface="Times New Roman" panose="02020603050405020304" pitchFamily="18" charset="0"/>
              </a:rPr>
              <a:t> group of surface SYNOP data then set the wind speed by drawing </a:t>
            </a:r>
            <a:r>
              <a:rPr lang="en-US"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wind barb </a:t>
            </a:r>
            <a:r>
              <a:rPr lang="en-US" sz="2800" dirty="0">
                <a:latin typeface="Times New Roman" panose="02020603050405020304" pitchFamily="18" charset="0"/>
                <a:ea typeface="Calibri" panose="020F0502020204030204" pitchFamily="34" charset="0"/>
                <a:cs typeface="Times New Roman" panose="02020603050405020304" pitchFamily="18" charset="0"/>
              </a:rPr>
              <a:t>at the head of the wind direction.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1532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839" y="1481091"/>
            <a:ext cx="11674257" cy="830997"/>
          </a:xfrm>
          <a:prstGeom prst="rect">
            <a:avLst/>
          </a:prstGeom>
        </p:spPr>
        <p:txBody>
          <a:bodyPr wrap="square">
            <a:spAutoFit/>
          </a:bodyPr>
          <a:lstStyle/>
          <a:p>
            <a:pPr marR="0" lvl="0" algn="just">
              <a:spcBef>
                <a:spcPts val="0"/>
              </a:spcBef>
              <a:spcAft>
                <a:spcPts val="100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5. Write </a:t>
            </a:r>
            <a:r>
              <a:rPr lang="en-US" sz="2400" dirty="0">
                <a:latin typeface="Times New Roman" panose="02020603050405020304" pitchFamily="18" charset="0"/>
                <a:ea typeface="Calibri" panose="020F0502020204030204" pitchFamily="34" charset="0"/>
                <a:cs typeface="Times New Roman" panose="02020603050405020304" pitchFamily="18" charset="0"/>
              </a:rPr>
              <a:t>the amount of air </a:t>
            </a:r>
            <a:r>
              <a:rPr lang="en-US" sz="2400" b="1" dirty="0">
                <a:latin typeface="Times New Roman" panose="02020603050405020304" pitchFamily="18" charset="0"/>
                <a:ea typeface="Calibri" panose="020F0502020204030204" pitchFamily="34" charset="0"/>
                <a:cs typeface="Times New Roman" panose="02020603050405020304" pitchFamily="18" charset="0"/>
              </a:rPr>
              <a:t>T</a:t>
            </a:r>
            <a:r>
              <a:rPr lang="en-US" sz="2400" b="1" baseline="30000" dirty="0">
                <a:latin typeface="Times New Roman" panose="02020603050405020304" pitchFamily="18" charset="0"/>
                <a:ea typeface="Calibri" panose="020F0502020204030204" pitchFamily="34" charset="0"/>
                <a:cs typeface="Times New Roman" panose="02020603050405020304" pitchFamily="18" charset="0"/>
              </a:rPr>
              <a:t>0</a:t>
            </a:r>
            <a:r>
              <a:rPr lang="en-US" sz="2400" dirty="0">
                <a:latin typeface="Times New Roman" panose="02020603050405020304" pitchFamily="18" charset="0"/>
                <a:ea typeface="Calibri" panose="020F0502020204030204" pitchFamily="34" charset="0"/>
                <a:cs typeface="Times New Roman" panose="02020603050405020304" pitchFamily="18" charset="0"/>
              </a:rPr>
              <a:t> of the station excluding the decimal to the nearest </a:t>
            </a:r>
            <a:r>
              <a:rPr lang="en-US" sz="2400" b="1" dirty="0">
                <a:latin typeface="Times New Roman" panose="02020603050405020304" pitchFamily="18" charset="0"/>
                <a:ea typeface="Calibri" panose="020F0502020204030204" pitchFamily="34" charset="0"/>
                <a:cs typeface="Times New Roman" panose="02020603050405020304" pitchFamily="18" charset="0"/>
              </a:rPr>
              <a:t>10</a:t>
            </a:r>
            <a:r>
              <a:rPr lang="en-US" sz="2400" b="1"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US" sz="2400" baseline="300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of</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baseline="30000" dirty="0">
                <a:latin typeface="Times New Roman" panose="02020603050405020304" pitchFamily="18" charset="0"/>
                <a:ea typeface="Calibri" panose="020F0502020204030204" pitchFamily="34" charset="0"/>
                <a:cs typeface="Times New Roman" panose="02020603050405020304" pitchFamily="18" charset="0"/>
              </a:rPr>
              <a:t>0</a:t>
            </a:r>
            <a:r>
              <a:rPr lang="en-US" sz="2400" b="1" dirty="0">
                <a:latin typeface="Times New Roman" panose="02020603050405020304" pitchFamily="18" charset="0"/>
                <a:ea typeface="Calibri" panose="020F0502020204030204" pitchFamily="34" charset="0"/>
                <a:cs typeface="Times New Roman" panose="02020603050405020304" pitchFamily="18" charset="0"/>
              </a:rPr>
              <a:t>c</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at </a:t>
            </a:r>
            <a:r>
              <a:rPr lang="en-US" sz="2400" b="1" dirty="0">
                <a:latin typeface="Times New Roman" panose="02020603050405020304" pitchFamily="18" charset="0"/>
                <a:ea typeface="Calibri" panose="020F0502020204030204" pitchFamily="34" charset="0"/>
                <a:cs typeface="Times New Roman" panose="02020603050405020304" pitchFamily="18" charset="0"/>
              </a:rPr>
              <a:t>NW</a:t>
            </a:r>
            <a:r>
              <a:rPr lang="en-US" sz="2400" dirty="0">
                <a:latin typeface="Times New Roman" panose="02020603050405020304" pitchFamily="18" charset="0"/>
                <a:ea typeface="Calibri" panose="020F0502020204030204" pitchFamily="34" charset="0"/>
                <a:cs typeface="Times New Roman" panose="02020603050405020304" pitchFamily="18" charset="0"/>
              </a:rPr>
              <a:t> direction of the station model.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62839" y="96096"/>
            <a:ext cx="11874674" cy="1384995"/>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AAXX 06151</a:t>
            </a:r>
          </a:p>
          <a:p>
            <a:r>
              <a:rPr lang="en-US" sz="2800" dirty="0" smtClean="0">
                <a:latin typeface="Times New Roman" panose="02020603050405020304" pitchFamily="18" charset="0"/>
                <a:cs typeface="Times New Roman" panose="02020603050405020304" pitchFamily="18" charset="0"/>
              </a:rPr>
              <a:t>63403 </a:t>
            </a:r>
            <a:r>
              <a:rPr lang="en-US" sz="2800" dirty="0">
                <a:latin typeface="Times New Roman" panose="02020603050405020304" pitchFamily="18" charset="0"/>
                <a:cs typeface="Times New Roman" panose="02020603050405020304" pitchFamily="18" charset="0"/>
              </a:rPr>
              <a:t>41560 </a:t>
            </a:r>
            <a:r>
              <a:rPr lang="en-US" sz="2800" b="1" dirty="0" smtClean="0">
                <a:latin typeface="Times New Roman" panose="02020603050405020304" pitchFamily="18" charset="0"/>
                <a:cs typeface="Times New Roman" panose="02020603050405020304" pitchFamily="18" charset="0"/>
              </a:rPr>
              <a:t>605</a:t>
            </a:r>
            <a:r>
              <a:rPr lang="en-US" sz="2800" dirty="0" smtClean="0">
                <a:latin typeface="Times New Roman" panose="02020603050405020304" pitchFamily="18" charset="0"/>
                <a:cs typeface="Times New Roman" panose="02020603050405020304" pitchFamily="18" charset="0"/>
              </a:rPr>
              <a:t>05 </a:t>
            </a:r>
            <a:r>
              <a:rPr lang="en-US" sz="2800" dirty="0">
                <a:latin typeface="Times New Roman" panose="02020603050405020304" pitchFamily="18" charset="0"/>
                <a:cs typeface="Times New Roman" panose="02020603050405020304" pitchFamily="18" charset="0"/>
              </a:rPr>
              <a:t>10</a:t>
            </a:r>
            <a:r>
              <a:rPr lang="en-US" sz="2800" dirty="0">
                <a:solidFill>
                  <a:srgbClr val="FF0000"/>
                </a:solidFill>
                <a:latin typeface="Times New Roman" panose="02020603050405020304" pitchFamily="18" charset="0"/>
                <a:cs typeface="Times New Roman" panose="02020603050405020304" pitchFamily="18" charset="0"/>
              </a:rPr>
              <a:t>22</a:t>
            </a:r>
            <a:r>
              <a:rPr lang="en-US" sz="2800" dirty="0">
                <a:latin typeface="Times New Roman" panose="02020603050405020304" pitchFamily="18" charset="0"/>
                <a:cs typeface="Times New Roman" panose="02020603050405020304" pitchFamily="18" charset="0"/>
              </a:rPr>
              <a:t>8 20</a:t>
            </a:r>
            <a:r>
              <a:rPr lang="en-US" sz="2800" dirty="0">
                <a:solidFill>
                  <a:srgbClr val="FF0000"/>
                </a:solidFill>
                <a:latin typeface="Times New Roman" panose="02020603050405020304" pitchFamily="18" charset="0"/>
                <a:cs typeface="Times New Roman" panose="02020603050405020304" pitchFamily="18" charset="0"/>
              </a:rPr>
              <a:t>11</a:t>
            </a:r>
            <a:r>
              <a:rPr lang="en-US" sz="2800" dirty="0">
                <a:latin typeface="Times New Roman" panose="02020603050405020304" pitchFamily="18" charset="0"/>
                <a:cs typeface="Times New Roman" panose="02020603050405020304" pitchFamily="18" charset="0"/>
              </a:rPr>
              <a:t>6 </a:t>
            </a:r>
            <a:r>
              <a:rPr lang="en-US" sz="2800" dirty="0" smtClean="0">
                <a:latin typeface="Times New Roman" panose="02020603050405020304" pitchFamily="18" charset="0"/>
                <a:cs typeface="Times New Roman" panose="02020603050405020304" pitchFamily="18" charset="0"/>
              </a:rPr>
              <a:t>39974 40028 </a:t>
            </a:r>
            <a:r>
              <a:rPr lang="en-US" sz="2800" dirty="0">
                <a:latin typeface="Times New Roman" panose="02020603050405020304" pitchFamily="18" charset="0"/>
                <a:cs typeface="Times New Roman" panose="02020603050405020304" pitchFamily="18" charset="0"/>
              </a:rPr>
              <a:t>58001 75654 82530 333 82625 85360 555 10260</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162839" y="3894261"/>
            <a:ext cx="11674257" cy="830997"/>
          </a:xfrm>
          <a:prstGeom prst="rect">
            <a:avLst/>
          </a:prstGeom>
        </p:spPr>
        <p:txBody>
          <a:bodyPr wrap="square">
            <a:spAutoFit/>
          </a:bodyPr>
          <a:lstStyle/>
          <a:p>
            <a:pPr marR="0" lvl="0" algn="just">
              <a:spcBef>
                <a:spcPts val="0"/>
              </a:spcBef>
              <a:spcAft>
                <a:spcPts val="100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6. Write the amount of air </a:t>
            </a:r>
            <a:r>
              <a:rPr lang="en-US" sz="2400" b="1" dirty="0">
                <a:latin typeface="Times New Roman" panose="02020603050405020304" pitchFamily="18" charset="0"/>
                <a:ea typeface="Calibri" panose="020F0502020204030204" pitchFamily="34" charset="0"/>
                <a:cs typeface="Times New Roman" panose="02020603050405020304" pitchFamily="18" charset="0"/>
              </a:rPr>
              <a:t>T</a:t>
            </a:r>
            <a:r>
              <a:rPr lang="en-US" sz="2400" b="1" baseline="-25000" dirty="0">
                <a:latin typeface="Times New Roman" panose="02020603050405020304" pitchFamily="18" charset="0"/>
                <a:ea typeface="Calibri" panose="020F0502020204030204" pitchFamily="34" charset="0"/>
                <a:cs typeface="Times New Roman" panose="02020603050405020304" pitchFamily="18" charset="0"/>
              </a:rPr>
              <a:t>d</a:t>
            </a:r>
            <a:r>
              <a:rPr lang="en-US" sz="2400" b="1" baseline="30000" dirty="0">
                <a:latin typeface="Times New Roman" panose="02020603050405020304" pitchFamily="18" charset="0"/>
                <a:ea typeface="Calibri" panose="020F0502020204030204" pitchFamily="34" charset="0"/>
                <a:cs typeface="Times New Roman" panose="02020603050405020304" pitchFamily="18" charset="0"/>
              </a:rPr>
              <a:t>0</a:t>
            </a:r>
            <a:r>
              <a:rPr lang="en-US" sz="2400" dirty="0">
                <a:latin typeface="Times New Roman" panose="02020603050405020304" pitchFamily="18" charset="0"/>
                <a:ea typeface="Calibri" panose="020F0502020204030204" pitchFamily="34" charset="0"/>
                <a:cs typeface="Times New Roman" panose="02020603050405020304" pitchFamily="18" charset="0"/>
              </a:rPr>
              <a:t> of the station excluding the decimal to the nearest </a:t>
            </a:r>
            <a:r>
              <a:rPr lang="en-US" sz="2400" b="1" dirty="0">
                <a:latin typeface="Times New Roman" panose="02020603050405020304" pitchFamily="18" charset="0"/>
                <a:ea typeface="Calibri" panose="020F0502020204030204" pitchFamily="34" charset="0"/>
                <a:cs typeface="Times New Roman" panose="02020603050405020304" pitchFamily="18" charset="0"/>
              </a:rPr>
              <a:t>10</a:t>
            </a:r>
            <a:r>
              <a:rPr lang="en-US" sz="2400" b="1"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US" sz="2400" baseline="300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of</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baseline="30000" dirty="0">
                <a:latin typeface="Times New Roman" panose="02020603050405020304" pitchFamily="18" charset="0"/>
                <a:ea typeface="Calibri" panose="020F0502020204030204" pitchFamily="34" charset="0"/>
                <a:cs typeface="Times New Roman" panose="02020603050405020304" pitchFamily="18" charset="0"/>
              </a:rPr>
              <a:t>0</a:t>
            </a:r>
            <a:r>
              <a:rPr lang="en-US" sz="2400" b="1" dirty="0">
                <a:latin typeface="Times New Roman" panose="02020603050405020304" pitchFamily="18" charset="0"/>
                <a:ea typeface="Calibri" panose="020F0502020204030204" pitchFamily="34" charset="0"/>
                <a:cs typeface="Times New Roman" panose="02020603050405020304" pitchFamily="18" charset="0"/>
              </a:rPr>
              <a:t>c</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at </a:t>
            </a:r>
            <a:r>
              <a:rPr lang="en-US" sz="2400" b="1" dirty="0">
                <a:latin typeface="Times New Roman" panose="02020603050405020304" pitchFamily="18" charset="0"/>
                <a:ea typeface="Calibri" panose="020F0502020204030204" pitchFamily="34" charset="0"/>
                <a:cs typeface="Times New Roman" panose="02020603050405020304" pitchFamily="18" charset="0"/>
              </a:rPr>
              <a:t>SW</a:t>
            </a:r>
            <a:r>
              <a:rPr lang="en-US" sz="2400" dirty="0">
                <a:latin typeface="Times New Roman" panose="02020603050405020304" pitchFamily="18" charset="0"/>
                <a:ea typeface="Calibri" panose="020F0502020204030204" pitchFamily="34" charset="0"/>
                <a:cs typeface="Times New Roman" panose="02020603050405020304" pitchFamily="18" charset="0"/>
              </a:rPr>
              <a:t> direction of the station model.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104616" y="2247084"/>
            <a:ext cx="2223109" cy="1260204"/>
          </a:xfrm>
          <a:prstGeom prst="rect">
            <a:avLst/>
          </a:prstGeom>
        </p:spPr>
      </p:pic>
      <p:pic>
        <p:nvPicPr>
          <p:cNvPr id="11" name="Picture 10"/>
          <p:cNvPicPr>
            <a:picLocks noChangeAspect="1"/>
          </p:cNvPicPr>
          <p:nvPr/>
        </p:nvPicPr>
        <p:blipFill>
          <a:blip r:embed="rId3"/>
          <a:stretch>
            <a:fillRect/>
          </a:stretch>
        </p:blipFill>
        <p:spPr>
          <a:xfrm>
            <a:off x="4770721" y="4957631"/>
            <a:ext cx="1924050" cy="1076325"/>
          </a:xfrm>
          <a:prstGeom prst="rect">
            <a:avLst/>
          </a:prstGeom>
        </p:spPr>
      </p:pic>
    </p:spTree>
    <p:extLst>
      <p:ext uri="{BB962C8B-B14F-4D97-AF65-F5344CB8AC3E}">
        <p14:creationId xmlns:p14="http://schemas.microsoft.com/office/powerpoint/2010/main" val="1623652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839" y="96096"/>
            <a:ext cx="11874674" cy="1384995"/>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AAXX 06151</a:t>
            </a:r>
          </a:p>
          <a:p>
            <a:r>
              <a:rPr lang="en-US" sz="2800" dirty="0" smtClean="0">
                <a:latin typeface="Times New Roman" panose="02020603050405020304" pitchFamily="18" charset="0"/>
                <a:cs typeface="Times New Roman" panose="02020603050405020304" pitchFamily="18" charset="0"/>
              </a:rPr>
              <a:t>63403 </a:t>
            </a:r>
            <a:r>
              <a:rPr lang="en-US" sz="2800" dirty="0">
                <a:latin typeface="Times New Roman" panose="02020603050405020304" pitchFamily="18" charset="0"/>
                <a:cs typeface="Times New Roman" panose="02020603050405020304" pitchFamily="18" charset="0"/>
              </a:rPr>
              <a:t>41560 </a:t>
            </a:r>
            <a:r>
              <a:rPr lang="en-US" sz="2800" b="1" dirty="0" smtClean="0">
                <a:latin typeface="Times New Roman" panose="02020603050405020304" pitchFamily="18" charset="0"/>
                <a:cs typeface="Times New Roman" panose="02020603050405020304" pitchFamily="18" charset="0"/>
              </a:rPr>
              <a:t>605</a:t>
            </a:r>
            <a:r>
              <a:rPr lang="en-US" sz="2800" dirty="0" smtClean="0">
                <a:latin typeface="Times New Roman" panose="02020603050405020304" pitchFamily="18" charset="0"/>
                <a:cs typeface="Times New Roman" panose="02020603050405020304" pitchFamily="18" charset="0"/>
              </a:rPr>
              <a:t>05 </a:t>
            </a:r>
            <a:r>
              <a:rPr lang="en-US" sz="2800" dirty="0">
                <a:latin typeface="Times New Roman" panose="02020603050405020304" pitchFamily="18" charset="0"/>
                <a:cs typeface="Times New Roman" panose="02020603050405020304" pitchFamily="18" charset="0"/>
              </a:rPr>
              <a:t>10228 20116 </a:t>
            </a:r>
            <a:r>
              <a:rPr lang="en-US" sz="2800" dirty="0" smtClean="0">
                <a:latin typeface="Times New Roman" panose="02020603050405020304" pitchFamily="18" charset="0"/>
                <a:cs typeface="Times New Roman" panose="02020603050405020304" pitchFamily="18" charset="0"/>
              </a:rPr>
              <a:t>39974 40</a:t>
            </a:r>
            <a:r>
              <a:rPr lang="en-US" sz="2800" dirty="0" smtClean="0">
                <a:solidFill>
                  <a:srgbClr val="FF0000"/>
                </a:solidFill>
                <a:latin typeface="Times New Roman" panose="02020603050405020304" pitchFamily="18" charset="0"/>
                <a:cs typeface="Times New Roman" panose="02020603050405020304" pitchFamily="18" charset="0"/>
              </a:rPr>
              <a:t>028</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58001 75654 82530 333 82625 85360 555 10260</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62839" y="1481091"/>
            <a:ext cx="11874674" cy="830997"/>
          </a:xfrm>
          <a:prstGeom prst="rect">
            <a:avLst/>
          </a:prstGeom>
        </p:spPr>
        <p:txBody>
          <a:bodyPr wrap="square">
            <a:spAutoFit/>
          </a:bodyPr>
          <a:lstStyle/>
          <a:p>
            <a:pPr marR="0" lvl="0" algn="just">
              <a:spcBef>
                <a:spcPts val="0"/>
              </a:spcBef>
              <a:spcAft>
                <a:spcPts val="100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7. Write </a:t>
            </a:r>
            <a:r>
              <a:rPr lang="en-US" sz="2400" dirty="0">
                <a:latin typeface="Times New Roman" panose="02020603050405020304" pitchFamily="18" charset="0"/>
                <a:ea typeface="Calibri" panose="020F0502020204030204" pitchFamily="34" charset="0"/>
                <a:cs typeface="Times New Roman" panose="02020603050405020304" pitchFamily="18" charset="0"/>
              </a:rPr>
              <a:t>the mean sea level pressure amount of the station by taking the last </a:t>
            </a:r>
            <a:r>
              <a:rPr lang="en-US" sz="2400" b="1" dirty="0">
                <a:latin typeface="Times New Roman" panose="02020603050405020304" pitchFamily="18" charset="0"/>
                <a:ea typeface="Calibri" panose="020F0502020204030204" pitchFamily="34" charset="0"/>
                <a:cs typeface="Times New Roman" panose="02020603050405020304" pitchFamily="18" charset="0"/>
              </a:rPr>
              <a:t>3</a:t>
            </a:r>
            <a:r>
              <a:rPr lang="en-US" sz="2400" dirty="0">
                <a:latin typeface="Times New Roman" panose="02020603050405020304" pitchFamily="18" charset="0"/>
                <a:ea typeface="Calibri" panose="020F0502020204030204" pitchFamily="34" charset="0"/>
                <a:cs typeface="Times New Roman" panose="02020603050405020304" pitchFamily="18" charset="0"/>
              </a:rPr>
              <a:t> numbers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NE</a:t>
            </a:r>
            <a:r>
              <a:rPr lang="en-US" sz="2400" dirty="0">
                <a:latin typeface="Times New Roman" panose="02020603050405020304" pitchFamily="18" charset="0"/>
                <a:ea typeface="Calibri" panose="020F0502020204030204" pitchFamily="34" charset="0"/>
                <a:cs typeface="Times New Roman" panose="02020603050405020304" pitchFamily="18" charset="0"/>
              </a:rPr>
              <a:t> direction of the station model.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4064813" y="2575403"/>
            <a:ext cx="3275309" cy="1971545"/>
          </a:xfrm>
          <a:prstGeom prst="rect">
            <a:avLst/>
          </a:prstGeom>
        </p:spPr>
      </p:pic>
    </p:spTree>
    <p:extLst>
      <p:ext uri="{BB962C8B-B14F-4D97-AF65-F5344CB8AC3E}">
        <p14:creationId xmlns:p14="http://schemas.microsoft.com/office/powerpoint/2010/main" val="3779820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839" y="96096"/>
            <a:ext cx="11874674" cy="1384995"/>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AAXX 06151</a:t>
            </a:r>
          </a:p>
          <a:p>
            <a:r>
              <a:rPr lang="en-US" sz="2800" dirty="0" smtClean="0">
                <a:latin typeface="Times New Roman" panose="02020603050405020304" pitchFamily="18" charset="0"/>
                <a:cs typeface="Times New Roman" panose="02020603050405020304" pitchFamily="18" charset="0"/>
              </a:rPr>
              <a:t>63403 </a:t>
            </a:r>
            <a:r>
              <a:rPr lang="en-US" sz="2800" dirty="0">
                <a:latin typeface="Times New Roman" panose="02020603050405020304" pitchFamily="18" charset="0"/>
                <a:cs typeface="Times New Roman" panose="02020603050405020304" pitchFamily="18" charset="0"/>
              </a:rPr>
              <a:t>41560 </a:t>
            </a:r>
            <a:r>
              <a:rPr lang="en-US" sz="2800" b="1" dirty="0" smtClean="0">
                <a:latin typeface="Times New Roman" panose="02020603050405020304" pitchFamily="18" charset="0"/>
                <a:cs typeface="Times New Roman" panose="02020603050405020304" pitchFamily="18" charset="0"/>
              </a:rPr>
              <a:t>605</a:t>
            </a:r>
            <a:r>
              <a:rPr lang="en-US" sz="2800" dirty="0" smtClean="0">
                <a:latin typeface="Times New Roman" panose="02020603050405020304" pitchFamily="18" charset="0"/>
                <a:cs typeface="Times New Roman" panose="02020603050405020304" pitchFamily="18" charset="0"/>
              </a:rPr>
              <a:t>05 </a:t>
            </a:r>
            <a:r>
              <a:rPr lang="en-US" sz="2800" dirty="0">
                <a:latin typeface="Times New Roman" panose="02020603050405020304" pitchFamily="18" charset="0"/>
                <a:cs typeface="Times New Roman" panose="02020603050405020304" pitchFamily="18" charset="0"/>
              </a:rPr>
              <a:t>10228 20116 </a:t>
            </a:r>
            <a:r>
              <a:rPr lang="en-US" sz="2800" dirty="0" smtClean="0">
                <a:latin typeface="Times New Roman" panose="02020603050405020304" pitchFamily="18" charset="0"/>
                <a:cs typeface="Times New Roman" panose="02020603050405020304" pitchFamily="18" charset="0"/>
              </a:rPr>
              <a:t>39974 40028 </a:t>
            </a:r>
            <a:r>
              <a:rPr lang="en-US" sz="2800" dirty="0">
                <a:latin typeface="Times New Roman" panose="02020603050405020304" pitchFamily="18" charset="0"/>
                <a:cs typeface="Times New Roman" panose="02020603050405020304" pitchFamily="18" charset="0"/>
              </a:rPr>
              <a:t>5</a:t>
            </a:r>
            <a:r>
              <a:rPr lang="en-US" sz="2800" dirty="0">
                <a:solidFill>
                  <a:srgbClr val="FF0000"/>
                </a:solidFill>
                <a:latin typeface="Times New Roman" panose="02020603050405020304" pitchFamily="18" charset="0"/>
                <a:cs typeface="Times New Roman" panose="02020603050405020304" pitchFamily="18" charset="0"/>
              </a:rPr>
              <a:t>8</a:t>
            </a:r>
            <a:r>
              <a:rPr lang="en-US" sz="2800" dirty="0">
                <a:latin typeface="Times New Roman" panose="02020603050405020304" pitchFamily="18" charset="0"/>
                <a:cs typeface="Times New Roman" panose="02020603050405020304" pitchFamily="18" charset="0"/>
              </a:rPr>
              <a:t>0</a:t>
            </a:r>
            <a:r>
              <a:rPr lang="en-US" sz="2800" dirty="0">
                <a:solidFill>
                  <a:srgbClr val="FF0000"/>
                </a:solidFill>
                <a:latin typeface="Times New Roman" panose="02020603050405020304" pitchFamily="18" charset="0"/>
                <a:cs typeface="Times New Roman" panose="02020603050405020304" pitchFamily="18" charset="0"/>
              </a:rPr>
              <a:t>01</a:t>
            </a:r>
            <a:r>
              <a:rPr lang="en-US" sz="2800" dirty="0">
                <a:latin typeface="Times New Roman" panose="02020603050405020304" pitchFamily="18" charset="0"/>
                <a:cs typeface="Times New Roman" panose="02020603050405020304" pitchFamily="18" charset="0"/>
              </a:rPr>
              <a:t> 75654 82530 333 82625 85360 555 10260</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62839" y="1481091"/>
            <a:ext cx="11874674" cy="1815882"/>
          </a:xfrm>
          <a:prstGeom prst="rect">
            <a:avLst/>
          </a:prstGeom>
        </p:spPr>
        <p:txBody>
          <a:bodyPr wrap="square">
            <a:spAutoFit/>
          </a:bodyPr>
          <a:lstStyle/>
          <a:p>
            <a:pPr marR="0" lvl="0" algn="just">
              <a:spcBef>
                <a:spcPts val="0"/>
              </a:spcBef>
              <a:spcAft>
                <a:spcPts val="1000"/>
              </a:spcAft>
              <a:tabLst>
                <a:tab pos="457200" algn="l"/>
              </a:tabLs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8. From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5appp</a:t>
            </a:r>
            <a:r>
              <a:rPr lang="en-US" sz="2800" dirty="0">
                <a:latin typeface="Times New Roman" panose="02020603050405020304" pitchFamily="18" charset="0"/>
                <a:ea typeface="Calibri" panose="020F0502020204030204" pitchFamily="34" charset="0"/>
                <a:cs typeface="Times New Roman" panose="02020603050405020304" pitchFamily="18" charset="0"/>
              </a:rPr>
              <a:t> group according to the 3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 (PPP) </a:t>
            </a:r>
            <a:r>
              <a:rPr lang="en-US" sz="2800" dirty="0">
                <a:latin typeface="Times New Roman" panose="02020603050405020304" pitchFamily="18" charset="0"/>
                <a:ea typeface="Calibri" panose="020F0502020204030204" pitchFamily="34" charset="0"/>
                <a:cs typeface="Times New Roman" panose="02020603050405020304" pitchFamily="18" charset="0"/>
              </a:rPr>
              <a:t>value write the actual change in the pressure during the three hours of the station and also according to the value of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a:t>
            </a:r>
            <a:r>
              <a:rPr lang="en-US" sz="2800" dirty="0">
                <a:latin typeface="Times New Roman" panose="02020603050405020304" pitchFamily="18" charset="0"/>
                <a:ea typeface="Calibri" panose="020F0502020204030204" pitchFamily="34" charset="0"/>
                <a:cs typeface="Times New Roman" panose="02020603050405020304" pitchFamily="18" charset="0"/>
              </a:rPr>
              <a:t> from the same group plot pressure tendency character in the East direction station model.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3750228" y="3481192"/>
            <a:ext cx="3004302" cy="1892474"/>
          </a:xfrm>
          <a:prstGeom prst="rect">
            <a:avLst/>
          </a:prstGeom>
        </p:spPr>
      </p:pic>
    </p:spTree>
    <p:extLst>
      <p:ext uri="{BB962C8B-B14F-4D97-AF65-F5344CB8AC3E}">
        <p14:creationId xmlns:p14="http://schemas.microsoft.com/office/powerpoint/2010/main" val="20205516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3496</TotalTime>
  <Words>2773</Words>
  <Application>Microsoft Office PowerPoint</Application>
  <PresentationFormat>Widescreen</PresentationFormat>
  <Paragraphs>326</Paragraphs>
  <Slides>57</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5" baseType="lpstr">
      <vt:lpstr>Arial</vt:lpstr>
      <vt:lpstr>Calibri</vt:lpstr>
      <vt:lpstr>Calibri Light</vt:lpstr>
      <vt:lpstr>Symbol</vt:lpstr>
      <vt:lpstr>Times New Roman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Think about Contouring</vt:lpstr>
      <vt:lpstr>PowerPoint Presentation</vt:lpstr>
      <vt:lpstr>What Else Do We Contour?</vt:lpstr>
      <vt:lpstr>Isobars</vt:lpstr>
      <vt:lpstr>Isotachs (wdsp) and Isoheights</vt:lpstr>
      <vt:lpstr>Isotherms</vt:lpstr>
      <vt:lpstr>Contouring Rules</vt:lpstr>
      <vt:lpstr>Examples</vt:lpstr>
      <vt:lpstr>PowerPoint Presentation</vt:lpstr>
      <vt:lpstr>Weather systems </vt:lpstr>
      <vt:lpstr>High Pressure System  </vt:lpstr>
      <vt:lpstr>Low Pressure System </vt:lpstr>
      <vt:lpstr> Ridges and troughs in the northern hemisphere  Many pressure systems occur not as closed cells, but as elongated “waves” called troughs (low pressure) and ridges (high pressure).</vt:lpstr>
      <vt:lpstr> Maps depicting troughs, ridges, cyclones, and anticyclones </vt:lpstr>
      <vt:lpstr>Winds in the upper atmosphere…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yared</cp:lastModifiedBy>
  <cp:revision>68</cp:revision>
  <dcterms:created xsi:type="dcterms:W3CDTF">2019-01-01T18:35:07Z</dcterms:created>
  <dcterms:modified xsi:type="dcterms:W3CDTF">2024-12-29T20:35:36Z</dcterms:modified>
</cp:coreProperties>
</file>