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450" r:id="rId2"/>
    <p:sldId id="451" r:id="rId3"/>
    <p:sldId id="503" r:id="rId4"/>
    <p:sldId id="454" r:id="rId5"/>
    <p:sldId id="455" r:id="rId6"/>
    <p:sldId id="521" r:id="rId7"/>
    <p:sldId id="518" r:id="rId8"/>
    <p:sldId id="519" r:id="rId9"/>
    <p:sldId id="456" r:id="rId10"/>
    <p:sldId id="457" r:id="rId11"/>
    <p:sldId id="459" r:id="rId12"/>
    <p:sldId id="460" r:id="rId13"/>
    <p:sldId id="461" r:id="rId14"/>
    <p:sldId id="504" r:id="rId15"/>
    <p:sldId id="462" r:id="rId16"/>
    <p:sldId id="463" r:id="rId17"/>
    <p:sldId id="506" r:id="rId18"/>
    <p:sldId id="508" r:id="rId19"/>
    <p:sldId id="509" r:id="rId20"/>
    <p:sldId id="512" r:id="rId21"/>
    <p:sldId id="511" r:id="rId22"/>
    <p:sldId id="510" r:id="rId23"/>
    <p:sldId id="507" r:id="rId24"/>
    <p:sldId id="465" r:id="rId25"/>
    <p:sldId id="466" r:id="rId26"/>
    <p:sldId id="467" r:id="rId27"/>
    <p:sldId id="468" r:id="rId28"/>
    <p:sldId id="469" r:id="rId29"/>
    <p:sldId id="470" r:id="rId30"/>
    <p:sldId id="471" r:id="rId31"/>
    <p:sldId id="472" r:id="rId32"/>
    <p:sldId id="513" r:id="rId33"/>
    <p:sldId id="514" r:id="rId34"/>
    <p:sldId id="515" r:id="rId35"/>
    <p:sldId id="516" r:id="rId36"/>
    <p:sldId id="517" r:id="rId37"/>
    <p:sldId id="474" r:id="rId38"/>
    <p:sldId id="475" r:id="rId39"/>
    <p:sldId id="476" r:id="rId40"/>
    <p:sldId id="477" r:id="rId41"/>
    <p:sldId id="478" r:id="rId42"/>
    <p:sldId id="479" r:id="rId43"/>
    <p:sldId id="480" r:id="rId44"/>
    <p:sldId id="481" r:id="rId45"/>
    <p:sldId id="482" r:id="rId46"/>
    <p:sldId id="505" r:id="rId47"/>
    <p:sldId id="483" r:id="rId48"/>
    <p:sldId id="484" r:id="rId49"/>
    <p:sldId id="485" r:id="rId50"/>
    <p:sldId id="496" r:id="rId51"/>
    <p:sldId id="486" r:id="rId52"/>
    <p:sldId id="488" r:id="rId53"/>
    <p:sldId id="487" r:id="rId54"/>
    <p:sldId id="489" r:id="rId55"/>
    <p:sldId id="490" r:id="rId56"/>
    <p:sldId id="491" r:id="rId57"/>
    <p:sldId id="497" r:id="rId58"/>
    <p:sldId id="492" r:id="rId59"/>
    <p:sldId id="493" r:id="rId60"/>
    <p:sldId id="498" r:id="rId61"/>
    <p:sldId id="494" r:id="rId62"/>
    <p:sldId id="495" r:id="rId63"/>
  </p:sldIdLst>
  <p:sldSz cx="11887200" cy="77724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561515"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23031"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84547"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246064"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807580" algn="l" defTabSz="1123031"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3369094" algn="l" defTabSz="1123031"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930609" algn="l" defTabSz="1123031"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4492126" algn="l" defTabSz="1123031"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448"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39" autoAdjust="0"/>
  </p:normalViewPr>
  <p:slideViewPr>
    <p:cSldViewPr>
      <p:cViewPr varScale="1">
        <p:scale>
          <a:sx n="72" d="100"/>
          <a:sy n="72" d="100"/>
        </p:scale>
        <p:origin x="1070" y="62"/>
      </p:cViewPr>
      <p:guideLst>
        <p:guide orient="horz" pos="2448"/>
        <p:guide pos="3744"/>
      </p:guideLst>
    </p:cSldViewPr>
  </p:slideViewPr>
  <p:notesTextViewPr>
    <p:cViewPr>
      <p:scale>
        <a:sx n="1" d="1"/>
        <a:sy n="1" d="1"/>
      </p:scale>
      <p:origin x="0" y="0"/>
    </p:cViewPr>
  </p:notesTextViewPr>
  <p:sorterViewPr>
    <p:cViewPr>
      <p:scale>
        <a:sx n="100" d="100"/>
        <a:sy n="100" d="100"/>
      </p:scale>
      <p:origin x="0" y="-177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01196A-5D99-49A7-B4F4-266973335E13}" type="datetimeFigureOut">
              <a:rPr lang="en-US" smtClean="0"/>
              <a:t>10/6/2025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MHF1702 : Weather Analysis and Forecasting  : lecture 2</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668E58-FD35-4443-AD64-F0FC9C72B059}" type="slidenum">
              <a:rPr lang="en-US" smtClean="0"/>
              <a:t>‹#›</a:t>
            </a:fld>
            <a:endParaRPr lang="en-US"/>
          </a:p>
        </p:txBody>
      </p:sp>
    </p:spTree>
    <p:extLst>
      <p:ext uri="{BB962C8B-B14F-4D97-AF65-F5344CB8AC3E}">
        <p14:creationId xmlns:p14="http://schemas.microsoft.com/office/powerpoint/2010/main" val="31505425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E93BC9-1D21-4FE5-B021-A164A2FD8282}" type="datetimeFigureOut">
              <a:rPr lang="en-US"/>
              <a:pPr>
                <a:defRPr/>
              </a:pPr>
              <a:t>10/6/2025</a:t>
            </a:fld>
            <a:endParaRPr lang="en-US"/>
          </a:p>
        </p:txBody>
      </p:sp>
      <p:sp>
        <p:nvSpPr>
          <p:cNvPr id="4" name="Slide Image Placeholder 3"/>
          <p:cNvSpPr>
            <a:spLocks noGrp="1" noRot="1" noChangeAspect="1"/>
          </p:cNvSpPr>
          <p:nvPr>
            <p:ph type="sldImg" idx="2"/>
          </p:nvPr>
        </p:nvSpPr>
        <p:spPr>
          <a:xfrm>
            <a:off x="808038" y="685800"/>
            <a:ext cx="52419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smtClean="0"/>
              <a:t>MHF1702 : Weather Analysis and Forecasting  : lecture 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DDD75C-DBD9-4784-A27A-3BF6402B9A63}" type="slidenum">
              <a:rPr lang="en-US" altLang="en-US"/>
              <a:pPr/>
              <a:t>‹#›</a:t>
            </a:fld>
            <a:endParaRPr lang="en-US" altLang="en-US"/>
          </a:p>
        </p:txBody>
      </p:sp>
    </p:spTree>
    <p:extLst>
      <p:ext uri="{BB962C8B-B14F-4D97-AF65-F5344CB8AC3E}">
        <p14:creationId xmlns:p14="http://schemas.microsoft.com/office/powerpoint/2010/main" val="1899895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74" kern="1200">
        <a:solidFill>
          <a:schemeClr val="tx1"/>
        </a:solidFill>
        <a:latin typeface="+mn-lt"/>
        <a:ea typeface="+mn-ea"/>
        <a:cs typeface="+mn-cs"/>
      </a:defRPr>
    </a:lvl1pPr>
    <a:lvl2pPr marL="561515" algn="l" rtl="0" eaLnBrk="0" fontAlgn="base" hangingPunct="0">
      <a:spcBef>
        <a:spcPct val="30000"/>
      </a:spcBef>
      <a:spcAft>
        <a:spcPct val="0"/>
      </a:spcAft>
      <a:defRPr sz="1474" kern="1200">
        <a:solidFill>
          <a:schemeClr val="tx1"/>
        </a:solidFill>
        <a:latin typeface="+mn-lt"/>
        <a:ea typeface="+mn-ea"/>
        <a:cs typeface="+mn-cs"/>
      </a:defRPr>
    </a:lvl2pPr>
    <a:lvl3pPr marL="1123031" algn="l" rtl="0" eaLnBrk="0" fontAlgn="base" hangingPunct="0">
      <a:spcBef>
        <a:spcPct val="30000"/>
      </a:spcBef>
      <a:spcAft>
        <a:spcPct val="0"/>
      </a:spcAft>
      <a:defRPr sz="1474" kern="1200">
        <a:solidFill>
          <a:schemeClr val="tx1"/>
        </a:solidFill>
        <a:latin typeface="+mn-lt"/>
        <a:ea typeface="+mn-ea"/>
        <a:cs typeface="+mn-cs"/>
      </a:defRPr>
    </a:lvl3pPr>
    <a:lvl4pPr marL="1684547" algn="l" rtl="0" eaLnBrk="0" fontAlgn="base" hangingPunct="0">
      <a:spcBef>
        <a:spcPct val="30000"/>
      </a:spcBef>
      <a:spcAft>
        <a:spcPct val="0"/>
      </a:spcAft>
      <a:defRPr sz="1474" kern="1200">
        <a:solidFill>
          <a:schemeClr val="tx1"/>
        </a:solidFill>
        <a:latin typeface="+mn-lt"/>
        <a:ea typeface="+mn-ea"/>
        <a:cs typeface="+mn-cs"/>
      </a:defRPr>
    </a:lvl4pPr>
    <a:lvl5pPr marL="2246064" algn="l" rtl="0" eaLnBrk="0" fontAlgn="base" hangingPunct="0">
      <a:spcBef>
        <a:spcPct val="30000"/>
      </a:spcBef>
      <a:spcAft>
        <a:spcPct val="0"/>
      </a:spcAft>
      <a:defRPr sz="1474" kern="1200">
        <a:solidFill>
          <a:schemeClr val="tx1"/>
        </a:solidFill>
        <a:latin typeface="+mn-lt"/>
        <a:ea typeface="+mn-ea"/>
        <a:cs typeface="+mn-cs"/>
      </a:defRPr>
    </a:lvl5pPr>
    <a:lvl6pPr marL="2807580" algn="l" defTabSz="1123031" rtl="0" eaLnBrk="1" latinLnBrk="0" hangingPunct="1">
      <a:defRPr sz="1474" kern="1200">
        <a:solidFill>
          <a:schemeClr val="tx1"/>
        </a:solidFill>
        <a:latin typeface="+mn-lt"/>
        <a:ea typeface="+mn-ea"/>
        <a:cs typeface="+mn-cs"/>
      </a:defRPr>
    </a:lvl6pPr>
    <a:lvl7pPr marL="3369094" algn="l" defTabSz="1123031" rtl="0" eaLnBrk="1" latinLnBrk="0" hangingPunct="1">
      <a:defRPr sz="1474" kern="1200">
        <a:solidFill>
          <a:schemeClr val="tx1"/>
        </a:solidFill>
        <a:latin typeface="+mn-lt"/>
        <a:ea typeface="+mn-ea"/>
        <a:cs typeface="+mn-cs"/>
      </a:defRPr>
    </a:lvl7pPr>
    <a:lvl8pPr marL="3930609" algn="l" defTabSz="1123031" rtl="0" eaLnBrk="1" latinLnBrk="0" hangingPunct="1">
      <a:defRPr sz="1474" kern="1200">
        <a:solidFill>
          <a:schemeClr val="tx1"/>
        </a:solidFill>
        <a:latin typeface="+mn-lt"/>
        <a:ea typeface="+mn-ea"/>
        <a:cs typeface="+mn-cs"/>
      </a:defRPr>
    </a:lvl8pPr>
    <a:lvl9pPr marL="4492126" algn="l" defTabSz="1123031" rtl="0" eaLnBrk="1" latinLnBrk="0" hangingPunct="1">
      <a:defRPr sz="14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MHF1702 : Weather Analysis and Forecasting  : lecture 2</a:t>
            </a:r>
            <a:endParaRPr lang="en-US"/>
          </a:p>
        </p:txBody>
      </p:sp>
      <p:sp>
        <p:nvSpPr>
          <p:cNvPr id="5" name="Slide Number Placeholder 4"/>
          <p:cNvSpPr>
            <a:spLocks noGrp="1"/>
          </p:cNvSpPr>
          <p:nvPr>
            <p:ph type="sldNum" sz="quarter" idx="11"/>
          </p:nvPr>
        </p:nvSpPr>
        <p:spPr/>
        <p:txBody>
          <a:bodyPr/>
          <a:lstStyle/>
          <a:p>
            <a:fld id="{C7DDD75C-DBD9-4784-A27A-3BF6402B9A63}" type="slidenum">
              <a:rPr lang="en-US" altLang="en-US" smtClean="0"/>
              <a:pPr/>
              <a:t>1</a:t>
            </a:fld>
            <a:endParaRPr lang="en-US" altLang="en-US"/>
          </a:p>
        </p:txBody>
      </p:sp>
    </p:spTree>
    <p:extLst>
      <p:ext uri="{BB962C8B-B14F-4D97-AF65-F5344CB8AC3E}">
        <p14:creationId xmlns:p14="http://schemas.microsoft.com/office/powerpoint/2010/main" val="415744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19328F-D9EC-4A5D-965D-FA49B58E602A}" type="slidenum">
              <a:rPr lang="en-US" smtClean="0"/>
              <a:t>53</a:t>
            </a:fld>
            <a:endParaRPr 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316602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2</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307678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3</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369233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14</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67379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32</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120299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33</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395740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34</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78140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35</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631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685800"/>
            <a:ext cx="52419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DD75C-DBD9-4784-A27A-3BF6402B9A63}" type="slidenum">
              <a:rPr lang="en-US" altLang="en-US" smtClean="0"/>
              <a:pPr/>
              <a:t>36</a:t>
            </a:fld>
            <a:endParaRPr lang="en-US" altLang="en-US"/>
          </a:p>
        </p:txBody>
      </p:sp>
      <p:sp>
        <p:nvSpPr>
          <p:cNvPr id="5" name="Footer Placeholder 4"/>
          <p:cNvSpPr>
            <a:spLocks noGrp="1"/>
          </p:cNvSpPr>
          <p:nvPr>
            <p:ph type="ftr" sz="quarter" idx="11"/>
          </p:nvPr>
        </p:nvSpPr>
        <p:spPr/>
        <p:txBody>
          <a:bodyPr/>
          <a:lstStyle/>
          <a:p>
            <a:pPr>
              <a:defRPr/>
            </a:pPr>
            <a:r>
              <a:rPr lang="en-US" smtClean="0"/>
              <a:t>MHF1702 : Weather Analysis and Forecasting  : lecture 2</a:t>
            </a:r>
            <a:endParaRPr lang="en-US"/>
          </a:p>
        </p:txBody>
      </p:sp>
    </p:spTree>
    <p:extLst>
      <p:ext uri="{BB962C8B-B14F-4D97-AF65-F5344CB8AC3E}">
        <p14:creationId xmlns:p14="http://schemas.microsoft.com/office/powerpoint/2010/main" val="422175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414486"/>
            <a:ext cx="1010412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4404360"/>
            <a:ext cx="8321040" cy="1986280"/>
          </a:xfrm>
        </p:spPr>
        <p:txBody>
          <a:bodyPr/>
          <a:lstStyle>
            <a:lvl1pPr marL="0" indent="0" algn="ctr">
              <a:buNone/>
              <a:defRPr>
                <a:solidFill>
                  <a:schemeClr val="tx1">
                    <a:tint val="75000"/>
                  </a:schemeClr>
                </a:solidFill>
              </a:defRPr>
            </a:lvl1pPr>
            <a:lvl2pPr marL="518104" indent="0" algn="ctr">
              <a:buNone/>
              <a:defRPr>
                <a:solidFill>
                  <a:schemeClr val="tx1">
                    <a:tint val="75000"/>
                  </a:schemeClr>
                </a:solidFill>
              </a:defRPr>
            </a:lvl2pPr>
            <a:lvl3pPr marL="1036207" indent="0" algn="ctr">
              <a:buNone/>
              <a:defRPr>
                <a:solidFill>
                  <a:schemeClr val="tx1">
                    <a:tint val="75000"/>
                  </a:schemeClr>
                </a:solidFill>
              </a:defRPr>
            </a:lvl3pPr>
            <a:lvl4pPr marL="1554311" indent="0" algn="ctr">
              <a:buNone/>
              <a:defRPr>
                <a:solidFill>
                  <a:schemeClr val="tx1">
                    <a:tint val="75000"/>
                  </a:schemeClr>
                </a:solidFill>
              </a:defRPr>
            </a:lvl4pPr>
            <a:lvl5pPr marL="2072414" indent="0" algn="ctr">
              <a:buNone/>
              <a:defRPr>
                <a:solidFill>
                  <a:schemeClr val="tx1">
                    <a:tint val="75000"/>
                  </a:schemeClr>
                </a:solidFill>
              </a:defRPr>
            </a:lvl5pPr>
            <a:lvl6pPr marL="2590518" indent="0" algn="ctr">
              <a:buNone/>
              <a:defRPr>
                <a:solidFill>
                  <a:schemeClr val="tx1">
                    <a:tint val="75000"/>
                  </a:schemeClr>
                </a:solidFill>
              </a:defRPr>
            </a:lvl6pPr>
            <a:lvl7pPr marL="3108619" indent="0" algn="ctr">
              <a:buNone/>
              <a:defRPr>
                <a:solidFill>
                  <a:schemeClr val="tx1">
                    <a:tint val="75000"/>
                  </a:schemeClr>
                </a:solidFill>
              </a:defRPr>
            </a:lvl7pPr>
            <a:lvl8pPr marL="3626723" indent="0" algn="ctr">
              <a:buNone/>
              <a:defRPr>
                <a:solidFill>
                  <a:schemeClr val="tx1">
                    <a:tint val="75000"/>
                  </a:schemeClr>
                </a:solidFill>
              </a:defRPr>
            </a:lvl8pPr>
            <a:lvl9pPr marL="41448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BEF609-E162-4777-B018-30908F64E66F}" type="datetime1">
              <a:rPr lang="en-US" smtClean="0"/>
              <a:t>10/6/2025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6" name="Slide Number Placeholder 5"/>
          <p:cNvSpPr>
            <a:spLocks noGrp="1"/>
          </p:cNvSpPr>
          <p:nvPr>
            <p:ph type="sldNum" sz="quarter" idx="12"/>
          </p:nvPr>
        </p:nvSpPr>
        <p:spPr/>
        <p:txBody>
          <a:bodyPr/>
          <a:lstStyle>
            <a:lvl1pPr>
              <a:defRPr/>
            </a:lvl1pPr>
          </a:lstStyle>
          <a:p>
            <a:fld id="{98C13881-8EBC-4A53-B50D-B98DBE19FC28}" type="slidenum">
              <a:rPr lang="en-US" altLang="en-US"/>
              <a:pPr/>
              <a:t>‹#›</a:t>
            </a:fld>
            <a:endParaRPr lang="en-US" altLang="en-US"/>
          </a:p>
        </p:txBody>
      </p:sp>
    </p:spTree>
    <p:extLst>
      <p:ext uri="{BB962C8B-B14F-4D97-AF65-F5344CB8AC3E}">
        <p14:creationId xmlns:p14="http://schemas.microsoft.com/office/powerpoint/2010/main" val="21594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519BDF-253C-47D4-886F-8A9FAB20EE8B}" type="datetime1">
              <a:rPr lang="en-US" smtClean="0"/>
              <a:t>10/6/2025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6" name="Slide Number Placeholder 5"/>
          <p:cNvSpPr>
            <a:spLocks noGrp="1"/>
          </p:cNvSpPr>
          <p:nvPr>
            <p:ph type="sldNum" sz="quarter" idx="12"/>
          </p:nvPr>
        </p:nvSpPr>
        <p:spPr/>
        <p:txBody>
          <a:bodyPr/>
          <a:lstStyle>
            <a:lvl1pPr>
              <a:defRPr/>
            </a:lvl1pPr>
          </a:lstStyle>
          <a:p>
            <a:fld id="{D17119AE-FE33-4068-B486-978B19C7A1A4}" type="slidenum">
              <a:rPr lang="en-US" altLang="en-US"/>
              <a:pPr/>
              <a:t>‹#›</a:t>
            </a:fld>
            <a:endParaRPr lang="en-US" altLang="en-US"/>
          </a:p>
        </p:txBody>
      </p:sp>
    </p:spTree>
    <p:extLst>
      <p:ext uri="{BB962C8B-B14F-4D97-AF65-F5344CB8AC3E}">
        <p14:creationId xmlns:p14="http://schemas.microsoft.com/office/powerpoint/2010/main" val="394456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311262"/>
            <a:ext cx="267462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311262"/>
            <a:ext cx="782574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8F4479-D44F-4211-9CAD-9021F7FF3C3C}" type="datetime1">
              <a:rPr lang="en-US" smtClean="0"/>
              <a:t>10/6/2025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6" name="Slide Number Placeholder 5"/>
          <p:cNvSpPr>
            <a:spLocks noGrp="1"/>
          </p:cNvSpPr>
          <p:nvPr>
            <p:ph type="sldNum" sz="quarter" idx="12"/>
          </p:nvPr>
        </p:nvSpPr>
        <p:spPr/>
        <p:txBody>
          <a:bodyPr/>
          <a:lstStyle>
            <a:lvl1pPr>
              <a:defRPr/>
            </a:lvl1pPr>
          </a:lstStyle>
          <a:p>
            <a:fld id="{91423BCA-DEF7-4537-AC70-22CBEFE685BB}" type="slidenum">
              <a:rPr lang="en-US" altLang="en-US"/>
              <a:pPr/>
              <a:t>‹#›</a:t>
            </a:fld>
            <a:endParaRPr lang="en-US" altLang="en-US"/>
          </a:p>
        </p:txBody>
      </p:sp>
    </p:spTree>
    <p:extLst>
      <p:ext uri="{BB962C8B-B14F-4D97-AF65-F5344CB8AC3E}">
        <p14:creationId xmlns:p14="http://schemas.microsoft.com/office/powerpoint/2010/main" val="174161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E3995A-9170-42D8-A717-BD57EF547587}" type="datetime1">
              <a:rPr lang="en-US" smtClean="0"/>
              <a:t>10/6/2025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6" name="Slide Number Placeholder 5"/>
          <p:cNvSpPr>
            <a:spLocks noGrp="1"/>
          </p:cNvSpPr>
          <p:nvPr>
            <p:ph type="sldNum" sz="quarter" idx="12"/>
          </p:nvPr>
        </p:nvSpPr>
        <p:spPr/>
        <p:txBody>
          <a:bodyPr/>
          <a:lstStyle>
            <a:lvl1pPr>
              <a:defRPr/>
            </a:lvl1pPr>
          </a:lstStyle>
          <a:p>
            <a:fld id="{B53E8E7A-AD80-43CD-BE87-638203EBCE4D}" type="slidenum">
              <a:rPr lang="en-US" altLang="en-US"/>
              <a:pPr/>
              <a:t>‹#›</a:t>
            </a:fld>
            <a:endParaRPr lang="en-US" altLang="en-US"/>
          </a:p>
        </p:txBody>
      </p:sp>
    </p:spTree>
    <p:extLst>
      <p:ext uri="{BB962C8B-B14F-4D97-AF65-F5344CB8AC3E}">
        <p14:creationId xmlns:p14="http://schemas.microsoft.com/office/powerpoint/2010/main" val="129132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994492"/>
            <a:ext cx="10104120" cy="1543685"/>
          </a:xfrm>
        </p:spPr>
        <p:txBody>
          <a:bodyPr anchor="t"/>
          <a:lstStyle>
            <a:lvl1pPr algn="l">
              <a:defRPr sz="4533"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294276"/>
            <a:ext cx="10104120" cy="1700212"/>
          </a:xfrm>
        </p:spPr>
        <p:txBody>
          <a:bodyPr anchor="b"/>
          <a:lstStyle>
            <a:lvl1pPr marL="0" indent="0">
              <a:buNone/>
              <a:defRPr sz="2267">
                <a:solidFill>
                  <a:schemeClr val="tx1">
                    <a:tint val="75000"/>
                  </a:schemeClr>
                </a:solidFill>
              </a:defRPr>
            </a:lvl1pPr>
            <a:lvl2pPr marL="518104" indent="0">
              <a:buNone/>
              <a:defRPr sz="2040">
                <a:solidFill>
                  <a:schemeClr val="tx1">
                    <a:tint val="75000"/>
                  </a:schemeClr>
                </a:solidFill>
              </a:defRPr>
            </a:lvl2pPr>
            <a:lvl3pPr marL="1036207" indent="0">
              <a:buNone/>
              <a:defRPr sz="1813">
                <a:solidFill>
                  <a:schemeClr val="tx1">
                    <a:tint val="75000"/>
                  </a:schemeClr>
                </a:solidFill>
              </a:defRPr>
            </a:lvl3pPr>
            <a:lvl4pPr marL="1554311" indent="0">
              <a:buNone/>
              <a:defRPr sz="1587">
                <a:solidFill>
                  <a:schemeClr val="tx1">
                    <a:tint val="75000"/>
                  </a:schemeClr>
                </a:solidFill>
              </a:defRPr>
            </a:lvl4pPr>
            <a:lvl5pPr marL="2072414" indent="0">
              <a:buNone/>
              <a:defRPr sz="1587">
                <a:solidFill>
                  <a:schemeClr val="tx1">
                    <a:tint val="75000"/>
                  </a:schemeClr>
                </a:solidFill>
              </a:defRPr>
            </a:lvl5pPr>
            <a:lvl6pPr marL="2590518" indent="0">
              <a:buNone/>
              <a:defRPr sz="1587">
                <a:solidFill>
                  <a:schemeClr val="tx1">
                    <a:tint val="75000"/>
                  </a:schemeClr>
                </a:solidFill>
              </a:defRPr>
            </a:lvl6pPr>
            <a:lvl7pPr marL="3108619" indent="0">
              <a:buNone/>
              <a:defRPr sz="1587">
                <a:solidFill>
                  <a:schemeClr val="tx1">
                    <a:tint val="75000"/>
                  </a:schemeClr>
                </a:solidFill>
              </a:defRPr>
            </a:lvl7pPr>
            <a:lvl8pPr marL="3626723" indent="0">
              <a:buNone/>
              <a:defRPr sz="1587">
                <a:solidFill>
                  <a:schemeClr val="tx1">
                    <a:tint val="75000"/>
                  </a:schemeClr>
                </a:solidFill>
              </a:defRPr>
            </a:lvl8pPr>
            <a:lvl9pPr marL="4144827" indent="0">
              <a:buNone/>
              <a:defRPr sz="158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6A18AA-DEE9-4E2B-A950-A1A29BEBF304}" type="datetime1">
              <a:rPr lang="en-US" smtClean="0"/>
              <a:t>10/6/2025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6" name="Slide Number Placeholder 5"/>
          <p:cNvSpPr>
            <a:spLocks noGrp="1"/>
          </p:cNvSpPr>
          <p:nvPr>
            <p:ph type="sldNum" sz="quarter" idx="12"/>
          </p:nvPr>
        </p:nvSpPr>
        <p:spPr/>
        <p:txBody>
          <a:bodyPr/>
          <a:lstStyle>
            <a:lvl1pPr>
              <a:defRPr/>
            </a:lvl1pPr>
          </a:lstStyle>
          <a:p>
            <a:fld id="{7B5354BF-6E46-43AD-8C2C-F47B1F64D35F}" type="slidenum">
              <a:rPr lang="en-US" altLang="en-US"/>
              <a:pPr/>
              <a:t>‹#›</a:t>
            </a:fld>
            <a:endParaRPr lang="en-US" altLang="en-US"/>
          </a:p>
        </p:txBody>
      </p:sp>
    </p:spTree>
    <p:extLst>
      <p:ext uri="{BB962C8B-B14F-4D97-AF65-F5344CB8AC3E}">
        <p14:creationId xmlns:p14="http://schemas.microsoft.com/office/powerpoint/2010/main" val="412922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813564"/>
            <a:ext cx="5250180" cy="5129425"/>
          </a:xfrm>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1813564"/>
            <a:ext cx="5250180" cy="5129425"/>
          </a:xfrm>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4BD43-40F7-4C81-9335-748BFDC29FDB}" type="datetime1">
              <a:rPr lang="en-US" smtClean="0"/>
              <a:t>10/6/2025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7" name="Slide Number Placeholder 5"/>
          <p:cNvSpPr>
            <a:spLocks noGrp="1"/>
          </p:cNvSpPr>
          <p:nvPr>
            <p:ph type="sldNum" sz="quarter" idx="12"/>
          </p:nvPr>
        </p:nvSpPr>
        <p:spPr/>
        <p:txBody>
          <a:bodyPr/>
          <a:lstStyle>
            <a:lvl1pPr>
              <a:defRPr/>
            </a:lvl1pPr>
          </a:lstStyle>
          <a:p>
            <a:fld id="{2A4CA9CC-CB32-471D-8A77-44C7D698DC8D}" type="slidenum">
              <a:rPr lang="en-US" altLang="en-US"/>
              <a:pPr/>
              <a:t>‹#›</a:t>
            </a:fld>
            <a:endParaRPr lang="en-US" altLang="en-US"/>
          </a:p>
        </p:txBody>
      </p:sp>
    </p:spTree>
    <p:extLst>
      <p:ext uri="{BB962C8B-B14F-4D97-AF65-F5344CB8AC3E}">
        <p14:creationId xmlns:p14="http://schemas.microsoft.com/office/powerpoint/2010/main" val="16116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739797"/>
            <a:ext cx="5252244" cy="725064"/>
          </a:xfrm>
        </p:spPr>
        <p:txBody>
          <a:bodyPr anchor="b"/>
          <a:lstStyle>
            <a:lvl1pPr marL="0" indent="0">
              <a:buNone/>
              <a:defRPr sz="2720" b="1"/>
            </a:lvl1pPr>
            <a:lvl2pPr marL="518104" indent="0">
              <a:buNone/>
              <a:defRPr sz="2267" b="1"/>
            </a:lvl2pPr>
            <a:lvl3pPr marL="1036207" indent="0">
              <a:buNone/>
              <a:defRPr sz="2040" b="1"/>
            </a:lvl3pPr>
            <a:lvl4pPr marL="1554311" indent="0">
              <a:buNone/>
              <a:defRPr sz="1813" b="1"/>
            </a:lvl4pPr>
            <a:lvl5pPr marL="2072414" indent="0">
              <a:buNone/>
              <a:defRPr sz="1813" b="1"/>
            </a:lvl5pPr>
            <a:lvl6pPr marL="2590518" indent="0">
              <a:buNone/>
              <a:defRPr sz="1813" b="1"/>
            </a:lvl6pPr>
            <a:lvl7pPr marL="3108619" indent="0">
              <a:buNone/>
              <a:defRPr sz="1813" b="1"/>
            </a:lvl7pPr>
            <a:lvl8pPr marL="3626723" indent="0">
              <a:buNone/>
              <a:defRPr sz="1813" b="1"/>
            </a:lvl8pPr>
            <a:lvl9pPr marL="4144827" indent="0">
              <a:buNone/>
              <a:defRPr sz="1813" b="1"/>
            </a:lvl9pPr>
          </a:lstStyle>
          <a:p>
            <a:pPr lvl="0"/>
            <a:r>
              <a:rPr lang="en-US" smtClean="0"/>
              <a:t>Click to edit Master text styles</a:t>
            </a:r>
          </a:p>
        </p:txBody>
      </p:sp>
      <p:sp>
        <p:nvSpPr>
          <p:cNvPr id="4" name="Content Placeholder 3"/>
          <p:cNvSpPr>
            <a:spLocks noGrp="1"/>
          </p:cNvSpPr>
          <p:nvPr>
            <p:ph sz="half" idx="2"/>
          </p:nvPr>
        </p:nvSpPr>
        <p:spPr>
          <a:xfrm>
            <a:off x="594360" y="2464860"/>
            <a:ext cx="5252244" cy="4478126"/>
          </a:xfrm>
        </p:spPr>
        <p:txBody>
          <a:bodyPr/>
          <a:lstStyle>
            <a:lvl1pPr>
              <a:defRPr sz="2720"/>
            </a:lvl1pPr>
            <a:lvl2pPr>
              <a:defRPr sz="2267"/>
            </a:lvl2pPr>
            <a:lvl3pPr>
              <a:defRPr sz="2040"/>
            </a:lvl3pPr>
            <a:lvl4pPr>
              <a:defRPr sz="1813"/>
            </a:lvl4pPr>
            <a:lvl5pPr>
              <a:defRPr sz="1813"/>
            </a:lvl5pPr>
            <a:lvl6pPr>
              <a:defRPr sz="1813"/>
            </a:lvl6pPr>
            <a:lvl7pPr>
              <a:defRPr sz="1813"/>
            </a:lvl7pPr>
            <a:lvl8pPr>
              <a:defRPr sz="1813"/>
            </a:lvl8pPr>
            <a:lvl9pPr>
              <a:defRPr sz="18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7" y="1739797"/>
            <a:ext cx="5254308" cy="725064"/>
          </a:xfrm>
        </p:spPr>
        <p:txBody>
          <a:bodyPr anchor="b"/>
          <a:lstStyle>
            <a:lvl1pPr marL="0" indent="0">
              <a:buNone/>
              <a:defRPr sz="2720" b="1"/>
            </a:lvl1pPr>
            <a:lvl2pPr marL="518104" indent="0">
              <a:buNone/>
              <a:defRPr sz="2267" b="1"/>
            </a:lvl2pPr>
            <a:lvl3pPr marL="1036207" indent="0">
              <a:buNone/>
              <a:defRPr sz="2040" b="1"/>
            </a:lvl3pPr>
            <a:lvl4pPr marL="1554311" indent="0">
              <a:buNone/>
              <a:defRPr sz="1813" b="1"/>
            </a:lvl4pPr>
            <a:lvl5pPr marL="2072414" indent="0">
              <a:buNone/>
              <a:defRPr sz="1813" b="1"/>
            </a:lvl5pPr>
            <a:lvl6pPr marL="2590518" indent="0">
              <a:buNone/>
              <a:defRPr sz="1813" b="1"/>
            </a:lvl6pPr>
            <a:lvl7pPr marL="3108619" indent="0">
              <a:buNone/>
              <a:defRPr sz="1813" b="1"/>
            </a:lvl7pPr>
            <a:lvl8pPr marL="3626723" indent="0">
              <a:buNone/>
              <a:defRPr sz="1813" b="1"/>
            </a:lvl8pPr>
            <a:lvl9pPr marL="4144827" indent="0">
              <a:buNone/>
              <a:defRPr sz="1813" b="1"/>
            </a:lvl9pPr>
          </a:lstStyle>
          <a:p>
            <a:pPr lvl="0"/>
            <a:r>
              <a:rPr lang="en-US" smtClean="0"/>
              <a:t>Click to edit Master text styles</a:t>
            </a:r>
          </a:p>
        </p:txBody>
      </p:sp>
      <p:sp>
        <p:nvSpPr>
          <p:cNvPr id="6" name="Content Placeholder 5"/>
          <p:cNvSpPr>
            <a:spLocks noGrp="1"/>
          </p:cNvSpPr>
          <p:nvPr>
            <p:ph sz="quarter" idx="4"/>
          </p:nvPr>
        </p:nvSpPr>
        <p:spPr>
          <a:xfrm>
            <a:off x="6038537" y="2464860"/>
            <a:ext cx="5254308" cy="4478126"/>
          </a:xfrm>
        </p:spPr>
        <p:txBody>
          <a:bodyPr/>
          <a:lstStyle>
            <a:lvl1pPr>
              <a:defRPr sz="2720"/>
            </a:lvl1pPr>
            <a:lvl2pPr>
              <a:defRPr sz="2267"/>
            </a:lvl2pPr>
            <a:lvl3pPr>
              <a:defRPr sz="2040"/>
            </a:lvl3pPr>
            <a:lvl4pPr>
              <a:defRPr sz="1813"/>
            </a:lvl4pPr>
            <a:lvl5pPr>
              <a:defRPr sz="1813"/>
            </a:lvl5pPr>
            <a:lvl6pPr>
              <a:defRPr sz="1813"/>
            </a:lvl6pPr>
            <a:lvl7pPr>
              <a:defRPr sz="1813"/>
            </a:lvl7pPr>
            <a:lvl8pPr>
              <a:defRPr sz="1813"/>
            </a:lvl8pPr>
            <a:lvl9pPr>
              <a:defRPr sz="18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516069-9DD0-441D-A866-FBB1F8EF1559}" type="datetime1">
              <a:rPr lang="en-US" smtClean="0"/>
              <a:t>10/6/2025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9" name="Slide Number Placeholder 5"/>
          <p:cNvSpPr>
            <a:spLocks noGrp="1"/>
          </p:cNvSpPr>
          <p:nvPr>
            <p:ph type="sldNum" sz="quarter" idx="12"/>
          </p:nvPr>
        </p:nvSpPr>
        <p:spPr/>
        <p:txBody>
          <a:bodyPr/>
          <a:lstStyle>
            <a:lvl1pPr>
              <a:defRPr/>
            </a:lvl1pPr>
          </a:lstStyle>
          <a:p>
            <a:fld id="{0557D22D-A4BE-47AB-9D84-E99EA5005C8D}" type="slidenum">
              <a:rPr lang="en-US" altLang="en-US"/>
              <a:pPr/>
              <a:t>‹#›</a:t>
            </a:fld>
            <a:endParaRPr lang="en-US" altLang="en-US"/>
          </a:p>
        </p:txBody>
      </p:sp>
    </p:spTree>
    <p:extLst>
      <p:ext uri="{BB962C8B-B14F-4D97-AF65-F5344CB8AC3E}">
        <p14:creationId xmlns:p14="http://schemas.microsoft.com/office/powerpoint/2010/main" val="231156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E7E6BA-8ED1-48BF-A8F0-0A290EF2E1D4}" type="datetime1">
              <a:rPr lang="en-US" smtClean="0"/>
              <a:t>10/6/2025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5" name="Slide Number Placeholder 5"/>
          <p:cNvSpPr>
            <a:spLocks noGrp="1"/>
          </p:cNvSpPr>
          <p:nvPr>
            <p:ph type="sldNum" sz="quarter" idx="12"/>
          </p:nvPr>
        </p:nvSpPr>
        <p:spPr/>
        <p:txBody>
          <a:bodyPr/>
          <a:lstStyle>
            <a:lvl1pPr>
              <a:defRPr/>
            </a:lvl1pPr>
          </a:lstStyle>
          <a:p>
            <a:fld id="{8632C634-6B0E-4C66-9690-3651C5AF5453}" type="slidenum">
              <a:rPr lang="en-US" altLang="en-US"/>
              <a:pPr/>
              <a:t>‹#›</a:t>
            </a:fld>
            <a:endParaRPr lang="en-US" altLang="en-US"/>
          </a:p>
        </p:txBody>
      </p:sp>
    </p:spTree>
    <p:extLst>
      <p:ext uri="{BB962C8B-B14F-4D97-AF65-F5344CB8AC3E}">
        <p14:creationId xmlns:p14="http://schemas.microsoft.com/office/powerpoint/2010/main" val="645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62B5DF-EC18-4127-96F9-61C339D03C0A}" type="datetime1">
              <a:rPr lang="en-US" smtClean="0"/>
              <a:t>10/6/2025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4" name="Slide Number Placeholder 5"/>
          <p:cNvSpPr>
            <a:spLocks noGrp="1"/>
          </p:cNvSpPr>
          <p:nvPr>
            <p:ph type="sldNum" sz="quarter" idx="12"/>
          </p:nvPr>
        </p:nvSpPr>
        <p:spPr/>
        <p:txBody>
          <a:bodyPr/>
          <a:lstStyle>
            <a:lvl1pPr>
              <a:defRPr/>
            </a:lvl1pPr>
          </a:lstStyle>
          <a:p>
            <a:fld id="{B216E708-BFBE-44A9-B0C4-47EA2BC01EF9}" type="slidenum">
              <a:rPr lang="en-US" altLang="en-US"/>
              <a:pPr/>
              <a:t>‹#›</a:t>
            </a:fld>
            <a:endParaRPr lang="en-US" altLang="en-US"/>
          </a:p>
        </p:txBody>
      </p:sp>
    </p:spTree>
    <p:extLst>
      <p:ext uri="{BB962C8B-B14F-4D97-AF65-F5344CB8AC3E}">
        <p14:creationId xmlns:p14="http://schemas.microsoft.com/office/powerpoint/2010/main" val="240616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09457"/>
            <a:ext cx="3910807" cy="1316990"/>
          </a:xfrm>
        </p:spPr>
        <p:txBody>
          <a:bodyPr anchor="b"/>
          <a:lstStyle>
            <a:lvl1pPr algn="l">
              <a:defRPr sz="2267" b="1"/>
            </a:lvl1pPr>
          </a:lstStyle>
          <a:p>
            <a:r>
              <a:rPr lang="en-US" smtClean="0"/>
              <a:t>Click to edit Master title style</a:t>
            </a:r>
            <a:endParaRPr lang="en-US"/>
          </a:p>
        </p:txBody>
      </p:sp>
      <p:sp>
        <p:nvSpPr>
          <p:cNvPr id="3" name="Content Placeholder 2"/>
          <p:cNvSpPr>
            <a:spLocks noGrp="1"/>
          </p:cNvSpPr>
          <p:nvPr>
            <p:ph idx="1"/>
          </p:nvPr>
        </p:nvSpPr>
        <p:spPr>
          <a:xfrm>
            <a:off x="4647565" y="309462"/>
            <a:ext cx="6645275" cy="6633528"/>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5" y="1626451"/>
            <a:ext cx="3910807" cy="5316538"/>
          </a:xfrm>
        </p:spPr>
        <p:txBody>
          <a:bodyPr/>
          <a:lstStyle>
            <a:lvl1pPr marL="0" indent="0">
              <a:buNone/>
              <a:defRPr sz="1587"/>
            </a:lvl1pPr>
            <a:lvl2pPr marL="518104" indent="0">
              <a:buNone/>
              <a:defRPr sz="1360"/>
            </a:lvl2pPr>
            <a:lvl3pPr marL="1036207" indent="0">
              <a:buNone/>
              <a:defRPr sz="1133"/>
            </a:lvl3pPr>
            <a:lvl4pPr marL="1554311" indent="0">
              <a:buNone/>
              <a:defRPr sz="1020"/>
            </a:lvl4pPr>
            <a:lvl5pPr marL="2072414" indent="0">
              <a:buNone/>
              <a:defRPr sz="1020"/>
            </a:lvl5pPr>
            <a:lvl6pPr marL="2590518" indent="0">
              <a:buNone/>
              <a:defRPr sz="1020"/>
            </a:lvl6pPr>
            <a:lvl7pPr marL="3108619" indent="0">
              <a:buNone/>
              <a:defRPr sz="1020"/>
            </a:lvl7pPr>
            <a:lvl8pPr marL="3626723" indent="0">
              <a:buNone/>
              <a:defRPr sz="1020"/>
            </a:lvl8pPr>
            <a:lvl9pPr marL="4144827" indent="0">
              <a:buNone/>
              <a:defRPr sz="102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11C008-823C-491F-B87E-5B610BC606C3}" type="datetime1">
              <a:rPr lang="en-US" smtClean="0"/>
              <a:t>10/6/2025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7" name="Slide Number Placeholder 5"/>
          <p:cNvSpPr>
            <a:spLocks noGrp="1"/>
          </p:cNvSpPr>
          <p:nvPr>
            <p:ph type="sldNum" sz="quarter" idx="12"/>
          </p:nvPr>
        </p:nvSpPr>
        <p:spPr/>
        <p:txBody>
          <a:bodyPr/>
          <a:lstStyle>
            <a:lvl1pPr>
              <a:defRPr/>
            </a:lvl1pPr>
          </a:lstStyle>
          <a:p>
            <a:fld id="{81BB6802-E53E-453D-A5A7-F871CAB068D8}" type="slidenum">
              <a:rPr lang="en-US" altLang="en-US"/>
              <a:pPr/>
              <a:t>‹#›</a:t>
            </a:fld>
            <a:endParaRPr lang="en-US" altLang="en-US"/>
          </a:p>
        </p:txBody>
      </p:sp>
    </p:spTree>
    <p:extLst>
      <p:ext uri="{BB962C8B-B14F-4D97-AF65-F5344CB8AC3E}">
        <p14:creationId xmlns:p14="http://schemas.microsoft.com/office/powerpoint/2010/main" val="71276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440680"/>
            <a:ext cx="7132320" cy="642303"/>
          </a:xfrm>
        </p:spPr>
        <p:txBody>
          <a:bodyPr anchor="b"/>
          <a:lstStyle>
            <a:lvl1pPr algn="l">
              <a:defRPr sz="2267" b="1"/>
            </a:lvl1pPr>
          </a:lstStyle>
          <a:p>
            <a:r>
              <a:rPr lang="en-US" smtClean="0"/>
              <a:t>Click to edit Master title style</a:t>
            </a:r>
            <a:endParaRPr lang="en-US"/>
          </a:p>
        </p:txBody>
      </p:sp>
      <p:sp>
        <p:nvSpPr>
          <p:cNvPr id="3" name="Picture Placeholder 2"/>
          <p:cNvSpPr>
            <a:spLocks noGrp="1"/>
          </p:cNvSpPr>
          <p:nvPr>
            <p:ph type="pic" idx="1"/>
          </p:nvPr>
        </p:nvSpPr>
        <p:spPr>
          <a:xfrm>
            <a:off x="2329974" y="694478"/>
            <a:ext cx="7132320" cy="4663440"/>
          </a:xfrm>
        </p:spPr>
        <p:txBody>
          <a:bodyPr rtlCol="0">
            <a:normAutofit/>
          </a:bodyPr>
          <a:lstStyle>
            <a:lvl1pPr marL="0" indent="0">
              <a:buNone/>
              <a:defRPr sz="3627"/>
            </a:lvl1pPr>
            <a:lvl2pPr marL="518104" indent="0">
              <a:buNone/>
              <a:defRPr sz="3173"/>
            </a:lvl2pPr>
            <a:lvl3pPr marL="1036207" indent="0">
              <a:buNone/>
              <a:defRPr sz="2720"/>
            </a:lvl3pPr>
            <a:lvl4pPr marL="1554311" indent="0">
              <a:buNone/>
              <a:defRPr sz="2267"/>
            </a:lvl4pPr>
            <a:lvl5pPr marL="2072414" indent="0">
              <a:buNone/>
              <a:defRPr sz="2267"/>
            </a:lvl5pPr>
            <a:lvl6pPr marL="2590518" indent="0">
              <a:buNone/>
              <a:defRPr sz="2267"/>
            </a:lvl6pPr>
            <a:lvl7pPr marL="3108619" indent="0">
              <a:buNone/>
              <a:defRPr sz="2267"/>
            </a:lvl7pPr>
            <a:lvl8pPr marL="3626723" indent="0">
              <a:buNone/>
              <a:defRPr sz="2267"/>
            </a:lvl8pPr>
            <a:lvl9pPr marL="4144827" indent="0">
              <a:buNone/>
              <a:defRPr sz="2267"/>
            </a:lvl9pPr>
          </a:lstStyle>
          <a:p>
            <a:pPr lvl="0"/>
            <a:endParaRPr lang="en-US" noProof="0" smtClean="0"/>
          </a:p>
        </p:txBody>
      </p:sp>
      <p:sp>
        <p:nvSpPr>
          <p:cNvPr id="4" name="Text Placeholder 3"/>
          <p:cNvSpPr>
            <a:spLocks noGrp="1"/>
          </p:cNvSpPr>
          <p:nvPr>
            <p:ph type="body" sz="half" idx="2"/>
          </p:nvPr>
        </p:nvSpPr>
        <p:spPr>
          <a:xfrm>
            <a:off x="2329974" y="6082983"/>
            <a:ext cx="7132320" cy="912177"/>
          </a:xfrm>
        </p:spPr>
        <p:txBody>
          <a:bodyPr/>
          <a:lstStyle>
            <a:lvl1pPr marL="0" indent="0">
              <a:buNone/>
              <a:defRPr sz="1587"/>
            </a:lvl1pPr>
            <a:lvl2pPr marL="518104" indent="0">
              <a:buNone/>
              <a:defRPr sz="1360"/>
            </a:lvl2pPr>
            <a:lvl3pPr marL="1036207" indent="0">
              <a:buNone/>
              <a:defRPr sz="1133"/>
            </a:lvl3pPr>
            <a:lvl4pPr marL="1554311" indent="0">
              <a:buNone/>
              <a:defRPr sz="1020"/>
            </a:lvl4pPr>
            <a:lvl5pPr marL="2072414" indent="0">
              <a:buNone/>
              <a:defRPr sz="1020"/>
            </a:lvl5pPr>
            <a:lvl6pPr marL="2590518" indent="0">
              <a:buNone/>
              <a:defRPr sz="1020"/>
            </a:lvl6pPr>
            <a:lvl7pPr marL="3108619" indent="0">
              <a:buNone/>
              <a:defRPr sz="1020"/>
            </a:lvl7pPr>
            <a:lvl8pPr marL="3626723" indent="0">
              <a:buNone/>
              <a:defRPr sz="1020"/>
            </a:lvl8pPr>
            <a:lvl9pPr marL="4144827" indent="0">
              <a:buNone/>
              <a:defRPr sz="102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CFC10C-2294-44DE-9D2C-0471569FDA90}" type="datetime1">
              <a:rPr lang="en-US" smtClean="0"/>
              <a:t>10/6/2025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Email:- yaredgodine@yahoo.com             MHF1702 : Weather Analysis and Forecasting  </a:t>
            </a:r>
            <a:endParaRPr lang="en-US"/>
          </a:p>
        </p:txBody>
      </p:sp>
      <p:sp>
        <p:nvSpPr>
          <p:cNvPr id="7" name="Slide Number Placeholder 5"/>
          <p:cNvSpPr>
            <a:spLocks noGrp="1"/>
          </p:cNvSpPr>
          <p:nvPr>
            <p:ph type="sldNum" sz="quarter" idx="12"/>
          </p:nvPr>
        </p:nvSpPr>
        <p:spPr/>
        <p:txBody>
          <a:bodyPr/>
          <a:lstStyle>
            <a:lvl1pPr>
              <a:defRPr/>
            </a:lvl1pPr>
          </a:lstStyle>
          <a:p>
            <a:fld id="{1ECF027D-F6CE-4336-8DBD-01B3807F7EAE}" type="slidenum">
              <a:rPr lang="en-US" altLang="en-US"/>
              <a:pPr/>
              <a:t>‹#›</a:t>
            </a:fld>
            <a:endParaRPr lang="en-US" altLang="en-US"/>
          </a:p>
        </p:txBody>
      </p:sp>
    </p:spTree>
    <p:extLst>
      <p:ext uri="{BB962C8B-B14F-4D97-AF65-F5344CB8AC3E}">
        <p14:creationId xmlns:p14="http://schemas.microsoft.com/office/powerpoint/2010/main" val="93924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4360" y="311256"/>
            <a:ext cx="1069848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4360" y="1813564"/>
            <a:ext cx="1069848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4360" y="7203869"/>
            <a:ext cx="2773680" cy="413808"/>
          </a:xfrm>
          <a:prstGeom prst="rect">
            <a:avLst/>
          </a:prstGeom>
        </p:spPr>
        <p:txBody>
          <a:bodyPr vert="horz" lIns="91440" tIns="45720" rIns="91440" bIns="45720" rtlCol="0" anchor="ctr"/>
          <a:lstStyle>
            <a:lvl1pPr algn="l" fontAlgn="auto">
              <a:spcBef>
                <a:spcPts val="0"/>
              </a:spcBef>
              <a:spcAft>
                <a:spcPts val="0"/>
              </a:spcAft>
              <a:defRPr sz="1360">
                <a:solidFill>
                  <a:schemeClr val="tx1">
                    <a:tint val="75000"/>
                  </a:schemeClr>
                </a:solidFill>
                <a:latin typeface="+mn-lt"/>
                <a:cs typeface="+mn-cs"/>
              </a:defRPr>
            </a:lvl1pPr>
          </a:lstStyle>
          <a:p>
            <a:pPr>
              <a:defRPr/>
            </a:pPr>
            <a:fld id="{8625AEA0-FB8D-48D0-BC68-28AA803F6136}" type="datetime1">
              <a:rPr lang="en-US" smtClean="0"/>
              <a:t>10/6/2025</a:t>
            </a:fld>
            <a:endParaRPr lang="en-US"/>
          </a:p>
        </p:txBody>
      </p:sp>
      <p:sp>
        <p:nvSpPr>
          <p:cNvPr id="5" name="Footer Placeholder 4"/>
          <p:cNvSpPr>
            <a:spLocks noGrp="1"/>
          </p:cNvSpPr>
          <p:nvPr>
            <p:ph type="ftr" sz="quarter" idx="3"/>
          </p:nvPr>
        </p:nvSpPr>
        <p:spPr>
          <a:xfrm>
            <a:off x="4061460" y="7203869"/>
            <a:ext cx="3764280" cy="413808"/>
          </a:xfrm>
          <a:prstGeom prst="rect">
            <a:avLst/>
          </a:prstGeom>
        </p:spPr>
        <p:txBody>
          <a:bodyPr vert="horz" lIns="91440" tIns="45720" rIns="91440" bIns="45720" rtlCol="0" anchor="ctr"/>
          <a:lstStyle>
            <a:lvl1pPr algn="ctr" fontAlgn="auto">
              <a:spcBef>
                <a:spcPts val="0"/>
              </a:spcBef>
              <a:spcAft>
                <a:spcPts val="0"/>
              </a:spcAft>
              <a:defRPr sz="1360">
                <a:solidFill>
                  <a:schemeClr val="tx1">
                    <a:tint val="75000"/>
                  </a:schemeClr>
                </a:solidFill>
                <a:latin typeface="+mn-lt"/>
                <a:cs typeface="+mn-cs"/>
              </a:defRPr>
            </a:lvl1pPr>
          </a:lstStyle>
          <a:p>
            <a:pPr>
              <a:defRPr/>
            </a:pPr>
            <a:r>
              <a:rPr lang="en-US" smtClean="0"/>
              <a:t>Email:- yaredgodine@yahoo.com             MHF1702 : Weather Analysis and Forecasting  </a:t>
            </a:r>
            <a:endParaRPr lang="en-US"/>
          </a:p>
        </p:txBody>
      </p:sp>
      <p:sp>
        <p:nvSpPr>
          <p:cNvPr id="6" name="Slide Number Placeholder 5"/>
          <p:cNvSpPr>
            <a:spLocks noGrp="1"/>
          </p:cNvSpPr>
          <p:nvPr>
            <p:ph type="sldNum" sz="quarter" idx="4"/>
          </p:nvPr>
        </p:nvSpPr>
        <p:spPr>
          <a:xfrm>
            <a:off x="8519160" y="7203869"/>
            <a:ext cx="2773680" cy="413808"/>
          </a:xfrm>
          <a:prstGeom prst="rect">
            <a:avLst/>
          </a:prstGeom>
        </p:spPr>
        <p:txBody>
          <a:bodyPr vert="horz" wrap="square" lIns="91440" tIns="45720" rIns="91440" bIns="45720" numCol="1" anchor="ctr" anchorCtr="0" compatLnSpc="1">
            <a:prstTxWarp prst="textNoShape">
              <a:avLst/>
            </a:prstTxWarp>
          </a:bodyPr>
          <a:lstStyle>
            <a:lvl1pPr algn="r">
              <a:defRPr sz="1360">
                <a:solidFill>
                  <a:srgbClr val="898989"/>
                </a:solidFill>
              </a:defRPr>
            </a:lvl1pPr>
          </a:lstStyle>
          <a:p>
            <a:fld id="{5C2A28CA-9C35-4A2E-BB1F-284BEC4848F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rtl="0" eaLnBrk="0" fontAlgn="base" hangingPunct="0">
        <a:spcBef>
          <a:spcPct val="0"/>
        </a:spcBef>
        <a:spcAft>
          <a:spcPct val="0"/>
        </a:spcAft>
        <a:defRPr sz="4987" kern="1200">
          <a:solidFill>
            <a:schemeClr val="tx1"/>
          </a:solidFill>
          <a:latin typeface="+mj-lt"/>
          <a:ea typeface="+mj-ea"/>
          <a:cs typeface="+mj-cs"/>
        </a:defRPr>
      </a:lvl1pPr>
      <a:lvl2pPr algn="ctr" rtl="0" eaLnBrk="0" fontAlgn="base" hangingPunct="0">
        <a:spcBef>
          <a:spcPct val="0"/>
        </a:spcBef>
        <a:spcAft>
          <a:spcPct val="0"/>
        </a:spcAft>
        <a:defRPr sz="4987">
          <a:solidFill>
            <a:schemeClr val="tx1"/>
          </a:solidFill>
          <a:latin typeface="Calibri" pitchFamily="34" charset="0"/>
        </a:defRPr>
      </a:lvl2pPr>
      <a:lvl3pPr algn="ctr" rtl="0" eaLnBrk="0" fontAlgn="base" hangingPunct="0">
        <a:spcBef>
          <a:spcPct val="0"/>
        </a:spcBef>
        <a:spcAft>
          <a:spcPct val="0"/>
        </a:spcAft>
        <a:defRPr sz="4987">
          <a:solidFill>
            <a:schemeClr val="tx1"/>
          </a:solidFill>
          <a:latin typeface="Calibri" pitchFamily="34" charset="0"/>
        </a:defRPr>
      </a:lvl3pPr>
      <a:lvl4pPr algn="ctr" rtl="0" eaLnBrk="0" fontAlgn="base" hangingPunct="0">
        <a:spcBef>
          <a:spcPct val="0"/>
        </a:spcBef>
        <a:spcAft>
          <a:spcPct val="0"/>
        </a:spcAft>
        <a:defRPr sz="4987">
          <a:solidFill>
            <a:schemeClr val="tx1"/>
          </a:solidFill>
          <a:latin typeface="Calibri" pitchFamily="34" charset="0"/>
        </a:defRPr>
      </a:lvl4pPr>
      <a:lvl5pPr algn="ctr" rtl="0" eaLnBrk="0" fontAlgn="base" hangingPunct="0">
        <a:spcBef>
          <a:spcPct val="0"/>
        </a:spcBef>
        <a:spcAft>
          <a:spcPct val="0"/>
        </a:spcAft>
        <a:defRPr sz="4987">
          <a:solidFill>
            <a:schemeClr val="tx1"/>
          </a:solidFill>
          <a:latin typeface="Calibri" pitchFamily="34" charset="0"/>
        </a:defRPr>
      </a:lvl5pPr>
      <a:lvl6pPr marL="518104" algn="ctr" rtl="0" fontAlgn="base">
        <a:spcBef>
          <a:spcPct val="0"/>
        </a:spcBef>
        <a:spcAft>
          <a:spcPct val="0"/>
        </a:spcAft>
        <a:defRPr sz="4987">
          <a:solidFill>
            <a:schemeClr val="tx1"/>
          </a:solidFill>
          <a:latin typeface="Calibri" pitchFamily="34" charset="0"/>
        </a:defRPr>
      </a:lvl6pPr>
      <a:lvl7pPr marL="1036207" algn="ctr" rtl="0" fontAlgn="base">
        <a:spcBef>
          <a:spcPct val="0"/>
        </a:spcBef>
        <a:spcAft>
          <a:spcPct val="0"/>
        </a:spcAft>
        <a:defRPr sz="4987">
          <a:solidFill>
            <a:schemeClr val="tx1"/>
          </a:solidFill>
          <a:latin typeface="Calibri" pitchFamily="34" charset="0"/>
        </a:defRPr>
      </a:lvl7pPr>
      <a:lvl8pPr marL="1554311" algn="ctr" rtl="0" fontAlgn="base">
        <a:spcBef>
          <a:spcPct val="0"/>
        </a:spcBef>
        <a:spcAft>
          <a:spcPct val="0"/>
        </a:spcAft>
        <a:defRPr sz="4987">
          <a:solidFill>
            <a:schemeClr val="tx1"/>
          </a:solidFill>
          <a:latin typeface="Calibri" pitchFamily="34" charset="0"/>
        </a:defRPr>
      </a:lvl8pPr>
      <a:lvl9pPr marL="2072414" algn="ctr" rtl="0" fontAlgn="base">
        <a:spcBef>
          <a:spcPct val="0"/>
        </a:spcBef>
        <a:spcAft>
          <a:spcPct val="0"/>
        </a:spcAft>
        <a:defRPr sz="4987">
          <a:solidFill>
            <a:schemeClr val="tx1"/>
          </a:solidFill>
          <a:latin typeface="Calibri" pitchFamily="34" charset="0"/>
        </a:defRPr>
      </a:lvl9pPr>
    </p:titleStyle>
    <p:bodyStyle>
      <a:lvl1pPr marL="388577" indent="-388577" algn="l" rtl="0" eaLnBrk="0" fontAlgn="base" hangingPunct="0">
        <a:spcBef>
          <a:spcPct val="20000"/>
        </a:spcBef>
        <a:spcAft>
          <a:spcPct val="0"/>
        </a:spcAft>
        <a:buFont typeface="Arial" panose="020B0604020202020204" pitchFamily="34" charset="0"/>
        <a:buChar char="•"/>
        <a:defRPr sz="3627" kern="1200">
          <a:solidFill>
            <a:schemeClr val="tx1"/>
          </a:solidFill>
          <a:latin typeface="+mn-lt"/>
          <a:ea typeface="+mn-ea"/>
          <a:cs typeface="+mn-cs"/>
        </a:defRPr>
      </a:lvl1pPr>
      <a:lvl2pPr marL="841917" indent="-323816" algn="l" rtl="0" eaLnBrk="0" fontAlgn="base" hangingPunct="0">
        <a:spcBef>
          <a:spcPct val="20000"/>
        </a:spcBef>
        <a:spcAft>
          <a:spcPct val="0"/>
        </a:spcAft>
        <a:buFont typeface="Arial" panose="020B0604020202020204" pitchFamily="34" charset="0"/>
        <a:buChar char="–"/>
        <a:defRPr sz="3173" kern="1200">
          <a:solidFill>
            <a:schemeClr val="tx1"/>
          </a:solidFill>
          <a:latin typeface="+mn-lt"/>
          <a:ea typeface="+mn-ea"/>
          <a:cs typeface="+mn-cs"/>
        </a:defRPr>
      </a:lvl2pPr>
      <a:lvl3pPr marL="1295258" indent="-259052" algn="l" rtl="0" eaLnBrk="0" fontAlgn="base" hangingPunct="0">
        <a:spcBef>
          <a:spcPct val="20000"/>
        </a:spcBef>
        <a:spcAft>
          <a:spcPct val="0"/>
        </a:spcAft>
        <a:buFont typeface="Arial" panose="020B0604020202020204" pitchFamily="34" charset="0"/>
        <a:buChar char="•"/>
        <a:defRPr sz="2720" kern="1200">
          <a:solidFill>
            <a:schemeClr val="tx1"/>
          </a:solidFill>
          <a:latin typeface="+mn-lt"/>
          <a:ea typeface="+mn-ea"/>
          <a:cs typeface="+mn-cs"/>
        </a:defRPr>
      </a:lvl3pPr>
      <a:lvl4pPr marL="1813362" indent="-259052" algn="l" rtl="0" eaLnBrk="0" fontAlgn="base" hangingPunct="0">
        <a:spcBef>
          <a:spcPct val="20000"/>
        </a:spcBef>
        <a:spcAft>
          <a:spcPct val="0"/>
        </a:spcAft>
        <a:buFont typeface="Arial" panose="020B0604020202020204" pitchFamily="34" charset="0"/>
        <a:buChar char="–"/>
        <a:defRPr sz="2267" kern="1200">
          <a:solidFill>
            <a:schemeClr val="tx1"/>
          </a:solidFill>
          <a:latin typeface="+mn-lt"/>
          <a:ea typeface="+mn-ea"/>
          <a:cs typeface="+mn-cs"/>
        </a:defRPr>
      </a:lvl4pPr>
      <a:lvl5pPr marL="2331464" indent="-259052" algn="l" rtl="0" eaLnBrk="0" fontAlgn="base" hangingPunct="0">
        <a:spcBef>
          <a:spcPct val="20000"/>
        </a:spcBef>
        <a:spcAft>
          <a:spcPct val="0"/>
        </a:spcAft>
        <a:buFont typeface="Arial" panose="020B0604020202020204" pitchFamily="34" charset="0"/>
        <a:buChar char="»"/>
        <a:defRPr sz="2267" kern="1200">
          <a:solidFill>
            <a:schemeClr val="tx1"/>
          </a:solidFill>
          <a:latin typeface="+mn-lt"/>
          <a:ea typeface="+mn-ea"/>
          <a:cs typeface="+mn-cs"/>
        </a:defRPr>
      </a:lvl5pPr>
      <a:lvl6pPr marL="2849568" indent="-259052" algn="l" defTabSz="103620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67671" indent="-259052" algn="l" defTabSz="103620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85775" indent="-259052" algn="l" defTabSz="103620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03879" indent="-259052" algn="l" defTabSz="103620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6207" rtl="0" eaLnBrk="1" latinLnBrk="0" hangingPunct="1">
        <a:defRPr sz="2040" kern="1200">
          <a:solidFill>
            <a:schemeClr val="tx1"/>
          </a:solidFill>
          <a:latin typeface="+mn-lt"/>
          <a:ea typeface="+mn-ea"/>
          <a:cs typeface="+mn-cs"/>
        </a:defRPr>
      </a:lvl1pPr>
      <a:lvl2pPr marL="518104" algn="l" defTabSz="1036207" rtl="0" eaLnBrk="1" latinLnBrk="0" hangingPunct="1">
        <a:defRPr sz="2040" kern="1200">
          <a:solidFill>
            <a:schemeClr val="tx1"/>
          </a:solidFill>
          <a:latin typeface="+mn-lt"/>
          <a:ea typeface="+mn-ea"/>
          <a:cs typeface="+mn-cs"/>
        </a:defRPr>
      </a:lvl2pPr>
      <a:lvl3pPr marL="1036207" algn="l" defTabSz="1036207" rtl="0" eaLnBrk="1" latinLnBrk="0" hangingPunct="1">
        <a:defRPr sz="2040" kern="1200">
          <a:solidFill>
            <a:schemeClr val="tx1"/>
          </a:solidFill>
          <a:latin typeface="+mn-lt"/>
          <a:ea typeface="+mn-ea"/>
          <a:cs typeface="+mn-cs"/>
        </a:defRPr>
      </a:lvl3pPr>
      <a:lvl4pPr marL="1554311" algn="l" defTabSz="1036207" rtl="0" eaLnBrk="1" latinLnBrk="0" hangingPunct="1">
        <a:defRPr sz="2040" kern="1200">
          <a:solidFill>
            <a:schemeClr val="tx1"/>
          </a:solidFill>
          <a:latin typeface="+mn-lt"/>
          <a:ea typeface="+mn-ea"/>
          <a:cs typeface="+mn-cs"/>
        </a:defRPr>
      </a:lvl4pPr>
      <a:lvl5pPr marL="2072414" algn="l" defTabSz="1036207" rtl="0" eaLnBrk="1" latinLnBrk="0" hangingPunct="1">
        <a:defRPr sz="2040" kern="1200">
          <a:solidFill>
            <a:schemeClr val="tx1"/>
          </a:solidFill>
          <a:latin typeface="+mn-lt"/>
          <a:ea typeface="+mn-ea"/>
          <a:cs typeface="+mn-cs"/>
        </a:defRPr>
      </a:lvl5pPr>
      <a:lvl6pPr marL="2590518" algn="l" defTabSz="1036207" rtl="0" eaLnBrk="1" latinLnBrk="0" hangingPunct="1">
        <a:defRPr sz="2040" kern="1200">
          <a:solidFill>
            <a:schemeClr val="tx1"/>
          </a:solidFill>
          <a:latin typeface="+mn-lt"/>
          <a:ea typeface="+mn-ea"/>
          <a:cs typeface="+mn-cs"/>
        </a:defRPr>
      </a:lvl6pPr>
      <a:lvl7pPr marL="3108619" algn="l" defTabSz="1036207" rtl="0" eaLnBrk="1" latinLnBrk="0" hangingPunct="1">
        <a:defRPr sz="2040" kern="1200">
          <a:solidFill>
            <a:schemeClr val="tx1"/>
          </a:solidFill>
          <a:latin typeface="+mn-lt"/>
          <a:ea typeface="+mn-ea"/>
          <a:cs typeface="+mn-cs"/>
        </a:defRPr>
      </a:lvl7pPr>
      <a:lvl8pPr marL="3626723" algn="l" defTabSz="1036207" rtl="0" eaLnBrk="1" latinLnBrk="0" hangingPunct="1">
        <a:defRPr sz="2040" kern="1200">
          <a:solidFill>
            <a:schemeClr val="tx1"/>
          </a:solidFill>
          <a:latin typeface="+mn-lt"/>
          <a:ea typeface="+mn-ea"/>
          <a:cs typeface="+mn-cs"/>
        </a:defRPr>
      </a:lvl8pPr>
      <a:lvl9pPr marL="4144827" algn="l" defTabSz="1036207"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2000" y="0"/>
            <a:ext cx="10363200" cy="7945120"/>
          </a:xfrm>
          <a:prstGeom prst="rect">
            <a:avLst/>
          </a:prstGeom>
        </p:spPr>
      </p:pic>
      <p:sp>
        <p:nvSpPr>
          <p:cNvPr id="3" name="Subtitle 2"/>
          <p:cNvSpPr>
            <a:spLocks noGrp="1"/>
          </p:cNvSpPr>
          <p:nvPr>
            <p:ph type="subTitle" idx="1"/>
          </p:nvPr>
        </p:nvSpPr>
        <p:spPr>
          <a:xfrm>
            <a:off x="4648200" y="3972560"/>
            <a:ext cx="2936240" cy="1209040"/>
          </a:xfrm>
        </p:spPr>
        <p:txBody>
          <a:bodyPr>
            <a:normAutofit/>
          </a:bodyPr>
          <a:lstStyle/>
          <a:p>
            <a:r>
              <a:rPr lang="en-US" b="1" dirty="0">
                <a:solidFill>
                  <a:schemeClr val="tx1"/>
                </a:solidFill>
              </a:rPr>
              <a:t>MH-4091</a:t>
            </a:r>
            <a:endParaRPr lang="en-US" sz="2380" b="1" dirty="0">
              <a:solidFill>
                <a:schemeClr val="tx1"/>
              </a:solidFill>
              <a:latin typeface="Times New Roman" panose="02020603050405020304" pitchFamily="18" charset="0"/>
              <a:cs typeface="Times New Roman" panose="02020603050405020304" pitchFamily="18" charset="0"/>
            </a:endParaRPr>
          </a:p>
          <a:p>
            <a:r>
              <a:rPr lang="en-US" sz="2380" b="1" dirty="0">
                <a:solidFill>
                  <a:schemeClr val="tx1"/>
                </a:solidFill>
                <a:latin typeface="Times New Roman" panose="02020603050405020304" pitchFamily="18" charset="0"/>
                <a:cs typeface="Times New Roman" panose="02020603050405020304" pitchFamily="18" charset="0"/>
              </a:rPr>
              <a:t>G4MHS</a:t>
            </a:r>
            <a:r>
              <a:rPr lang="en-US" sz="2380" b="1" dirty="0"/>
              <a:t>                                                                                        </a:t>
            </a:r>
            <a:endParaRPr lang="en-US" sz="2380" dirty="0"/>
          </a:p>
        </p:txBody>
      </p:sp>
      <p:sp>
        <p:nvSpPr>
          <p:cNvPr id="4" name="Rectangle 1"/>
          <p:cNvSpPr>
            <a:spLocks noGrp="1" noChangeArrowheads="1"/>
          </p:cNvSpPr>
          <p:nvPr>
            <p:ph type="ctrTitle"/>
          </p:nvPr>
        </p:nvSpPr>
        <p:spPr bwMode="auto">
          <a:xfrm>
            <a:off x="2318282" y="2920775"/>
            <a:ext cx="7774821"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724" tIns="38862" rIns="77724" bIns="38862" numCol="1" anchor="ctr" anchorCtr="0" compatLnSpc="1">
            <a:prstTxWarp prst="textNoShape">
              <a:avLst/>
            </a:prstTxWarp>
            <a:spAutoFit/>
          </a:bodyPr>
          <a:lstStyle/>
          <a:p>
            <a:pPr algn="l" defTabSz="777156" eaLnBrk="1" hangingPunct="1"/>
            <a:r>
              <a:rPr lang="en-US" altLang="en-US" sz="4080" b="1" dirty="0">
                <a:latin typeface="Times New Roman" panose="02020603050405020304" pitchFamily="18" charset="0"/>
                <a:cs typeface="Times New Roman" panose="02020603050405020304" pitchFamily="18" charset="0"/>
              </a:rPr>
              <a:t>Weather Analysis and Forecasting</a:t>
            </a:r>
            <a:endParaRPr lang="en-US" altLang="en-US" sz="1813"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934720" y="7406798"/>
            <a:ext cx="9672320" cy="413808"/>
          </a:xfrm>
        </p:spPr>
        <p:txBody>
          <a:bodyPr/>
          <a:lstStyle/>
          <a:p>
            <a:pPr>
              <a:defRPr/>
            </a:pPr>
            <a:r>
              <a:rPr lang="en-US" smtClean="0"/>
              <a:t>Email:- yaredgodine@yahoo.com             MHF1702 : Weather Analysis and Forecasting  </a:t>
            </a:r>
            <a:endParaRPr lang="en-US" dirty="0"/>
          </a:p>
        </p:txBody>
      </p:sp>
      <p:sp>
        <p:nvSpPr>
          <p:cNvPr id="6" name="Slide Number Placeholder 5"/>
          <p:cNvSpPr>
            <a:spLocks noGrp="1"/>
          </p:cNvSpPr>
          <p:nvPr>
            <p:ph type="sldNum" sz="quarter" idx="12"/>
          </p:nvPr>
        </p:nvSpPr>
        <p:spPr/>
        <p:txBody>
          <a:bodyPr/>
          <a:lstStyle/>
          <a:p>
            <a:fld id="{98C13881-8EBC-4A53-B50D-B98DBE19FC28}" type="slidenum">
              <a:rPr lang="en-US" altLang="en-US" smtClean="0"/>
              <a:pPr/>
              <a:t>1</a:t>
            </a:fld>
            <a:endParaRPr lang="en-US" altLang="en-US"/>
          </a:p>
        </p:txBody>
      </p:sp>
    </p:spTree>
    <p:extLst>
      <p:ext uri="{BB962C8B-B14F-4D97-AF65-F5344CB8AC3E}">
        <p14:creationId xmlns:p14="http://schemas.microsoft.com/office/powerpoint/2010/main" val="30585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880" y="608822"/>
            <a:ext cx="8938260" cy="696771"/>
          </a:xfrm>
        </p:spPr>
        <p:txBody>
          <a:bodyPr>
            <a:normAutofit/>
          </a:bodyPr>
          <a:lstStyle/>
          <a:p>
            <a:r>
              <a:rPr lang="en-US" sz="3400" b="1" dirty="0">
                <a:latin typeface="Times New Roman" panose="02020603050405020304" pitchFamily="18" charset="0"/>
                <a:cs typeface="Times New Roman" panose="02020603050405020304" pitchFamily="18" charset="0"/>
              </a:rPr>
              <a:t>Observation and Data Collection</a:t>
            </a:r>
          </a:p>
        </p:txBody>
      </p:sp>
      <p:pic>
        <p:nvPicPr>
          <p:cNvPr id="5123" name="Picture 4" descr="C:\Documents and Settings\Cliff Mass\Desktop\as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84" y="2011519"/>
            <a:ext cx="2155656" cy="21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Documents and Settings\Cliff Mass\Desktop\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93" y="2011519"/>
            <a:ext cx="2364864" cy="213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222691" y="4148935"/>
            <a:ext cx="2682633" cy="2194882"/>
          </a:xfrm>
          <a:prstGeom prst="rect">
            <a:avLst/>
          </a:prstGeom>
        </p:spPr>
      </p:pic>
      <p:pic>
        <p:nvPicPr>
          <p:cNvPr id="5" name="Picture 4"/>
          <p:cNvPicPr>
            <a:picLocks noChangeAspect="1"/>
          </p:cNvPicPr>
          <p:nvPr/>
        </p:nvPicPr>
        <p:blipFill>
          <a:blip r:embed="rId5"/>
          <a:stretch>
            <a:fillRect/>
          </a:stretch>
        </p:blipFill>
        <p:spPr>
          <a:xfrm>
            <a:off x="3534890" y="4168086"/>
            <a:ext cx="2581435" cy="2175726"/>
          </a:xfrm>
          <a:prstGeom prst="rect">
            <a:avLst/>
          </a:prstGeom>
        </p:spPr>
      </p:pic>
      <p:sp>
        <p:nvSpPr>
          <p:cNvPr id="6" name="Footer Placeholder 5"/>
          <p:cNvSpPr>
            <a:spLocks noGrp="1"/>
          </p:cNvSpPr>
          <p:nvPr>
            <p:ph type="ftr" sz="quarter" idx="11"/>
          </p:nvPr>
        </p:nvSpPr>
        <p:spPr>
          <a:xfrm>
            <a:off x="1474470" y="7203869"/>
            <a:ext cx="8916670" cy="413808"/>
          </a:xfrm>
        </p:spPr>
        <p:txBody>
          <a:bodyPr/>
          <a:lstStyle/>
          <a:p>
            <a:r>
              <a:rPr lang="en-US" smtClean="0"/>
              <a:t>Email:- yaredgodine@yahoo.com             MHF1702 : Weather Analysis and Forecasting  </a:t>
            </a:r>
            <a:endParaRPr lang="en-US" dirty="0"/>
          </a:p>
        </p:txBody>
      </p:sp>
      <p:sp>
        <p:nvSpPr>
          <p:cNvPr id="7" name="Slide Number Placeholder 6"/>
          <p:cNvSpPr>
            <a:spLocks noGrp="1"/>
          </p:cNvSpPr>
          <p:nvPr>
            <p:ph type="sldNum" sz="quarter" idx="12"/>
          </p:nvPr>
        </p:nvSpPr>
        <p:spPr/>
        <p:txBody>
          <a:bodyPr/>
          <a:lstStyle/>
          <a:p>
            <a:fld id="{E80FA483-72CD-4C5F-83D1-F2E7DC88CAE5}" type="slidenum">
              <a:rPr lang="en-US" smtClean="0"/>
              <a:t>10</a:t>
            </a:fld>
            <a:endParaRPr lang="en-US"/>
          </a:p>
        </p:txBody>
      </p:sp>
      <p:pic>
        <p:nvPicPr>
          <p:cNvPr id="17" name="Picture 2" descr="Aguado_Figure_13_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7240" y="4148932"/>
            <a:ext cx="2159000" cy="218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descr="C:\Documents and Settings\Cliff Mass\Desktop\buoy.jp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770880" y="1986281"/>
            <a:ext cx="2223770" cy="219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stretch>
            <a:fillRect/>
          </a:stretch>
        </p:blipFill>
        <p:spPr>
          <a:xfrm>
            <a:off x="8030860" y="1986281"/>
            <a:ext cx="2874310" cy="4120041"/>
          </a:xfrm>
          <a:prstGeom prst="rect">
            <a:avLst/>
          </a:prstGeom>
        </p:spPr>
      </p:pic>
    </p:spTree>
    <p:extLst>
      <p:ext uri="{BB962C8B-B14F-4D97-AF65-F5344CB8AC3E}">
        <p14:creationId xmlns:p14="http://schemas.microsoft.com/office/powerpoint/2010/main" val="1643141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457480" y="277660"/>
            <a:ext cx="8848587"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defTabSz="777156" eaLnBrk="1" hangingPunct="1"/>
            <a:r>
              <a:rPr lang="en-US" altLang="en-US" sz="4080" b="1" dirty="0">
                <a:latin typeface="Times New Roman" panose="02020603050405020304" pitchFamily="18" charset="0"/>
                <a:cs typeface="Times New Roman" panose="02020603050405020304" pitchFamily="18" charset="0"/>
              </a:rPr>
              <a:t>National Weather Service</a:t>
            </a:r>
            <a:endParaRPr lang="en-US" altLang="en-US" sz="1813"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457477" y="1063747"/>
            <a:ext cx="9149563" cy="610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marL="1143000" indent="-228600"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777156"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The National Weather Service (NWS) is responsible for forecasts several times </a:t>
            </a:r>
            <a:r>
              <a:rPr lang="en-US" altLang="en-US" dirty="0" smtClean="0">
                <a:latin typeface="Times New Roman" panose="02020603050405020304" pitchFamily="18" charset="0"/>
                <a:cs typeface="Times New Roman" panose="02020603050405020304" pitchFamily="18" charset="0"/>
              </a:rPr>
              <a:t>daily</a:t>
            </a:r>
          </a:p>
          <a:p>
            <a:pPr algn="just" defTabSz="777156" eaLnBrk="1" hangingPunct="1">
              <a:spcBef>
                <a:spcPct val="20000"/>
              </a:spcBef>
              <a:buFont typeface="Wingdings" panose="05000000000000000000" pitchFamily="2" charset="2"/>
              <a:buChar char="ü"/>
            </a:pPr>
            <a:endParaRPr lang="en-US" altLang="en-US" dirty="0">
              <a:latin typeface="Times New Roman" panose="02020603050405020304" pitchFamily="18" charset="0"/>
              <a:cs typeface="Times New Roman" panose="02020603050405020304" pitchFamily="18" charset="0"/>
            </a:endParaRPr>
          </a:p>
          <a:p>
            <a:pPr lvl="2" algn="just" defTabSz="777156" eaLnBrk="1" hangingPunct="1">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Different weather forecast offices (WFOs) are responsible for their specific region</a:t>
            </a:r>
          </a:p>
          <a:p>
            <a:pPr lvl="2" algn="just" defTabSz="777156" eaLnBrk="1" hangingPunct="1">
              <a:spcBef>
                <a:spcPct val="20000"/>
              </a:spcBef>
              <a:buFont typeface="Wingdings" panose="05000000000000000000" pitchFamily="2" charset="2"/>
              <a:buChar char="Ø"/>
            </a:pPr>
            <a:endParaRPr lang="en-US" altLang="en-US" sz="3627" dirty="0">
              <a:latin typeface="Times New Roman" panose="02020603050405020304" pitchFamily="18" charset="0"/>
              <a:cs typeface="Times New Roman" panose="02020603050405020304" pitchFamily="18" charset="0"/>
            </a:endParaRPr>
          </a:p>
          <a:p>
            <a:pPr lvl="2" algn="just" defTabSz="777156" eaLnBrk="1" hangingPunct="1">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WFOs are also responsible for warnings in their specific region</a:t>
            </a:r>
          </a:p>
          <a:p>
            <a:pPr marL="291434" indent="-291434" defTabSz="777156">
              <a:buNone/>
            </a:pPr>
            <a:endParaRPr lang="en-US" altLang="en-US" dirty="0"/>
          </a:p>
        </p:txBody>
      </p:sp>
      <p:sp>
        <p:nvSpPr>
          <p:cNvPr id="2" name="Footer Placeholder 1"/>
          <p:cNvSpPr>
            <a:spLocks noGrp="1"/>
          </p:cNvSpPr>
          <p:nvPr>
            <p:ph type="ftr" sz="quarter" idx="11"/>
          </p:nvPr>
        </p:nvSpPr>
        <p:spPr>
          <a:xfrm>
            <a:off x="1457479" y="7203869"/>
            <a:ext cx="8848586"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11</a:t>
            </a:fld>
            <a:endParaRPr lang="en-US"/>
          </a:p>
        </p:txBody>
      </p:sp>
    </p:spTree>
    <p:extLst>
      <p:ext uri="{BB962C8B-B14F-4D97-AF65-F5344CB8AC3E}">
        <p14:creationId xmlns:p14="http://schemas.microsoft.com/office/powerpoint/2010/main" val="3873636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396390"/>
            <a:ext cx="8938260" cy="488778"/>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4" name="Rectangle 1"/>
          <p:cNvSpPr>
            <a:spLocks noGrp="1" noChangeArrowheads="1"/>
          </p:cNvSpPr>
          <p:nvPr>
            <p:ph idx="1"/>
          </p:nvPr>
        </p:nvSpPr>
        <p:spPr bwMode="auto">
          <a:xfrm>
            <a:off x="1362771" y="1381826"/>
            <a:ext cx="8734828" cy="510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marL="1143000" indent="-228600"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77156" eaLnBrk="1" hangingPunct="1">
              <a:spcBef>
                <a:spcPct val="20000"/>
              </a:spcBef>
              <a:buFont typeface="Wingdings" panose="05000000000000000000" pitchFamily="2" charset="2"/>
              <a:buChar char="ü"/>
            </a:pPr>
            <a:r>
              <a:rPr lang="en-US" altLang="en-US" sz="4080" dirty="0">
                <a:latin typeface="Times New Roman" panose="02020603050405020304" pitchFamily="18" charset="0"/>
                <a:cs typeface="Times New Roman" panose="02020603050405020304" pitchFamily="18" charset="0"/>
              </a:rPr>
              <a:t>A variety of products are created at NWS WFOs</a:t>
            </a:r>
          </a:p>
          <a:p>
            <a:pPr lvl="2" defTabSz="777156" eaLnBrk="1" hangingPunct="1">
              <a:spcBef>
                <a:spcPct val="20000"/>
              </a:spcBef>
              <a:buFont typeface="Wingdings" panose="05000000000000000000" pitchFamily="2" charset="2"/>
              <a:buChar char="Ø"/>
            </a:pPr>
            <a:r>
              <a:rPr lang="en-US" altLang="en-US" sz="4080" dirty="0">
                <a:latin typeface="Times New Roman" panose="02020603050405020304" pitchFamily="18" charset="0"/>
                <a:cs typeface="Times New Roman" panose="02020603050405020304" pitchFamily="18" charset="0"/>
              </a:rPr>
              <a:t>Short-term forecasts</a:t>
            </a:r>
          </a:p>
          <a:p>
            <a:pPr lvl="2" defTabSz="777156" eaLnBrk="1" hangingPunct="1">
              <a:spcBef>
                <a:spcPct val="20000"/>
              </a:spcBef>
              <a:buFont typeface="Wingdings" panose="05000000000000000000" pitchFamily="2" charset="2"/>
              <a:buChar char="Ø"/>
            </a:pPr>
            <a:r>
              <a:rPr lang="en-US" altLang="en-US" sz="4080" dirty="0">
                <a:latin typeface="Times New Roman" panose="02020603050405020304" pitchFamily="18" charset="0"/>
                <a:cs typeface="Times New Roman" panose="02020603050405020304" pitchFamily="18" charset="0"/>
              </a:rPr>
              <a:t>7-day zone forecasts</a:t>
            </a:r>
          </a:p>
          <a:p>
            <a:pPr lvl="2" defTabSz="777156" eaLnBrk="1" hangingPunct="1">
              <a:spcBef>
                <a:spcPct val="20000"/>
              </a:spcBef>
              <a:buFont typeface="Wingdings" panose="05000000000000000000" pitchFamily="2" charset="2"/>
              <a:buChar char="Ø"/>
            </a:pPr>
            <a:r>
              <a:rPr lang="en-US" altLang="en-US" sz="4080" dirty="0">
                <a:latin typeface="Times New Roman" panose="02020603050405020304" pitchFamily="18" charset="0"/>
                <a:cs typeface="Times New Roman" panose="02020603050405020304" pitchFamily="18" charset="0"/>
              </a:rPr>
              <a:t>Aviation forecasts</a:t>
            </a:r>
          </a:p>
          <a:p>
            <a:pPr lvl="2" defTabSz="777156" eaLnBrk="1" hangingPunct="1">
              <a:spcBef>
                <a:spcPct val="20000"/>
              </a:spcBef>
              <a:buFont typeface="Wingdings" panose="05000000000000000000" pitchFamily="2" charset="2"/>
              <a:buChar char="Ø"/>
            </a:pPr>
            <a:r>
              <a:rPr lang="en-US" altLang="en-US" sz="4080" dirty="0">
                <a:latin typeface="Times New Roman" panose="02020603050405020304" pitchFamily="18" charset="0"/>
                <a:cs typeface="Times New Roman" panose="02020603050405020304" pitchFamily="18" charset="0"/>
              </a:rPr>
              <a:t>Marine forecasts</a:t>
            </a:r>
          </a:p>
          <a:p>
            <a:pPr lvl="2" defTabSz="777156" eaLnBrk="1" hangingPunct="1">
              <a:spcBef>
                <a:spcPct val="20000"/>
              </a:spcBef>
              <a:buFont typeface="Wingdings" panose="05000000000000000000" pitchFamily="2" charset="2"/>
              <a:buChar char="Ø"/>
            </a:pPr>
            <a:r>
              <a:rPr lang="en-US" altLang="en-US" sz="4080" dirty="0">
                <a:latin typeface="Times New Roman" panose="02020603050405020304" pitchFamily="18" charset="0"/>
                <a:cs typeface="Times New Roman" panose="02020603050405020304" pitchFamily="18" charset="0"/>
              </a:rPr>
              <a:t>Forecast discussions</a:t>
            </a:r>
          </a:p>
        </p:txBody>
      </p:sp>
      <p:sp>
        <p:nvSpPr>
          <p:cNvPr id="3" name="Footer Placeholder 2"/>
          <p:cNvSpPr>
            <a:spLocks noGrp="1"/>
          </p:cNvSpPr>
          <p:nvPr>
            <p:ph type="ftr" sz="quarter" idx="11"/>
          </p:nvPr>
        </p:nvSpPr>
        <p:spPr>
          <a:xfrm>
            <a:off x="1366521" y="7203869"/>
            <a:ext cx="8842777"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12</a:t>
            </a:fld>
            <a:endParaRPr lang="en-US"/>
          </a:p>
        </p:txBody>
      </p:sp>
    </p:spTree>
    <p:extLst>
      <p:ext uri="{BB962C8B-B14F-4D97-AF65-F5344CB8AC3E}">
        <p14:creationId xmlns:p14="http://schemas.microsoft.com/office/powerpoint/2010/main" val="128187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203" y="518160"/>
            <a:ext cx="8938260" cy="806242"/>
          </a:xfrm>
        </p:spPr>
        <p:txBody>
          <a:bodyPr/>
          <a:lstStyle/>
          <a:p>
            <a:pPr lvl="1" algn="l" rtl="0">
              <a:lnSpc>
                <a:spcPct val="90000"/>
              </a:lnSpc>
              <a:spcBef>
                <a:spcPct val="0"/>
              </a:spcBef>
            </a:pPr>
            <a:r>
              <a:rPr lang="en-US" sz="3627" b="1" dirty="0">
                <a:latin typeface="Times New Roman" panose="02020603050405020304" pitchFamily="18" charset="0"/>
                <a:cs typeface="Times New Roman" panose="02020603050405020304" pitchFamily="18" charset="0"/>
              </a:rPr>
              <a:t>Weather forecasting techniques</a:t>
            </a:r>
            <a:endParaRPr lang="en-US" sz="544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32203" y="1640840"/>
            <a:ext cx="8938260" cy="3281680"/>
          </a:xfrm>
        </p:spPr>
        <p:txBody>
          <a:bodyPr>
            <a:noAutofit/>
          </a:bodyPr>
          <a:lstStyle/>
          <a:p>
            <a:pPr>
              <a:buFont typeface="Wingdings" panose="05000000000000000000" pitchFamily="2" charset="2"/>
              <a:buChar char="ü"/>
            </a:pPr>
            <a:r>
              <a:rPr lang="en-US" sz="4533" dirty="0">
                <a:latin typeface="Times New Roman" panose="02020603050405020304" pitchFamily="18" charset="0"/>
                <a:cs typeface="Times New Roman" panose="02020603050405020304" pitchFamily="18" charset="0"/>
              </a:rPr>
              <a:t>Numerical weather forecasting</a:t>
            </a:r>
          </a:p>
          <a:p>
            <a:pPr>
              <a:buFont typeface="Wingdings" panose="05000000000000000000" pitchFamily="2" charset="2"/>
              <a:buChar char="ü"/>
            </a:pPr>
            <a:r>
              <a:rPr lang="en-US" sz="4533" dirty="0">
                <a:latin typeface="Times New Roman" panose="02020603050405020304" pitchFamily="18" charset="0"/>
                <a:cs typeface="Times New Roman" panose="02020603050405020304" pitchFamily="18" charset="0"/>
              </a:rPr>
              <a:t>Climatological forecasts</a:t>
            </a:r>
          </a:p>
          <a:p>
            <a:pPr marL="259052" lvl="2" indent="-388577">
              <a:spcBef>
                <a:spcPts val="850"/>
              </a:spcBef>
              <a:buFont typeface="Wingdings" panose="05000000000000000000" pitchFamily="2" charset="2"/>
              <a:buChar char="ü"/>
            </a:pPr>
            <a:r>
              <a:rPr lang="en-US" sz="4533" dirty="0">
                <a:latin typeface="Times New Roman" panose="02020603050405020304" pitchFamily="18" charset="0"/>
                <a:cs typeface="Times New Roman" panose="02020603050405020304" pitchFamily="18" charset="0"/>
              </a:rPr>
              <a:t>Persistence forecasts </a:t>
            </a:r>
          </a:p>
          <a:p>
            <a:pPr marL="259052" lvl="2" indent="-388577">
              <a:spcBef>
                <a:spcPts val="850"/>
              </a:spcBef>
              <a:buFont typeface="Wingdings" panose="05000000000000000000" pitchFamily="2" charset="2"/>
              <a:buChar char="ü"/>
            </a:pPr>
            <a:r>
              <a:rPr lang="en-US" sz="4533" dirty="0">
                <a:latin typeface="Times New Roman" panose="02020603050405020304" pitchFamily="18" charset="0"/>
                <a:cs typeface="Times New Roman" panose="02020603050405020304" pitchFamily="18" charset="0"/>
              </a:rPr>
              <a:t>Analog approach </a:t>
            </a:r>
          </a:p>
        </p:txBody>
      </p:sp>
      <p:sp>
        <p:nvSpPr>
          <p:cNvPr id="4" name="Footer Placeholder 3"/>
          <p:cNvSpPr>
            <a:spLocks noGrp="1"/>
          </p:cNvSpPr>
          <p:nvPr>
            <p:ph type="ftr" sz="quarter" idx="11"/>
          </p:nvPr>
        </p:nvSpPr>
        <p:spPr>
          <a:xfrm>
            <a:off x="1539240" y="7203869"/>
            <a:ext cx="8831223"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13</a:t>
            </a:fld>
            <a:endParaRPr lang="en-US"/>
          </a:p>
        </p:txBody>
      </p:sp>
    </p:spTree>
    <p:extLst>
      <p:ext uri="{BB962C8B-B14F-4D97-AF65-F5344CB8AC3E}">
        <p14:creationId xmlns:p14="http://schemas.microsoft.com/office/powerpoint/2010/main" val="383916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14</a:t>
            </a:fld>
            <a:endParaRPr lang="en-US" altLang="en-US"/>
          </a:p>
        </p:txBody>
      </p:sp>
      <p:sp>
        <p:nvSpPr>
          <p:cNvPr id="2" name="Rectangle 1"/>
          <p:cNvSpPr/>
          <p:nvPr/>
        </p:nvSpPr>
        <p:spPr>
          <a:xfrm>
            <a:off x="2661924" y="345444"/>
            <a:ext cx="7022051" cy="720197"/>
          </a:xfrm>
          <a:prstGeom prst="rect">
            <a:avLst/>
          </a:prstGeom>
        </p:spPr>
        <p:txBody>
          <a:bodyPr wrap="none">
            <a:spAutoFit/>
          </a:bodyPr>
          <a:lstStyle/>
          <a:p>
            <a:r>
              <a:rPr lang="en-US" sz="4080" b="1" dirty="0">
                <a:latin typeface="Times New Roman" panose="02020603050405020304" pitchFamily="18" charset="0"/>
                <a:cs typeface="Times New Roman" panose="02020603050405020304" pitchFamily="18" charset="0"/>
              </a:rPr>
              <a:t>Numerical Weather Prediction</a:t>
            </a:r>
          </a:p>
        </p:txBody>
      </p:sp>
      <p:sp>
        <p:nvSpPr>
          <p:cNvPr id="3" name="Rectangle 2"/>
          <p:cNvSpPr/>
          <p:nvPr/>
        </p:nvSpPr>
        <p:spPr>
          <a:xfrm>
            <a:off x="1021085" y="1240671"/>
            <a:ext cx="9845039" cy="5115824"/>
          </a:xfrm>
          <a:prstGeom prst="rect">
            <a:avLst/>
          </a:prstGeom>
        </p:spPr>
        <p:txBody>
          <a:bodyPr wrap="square">
            <a:spAutoFit/>
          </a:bodyPr>
          <a:lstStyle/>
          <a:p>
            <a:pPr marL="518104" indent="-518104">
              <a:buFont typeface="Wingdings" panose="05000000000000000000" pitchFamily="2" charset="2"/>
              <a:buChar char="ü"/>
            </a:pPr>
            <a:r>
              <a:rPr lang="en-US" sz="3627" b="1" dirty="0">
                <a:latin typeface="Times New Roman" panose="02020603050405020304" pitchFamily="18" charset="0"/>
                <a:cs typeface="Times New Roman" panose="02020603050405020304" pitchFamily="18" charset="0"/>
              </a:rPr>
              <a:t>Numerical weather prediction </a:t>
            </a:r>
            <a:r>
              <a:rPr lang="en-US" sz="3627" dirty="0">
                <a:latin typeface="Times New Roman" panose="02020603050405020304" pitchFamily="18" charset="0"/>
                <a:cs typeface="Times New Roman" panose="02020603050405020304" pitchFamily="18" charset="0"/>
              </a:rPr>
              <a:t>is the technique used to forecast weather using mathematical models designed to represent atmospheric processes.</a:t>
            </a:r>
            <a:endParaRPr lang="am-ET" sz="3627" dirty="0">
              <a:latin typeface="Times New Roman" panose="02020603050405020304" pitchFamily="18" charset="0"/>
              <a:cs typeface="Times New Roman" panose="02020603050405020304" pitchFamily="18" charset="0"/>
            </a:endParaRPr>
          </a:p>
          <a:p>
            <a:pPr marL="518104" indent="-518104">
              <a:buFont typeface="Wingdings" panose="05000000000000000000" pitchFamily="2" charset="2"/>
              <a:buChar char="Ø"/>
            </a:pPr>
            <a:endParaRPr lang="am-ET" sz="3627" dirty="0">
              <a:latin typeface="Times New Roman" panose="02020603050405020304" pitchFamily="18" charset="0"/>
              <a:cs typeface="Times New Roman" panose="02020603050405020304" pitchFamily="18" charset="0"/>
            </a:endParaRPr>
          </a:p>
          <a:p>
            <a:pPr marL="518104" indent="-518104">
              <a:buFont typeface="Wingdings" panose="05000000000000000000" pitchFamily="2" charset="2"/>
              <a:buChar char="ü"/>
            </a:pPr>
            <a:r>
              <a:rPr lang="en-US" sz="3627" dirty="0">
                <a:latin typeface="Times New Roman" panose="02020603050405020304" pitchFamily="18" charset="0"/>
                <a:cs typeface="Times New Roman" panose="02020603050405020304" pitchFamily="18" charset="0"/>
              </a:rPr>
              <a:t>Numerical weather prediction relies on the fact that the behavior of atmospheric gases is governed by a set of physical principles or laws that can be expressed as mathematical equations.</a:t>
            </a:r>
          </a:p>
        </p:txBody>
      </p:sp>
    </p:spTree>
    <p:extLst>
      <p:ext uri="{BB962C8B-B14F-4D97-AF65-F5344CB8AC3E}">
        <p14:creationId xmlns:p14="http://schemas.microsoft.com/office/powerpoint/2010/main" val="3233345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402702"/>
            <a:ext cx="8938260" cy="565408"/>
          </a:xfrm>
        </p:spPr>
        <p:txBody>
          <a:bodyPr>
            <a:noAutofit/>
          </a:bodyPr>
          <a:lstStyle/>
          <a:p>
            <a:r>
              <a:rPr lang="en-US" sz="4080" b="1" dirty="0">
                <a:latin typeface="Times New Roman" panose="02020603050405020304" pitchFamily="18" charset="0"/>
                <a:cs typeface="Times New Roman" panose="02020603050405020304" pitchFamily="18" charset="0"/>
              </a:rPr>
              <a:t>Numerical Weather Forecasting(NWF)</a:t>
            </a:r>
          </a:p>
        </p:txBody>
      </p:sp>
      <p:sp>
        <p:nvSpPr>
          <p:cNvPr id="3" name="Content Placeholder 2"/>
          <p:cNvSpPr>
            <a:spLocks noGrp="1"/>
          </p:cNvSpPr>
          <p:nvPr>
            <p:ph idx="1"/>
          </p:nvPr>
        </p:nvSpPr>
        <p:spPr>
          <a:xfrm>
            <a:off x="1107440" y="1295403"/>
            <a:ext cx="9499600" cy="5115614"/>
          </a:xfrm>
        </p:spPr>
        <p:txBody>
          <a:bodyPr>
            <a:noAutofit/>
          </a:bodyPr>
          <a:lstStyle/>
          <a:p>
            <a:pPr algn="jus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The computer not only plots and analyzes data, it also predicts the weather. </a:t>
            </a:r>
          </a:p>
          <a:p>
            <a:pPr marL="0" indent="0" algn="just">
              <a:buNone/>
            </a:pPr>
            <a:endParaRPr lang="en-US" sz="3173"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NWF involves using mathematical equations which describe the processes occurring in the atmosphere that causes changes to weather elements; such as, </a:t>
            </a:r>
          </a:p>
          <a:p>
            <a:pPr marL="0" indent="0" algn="just">
              <a:buNone/>
            </a:pPr>
            <a:endParaRPr lang="en-US" sz="3173"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Temperature</a:t>
            </a:r>
            <a:r>
              <a:rPr lang="en-US" dirty="0">
                <a:latin typeface="Times New Roman" panose="02020603050405020304" pitchFamily="18" charset="0"/>
                <a:cs typeface="Times New Roman" panose="02020603050405020304" pitchFamily="18" charset="0"/>
              </a:rPr>
              <a:t>, pressure, wind speed, wind direction, moisture content, etc., those elements used to describe the state of the atmosphere (picture).</a:t>
            </a:r>
            <a:r>
              <a:rPr lang="en-US" dirty="0" smtClean="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366521" y="7203869"/>
            <a:ext cx="8884284"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15</a:t>
            </a:fld>
            <a:endParaRPr lang="en-US"/>
          </a:p>
        </p:txBody>
      </p:sp>
    </p:spTree>
    <p:extLst>
      <p:ext uri="{BB962C8B-B14F-4D97-AF65-F5344CB8AC3E}">
        <p14:creationId xmlns:p14="http://schemas.microsoft.com/office/powerpoint/2010/main" val="440684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379671"/>
            <a:ext cx="8938260" cy="674878"/>
          </a:xfrm>
        </p:spPr>
        <p:txBody>
          <a:bodyPr>
            <a:noAutofit/>
          </a:bodyPr>
          <a:lstStyle/>
          <a:p>
            <a:pPr algn="l"/>
            <a:r>
              <a:rPr lang="en-US" sz="4533"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107440" y="1054544"/>
            <a:ext cx="9845040" cy="5940616"/>
          </a:xfrm>
        </p:spPr>
        <p:txBody>
          <a:bodyPr/>
          <a:lstStyle/>
          <a:p>
            <a:pPr algn="just">
              <a:buFont typeface="Wingdings" panose="05000000000000000000" pitchFamily="2" charset="2"/>
              <a:buChar char="ü"/>
            </a:pPr>
            <a:r>
              <a:rPr lang="en-US" altLang="en-US" dirty="0" smtClean="0">
                <a:latin typeface="Times New Roman" panose="02020603050405020304" pitchFamily="18" charset="0"/>
                <a:cs typeface="Times New Roman" panose="02020603050405020304" pitchFamily="18" charset="0"/>
              </a:rPr>
              <a:t>Numerical </a:t>
            </a:r>
            <a:r>
              <a:rPr lang="en-US" altLang="en-US" dirty="0">
                <a:latin typeface="Times New Roman" panose="02020603050405020304" pitchFamily="18" charset="0"/>
                <a:cs typeface="Times New Roman" panose="02020603050405020304" pitchFamily="18" charset="0"/>
              </a:rPr>
              <a:t>weather forecasting begins by entering current atmospheric variables (temperature, wind speed, humidity, and pressure) into a computer simulation. </a:t>
            </a:r>
            <a:endParaRPr lang="en-US" alt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dirty="0" smtClean="0">
                <a:latin typeface="Times New Roman" panose="02020603050405020304" pitchFamily="18" charset="0"/>
                <a:cs typeface="Times New Roman" panose="02020603050405020304" pitchFamily="18" charset="0"/>
              </a:rPr>
              <a:t>This </a:t>
            </a:r>
            <a:r>
              <a:rPr lang="en-US" altLang="en-US" dirty="0">
                <a:latin typeface="Times New Roman" panose="02020603050405020304" pitchFamily="18" charset="0"/>
                <a:cs typeface="Times New Roman" panose="02020603050405020304" pitchFamily="18" charset="0"/>
              </a:rPr>
              <a:t>set of values represents the atmosphere at the start of the forecast. </a:t>
            </a:r>
            <a:endParaRPr lang="en-US" alt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dirty="0" smtClean="0">
                <a:latin typeface="Times New Roman" panose="02020603050405020304" pitchFamily="18" charset="0"/>
                <a:cs typeface="Times New Roman" panose="02020603050405020304" pitchFamily="18" charset="0"/>
              </a:rPr>
              <a:t>After </a:t>
            </a:r>
            <a:r>
              <a:rPr lang="en-US" altLang="en-US" dirty="0">
                <a:latin typeface="Times New Roman" panose="02020603050405020304" pitchFamily="18" charset="0"/>
                <a:cs typeface="Times New Roman" panose="02020603050405020304" pitchFamily="18" charset="0"/>
              </a:rPr>
              <a:t>literally billions of calculations, a </a:t>
            </a:r>
            <a:r>
              <a:rPr lang="en-US" altLang="en-US" dirty="0" smtClean="0">
                <a:latin typeface="Times New Roman" panose="02020603050405020304" pitchFamily="18" charset="0"/>
                <a:cs typeface="Times New Roman" panose="02020603050405020304" pitchFamily="18" charset="0"/>
              </a:rPr>
              <a:t>forecast of </a:t>
            </a:r>
            <a:r>
              <a:rPr lang="en-US" altLang="en-US" dirty="0">
                <a:latin typeface="Times New Roman" panose="02020603050405020304" pitchFamily="18" charset="0"/>
                <a:cs typeface="Times New Roman" panose="02020603050405020304" pitchFamily="18" charset="0"/>
              </a:rPr>
              <a:t>how these basic elements are expected to change over a short time frame (perhaps only 5 to 10 minutes) is generated.</a:t>
            </a:r>
          </a:p>
        </p:txBody>
      </p:sp>
      <p:sp>
        <p:nvSpPr>
          <p:cNvPr id="4" name="Footer Placeholder 3"/>
          <p:cNvSpPr>
            <a:spLocks noGrp="1"/>
          </p:cNvSpPr>
          <p:nvPr>
            <p:ph type="ftr" sz="quarter" idx="11"/>
          </p:nvPr>
        </p:nvSpPr>
        <p:spPr>
          <a:xfrm>
            <a:off x="147447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16</a:t>
            </a:fld>
            <a:endParaRPr lang="en-US"/>
          </a:p>
        </p:txBody>
      </p:sp>
    </p:spTree>
    <p:extLst>
      <p:ext uri="{BB962C8B-B14F-4D97-AF65-F5344CB8AC3E}">
        <p14:creationId xmlns:p14="http://schemas.microsoft.com/office/powerpoint/2010/main" val="417301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5161"/>
            <a:ext cx="8938260" cy="674878"/>
          </a:xfrm>
        </p:spPr>
        <p:txBody>
          <a:bodyPr>
            <a:noAutofit/>
          </a:bodyPr>
          <a:lstStyle/>
          <a:p>
            <a:pPr algn="l"/>
            <a:r>
              <a:rPr lang="en-US" sz="4533"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042670" y="949960"/>
            <a:ext cx="9758680" cy="4847006"/>
          </a:xfrm>
        </p:spPr>
        <p:txBody>
          <a:bodyPr/>
          <a:lstStyle/>
          <a:p>
            <a:pPr algn="just">
              <a:buFont typeface="Wingdings" panose="05000000000000000000" pitchFamily="2" charset="2"/>
              <a:buChar char="ü"/>
            </a:pPr>
            <a:r>
              <a:rPr lang="en-US" altLang="en-US" dirty="0" smtClean="0">
                <a:latin typeface="Times New Roman" panose="02020603050405020304" pitchFamily="18" charset="0"/>
                <a:cs typeface="Times New Roman" panose="02020603050405020304" pitchFamily="18" charset="0"/>
              </a:rPr>
              <a:t>When </a:t>
            </a:r>
            <a:r>
              <a:rPr lang="en-US" altLang="en-US" dirty="0">
                <a:latin typeface="Times New Roman" panose="02020603050405020304" pitchFamily="18" charset="0"/>
                <a:cs typeface="Times New Roman" panose="02020603050405020304" pitchFamily="18" charset="0"/>
              </a:rPr>
              <a:t>the new values have been calculated, the process begins again with the next 5 to 10 minute forecast being established. By repeating this procedure many times over, a forecast for six or more days is created</a:t>
            </a:r>
            <a:r>
              <a:rPr lang="en-US" alt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Using mathematical models, the NWS produces a variety of generalized forecast charts. </a:t>
            </a:r>
            <a:endParaRPr lang="en-US" alt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dirty="0" smtClean="0">
                <a:latin typeface="Times New Roman" panose="02020603050405020304" pitchFamily="18" charset="0"/>
                <a:cs typeface="Times New Roman" panose="02020603050405020304" pitchFamily="18" charset="0"/>
              </a:rPr>
              <a:t>Because </a:t>
            </a:r>
            <a:r>
              <a:rPr lang="en-US" altLang="en-US" dirty="0">
                <a:latin typeface="Times New Roman" panose="02020603050405020304" pitchFamily="18" charset="0"/>
                <a:cs typeface="Times New Roman" panose="02020603050405020304" pitchFamily="18" charset="0"/>
              </a:rPr>
              <a:t>these machine-generated maps predict atmospheric conditions at some future time, they are called </a:t>
            </a:r>
            <a:r>
              <a:rPr lang="en-US" altLang="en-US" b="1" dirty="0">
                <a:latin typeface="Times New Roman" panose="02020603050405020304" pitchFamily="18" charset="0"/>
                <a:cs typeface="Times New Roman" panose="02020603050405020304" pitchFamily="18" charset="0"/>
              </a:rPr>
              <a:t>prognostic charts</a:t>
            </a:r>
            <a:r>
              <a:rPr lang="en-US" altLang="en-US" dirty="0">
                <a:latin typeface="Times New Roman" panose="02020603050405020304" pitchFamily="18" charset="0"/>
                <a:cs typeface="Times New Roman" panose="02020603050405020304" pitchFamily="18" charset="0"/>
              </a:rPr>
              <a:t>, or simply </a:t>
            </a:r>
            <a:r>
              <a:rPr lang="en-US" altLang="en-US" b="1" dirty="0" err="1">
                <a:latin typeface="Times New Roman" panose="02020603050405020304" pitchFamily="18" charset="0"/>
                <a:cs typeface="Times New Roman" panose="02020603050405020304" pitchFamily="18" charset="0"/>
              </a:rPr>
              <a:t>progs</a:t>
            </a:r>
            <a:r>
              <a:rPr lang="en-US" altLang="en-US" dirty="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47447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17</a:t>
            </a:fld>
            <a:endParaRPr lang="en-US"/>
          </a:p>
        </p:txBody>
      </p:sp>
    </p:spTree>
    <p:extLst>
      <p:ext uri="{BB962C8B-B14F-4D97-AF65-F5344CB8AC3E}">
        <p14:creationId xmlns:p14="http://schemas.microsoft.com/office/powerpoint/2010/main" val="1798055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379671"/>
            <a:ext cx="8938260" cy="674878"/>
          </a:xfrm>
        </p:spPr>
        <p:txBody>
          <a:bodyPr>
            <a:noAutofit/>
          </a:bodyPr>
          <a:lstStyle/>
          <a:p>
            <a:pPr algn="l"/>
            <a:r>
              <a:rPr lang="en-US" sz="4533"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081662" y="1072303"/>
            <a:ext cx="9784459" cy="6131560"/>
          </a:xfrm>
        </p:spPr>
        <p:txBody>
          <a:bodyPr/>
          <a:lstStyle/>
          <a:p>
            <a:pPr algn="just">
              <a:buFont typeface="Wingdings" panose="05000000000000000000" pitchFamily="2" charset="2"/>
              <a:buChar char="ü"/>
            </a:pPr>
            <a:r>
              <a:rPr lang="en-US" altLang="en-US" dirty="0" smtClean="0">
                <a:latin typeface="Times New Roman" panose="02020603050405020304" pitchFamily="18" charset="0"/>
                <a:cs typeface="Times New Roman" panose="02020603050405020304" pitchFamily="18" charset="0"/>
              </a:rPr>
              <a:t>Most </a:t>
            </a:r>
            <a:r>
              <a:rPr lang="en-US" altLang="en-US" dirty="0">
                <a:latin typeface="Times New Roman" panose="02020603050405020304" pitchFamily="18" charset="0"/>
                <a:cs typeface="Times New Roman" panose="02020603050405020304" pitchFamily="18" charset="0"/>
              </a:rPr>
              <a:t>numerical models are designed to generate prognostic charts that predict changes in the flow pattern aloft. </a:t>
            </a:r>
            <a:endParaRPr lang="en-US" alt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US" alt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umerical </a:t>
            </a:r>
            <a:r>
              <a:rPr lang="en-US" altLang="en-US" dirty="0">
                <a:latin typeface="Times New Roman" panose="02020603050405020304" pitchFamily="18" charset="0"/>
                <a:cs typeface="Times New Roman" panose="02020603050405020304" pitchFamily="18" charset="0"/>
              </a:rPr>
              <a:t>weather models operate in 3 main phases</a:t>
            </a:r>
          </a:p>
          <a:p>
            <a:pPr lvl="2">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Analysis</a:t>
            </a:r>
          </a:p>
          <a:p>
            <a:pPr lvl="2">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Prediction</a:t>
            </a:r>
          </a:p>
          <a:p>
            <a:pPr lvl="2">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Post-processing</a:t>
            </a:r>
          </a:p>
        </p:txBody>
      </p:sp>
      <p:sp>
        <p:nvSpPr>
          <p:cNvPr id="4" name="Footer Placeholder 3"/>
          <p:cNvSpPr>
            <a:spLocks noGrp="1"/>
          </p:cNvSpPr>
          <p:nvPr>
            <p:ph type="ftr" sz="quarter" idx="11"/>
          </p:nvPr>
        </p:nvSpPr>
        <p:spPr>
          <a:xfrm>
            <a:off x="147447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18</a:t>
            </a:fld>
            <a:endParaRPr lang="en-US"/>
          </a:p>
        </p:txBody>
      </p:sp>
    </p:spTree>
    <p:extLst>
      <p:ext uri="{BB962C8B-B14F-4D97-AF65-F5344CB8AC3E}">
        <p14:creationId xmlns:p14="http://schemas.microsoft.com/office/powerpoint/2010/main" val="158245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90" y="172725"/>
            <a:ext cx="8938260" cy="674878"/>
          </a:xfrm>
        </p:spPr>
        <p:txBody>
          <a:bodyPr>
            <a:noAutofit/>
          </a:bodyPr>
          <a:lstStyle/>
          <a:p>
            <a:r>
              <a:rPr lang="en-US" sz="4533" b="1" dirty="0">
                <a:latin typeface="Times New Roman" panose="02020603050405020304" pitchFamily="18" charset="0"/>
                <a:cs typeface="Times New Roman" panose="02020603050405020304" pitchFamily="18" charset="0"/>
              </a:rPr>
              <a:t>Ensemble Forecasting</a:t>
            </a:r>
          </a:p>
        </p:txBody>
      </p:sp>
      <p:sp>
        <p:nvSpPr>
          <p:cNvPr id="3" name="Content Placeholder 2"/>
          <p:cNvSpPr>
            <a:spLocks noGrp="1"/>
          </p:cNvSpPr>
          <p:nvPr>
            <p:ph idx="1"/>
          </p:nvPr>
        </p:nvSpPr>
        <p:spPr>
          <a:xfrm>
            <a:off x="1029782" y="914516"/>
            <a:ext cx="9784459" cy="6131560"/>
          </a:xfrm>
        </p:spPr>
        <p:txBody>
          <a:bodyPr/>
          <a:lstStyle/>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E</a:t>
            </a:r>
            <a:r>
              <a:rPr lang="en-US" altLang="en-US" dirty="0" smtClean="0">
                <a:latin typeface="Times New Roman" panose="02020603050405020304" pitchFamily="18" charset="0"/>
                <a:cs typeface="Times New Roman" panose="02020603050405020304" pitchFamily="18" charset="0"/>
              </a:rPr>
              <a:t>nsemble forecasting </a:t>
            </a:r>
            <a:r>
              <a:rPr lang="en-US" altLang="en-US" dirty="0">
                <a:latin typeface="Times New Roman" panose="02020603050405020304" pitchFamily="18" charset="0"/>
                <a:cs typeface="Times New Roman" panose="02020603050405020304" pitchFamily="18" charset="0"/>
              </a:rPr>
              <a:t>method involves producing a number of forecasts using the same computer model but slightly altering the initial conditions, while remaining within an error range of the observational instruments. </a:t>
            </a:r>
            <a:endParaRPr lang="en-US" alt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Essentially, ensemble forecasting attempts to assess how the certain errors and omissions in weather measurements might affect the result. </a:t>
            </a:r>
            <a:endParaRPr lang="en-US" alt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One of the most important outcomes of ensemble forecasts is the information they provide about forecast uncertainty. </a:t>
            </a:r>
          </a:p>
        </p:txBody>
      </p:sp>
      <p:sp>
        <p:nvSpPr>
          <p:cNvPr id="4" name="Footer Placeholder 3"/>
          <p:cNvSpPr>
            <a:spLocks noGrp="1"/>
          </p:cNvSpPr>
          <p:nvPr>
            <p:ph type="ftr" sz="quarter" idx="11"/>
          </p:nvPr>
        </p:nvSpPr>
        <p:spPr>
          <a:xfrm>
            <a:off x="147447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19</a:t>
            </a:fld>
            <a:endParaRPr lang="en-US"/>
          </a:p>
        </p:txBody>
      </p:sp>
    </p:spTree>
    <p:extLst>
      <p:ext uri="{BB962C8B-B14F-4D97-AF65-F5344CB8AC3E}">
        <p14:creationId xmlns:p14="http://schemas.microsoft.com/office/powerpoint/2010/main" val="310351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882" y="518160"/>
            <a:ext cx="8938260" cy="554461"/>
          </a:xfrm>
        </p:spPr>
        <p:txBody>
          <a:bodyPr>
            <a:noAutofit/>
          </a:bodyPr>
          <a:lstStyle/>
          <a:p>
            <a:pPr algn="ctr"/>
            <a:r>
              <a:rPr lang="en-US" b="1" dirty="0" smtClean="0">
                <a:latin typeface="Times New Roman" panose="02020603050405020304" pitchFamily="18" charset="0"/>
                <a:cs typeface="Times New Roman" panose="02020603050405020304" pitchFamily="18" charset="0"/>
              </a:rPr>
              <a:t>Outline</a:t>
            </a:r>
            <a:endParaRPr lang="en-US"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2</a:t>
            </a:fld>
            <a:endParaRPr lang="en-US" altLang="en-US"/>
          </a:p>
        </p:txBody>
      </p:sp>
      <p:sp>
        <p:nvSpPr>
          <p:cNvPr id="6" name="Rectangle 5"/>
          <p:cNvSpPr/>
          <p:nvPr/>
        </p:nvSpPr>
        <p:spPr>
          <a:xfrm>
            <a:off x="-304800" y="1345400"/>
            <a:ext cx="11023929" cy="1208664"/>
          </a:xfrm>
          <a:prstGeom prst="rect">
            <a:avLst/>
          </a:prstGeom>
        </p:spPr>
        <p:txBody>
          <a:bodyPr wrap="square">
            <a:spAutoFit/>
          </a:bodyPr>
          <a:lstStyle/>
          <a:p>
            <a:pPr algn="ctr"/>
            <a:r>
              <a:rPr lang="en-US" sz="3627" dirty="0">
                <a:latin typeface="Times New Roman" panose="02020603050405020304" pitchFamily="18" charset="0"/>
                <a:cs typeface="Times New Roman" panose="02020603050405020304" pitchFamily="18" charset="0"/>
              </a:rPr>
              <a:t>1.1	Subjective, statistical and numerical weather prediction</a:t>
            </a:r>
          </a:p>
        </p:txBody>
      </p:sp>
      <p:sp>
        <p:nvSpPr>
          <p:cNvPr id="7" name="Rectangle 6"/>
          <p:cNvSpPr/>
          <p:nvPr/>
        </p:nvSpPr>
        <p:spPr>
          <a:xfrm>
            <a:off x="384809" y="2889983"/>
            <a:ext cx="9521191" cy="650499"/>
          </a:xfrm>
          <a:prstGeom prst="rect">
            <a:avLst/>
          </a:prstGeom>
        </p:spPr>
        <p:txBody>
          <a:bodyPr wrap="square">
            <a:spAutoFit/>
          </a:bodyPr>
          <a:lstStyle/>
          <a:p>
            <a:pPr algn="ctr"/>
            <a:r>
              <a:rPr lang="en-US" sz="3627" dirty="0">
                <a:latin typeface="Times New Roman" panose="02020603050405020304" pitchFamily="18" charset="0"/>
                <a:cs typeface="Times New Roman" panose="02020603050405020304" pitchFamily="18" charset="0"/>
              </a:rPr>
              <a:t>1.2	Problem and progress of weather forecasting</a:t>
            </a:r>
          </a:p>
        </p:txBody>
      </p:sp>
      <p:sp>
        <p:nvSpPr>
          <p:cNvPr id="8" name="Rectangle 7"/>
          <p:cNvSpPr/>
          <p:nvPr/>
        </p:nvSpPr>
        <p:spPr>
          <a:xfrm>
            <a:off x="482270" y="4404360"/>
            <a:ext cx="11176329" cy="1208664"/>
          </a:xfrm>
          <a:prstGeom prst="rect">
            <a:avLst/>
          </a:prstGeom>
        </p:spPr>
        <p:txBody>
          <a:bodyPr wrap="square">
            <a:spAutoFit/>
          </a:bodyPr>
          <a:lstStyle/>
          <a:p>
            <a:pPr algn="ctr"/>
            <a:r>
              <a:rPr lang="en-US" sz="3627" dirty="0">
                <a:latin typeface="Times New Roman" panose="02020603050405020304" pitchFamily="18" charset="0"/>
                <a:cs typeface="Times New Roman" panose="02020603050405020304" pitchFamily="18" charset="0"/>
              </a:rPr>
              <a:t>1.3	Types of forecasts - time scale, content, performance and data observations techniques.</a:t>
            </a:r>
          </a:p>
        </p:txBody>
      </p:sp>
    </p:spTree>
    <p:extLst>
      <p:ext uri="{BB962C8B-B14F-4D97-AF65-F5344CB8AC3E}">
        <p14:creationId xmlns:p14="http://schemas.microsoft.com/office/powerpoint/2010/main" val="2624374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534" y="5161"/>
            <a:ext cx="8938260" cy="674878"/>
          </a:xfrm>
        </p:spPr>
        <p:txBody>
          <a:bodyPr>
            <a:noAutofit/>
          </a:bodyPr>
          <a:lstStyle/>
          <a:p>
            <a:r>
              <a:rPr lang="en-US" sz="4533" b="1" dirty="0">
                <a:latin typeface="Times New Roman" panose="02020603050405020304" pitchFamily="18" charset="0"/>
                <a:cs typeface="Times New Roman" panose="02020603050405020304" pitchFamily="18" charset="0"/>
              </a:rPr>
              <a:t>statistical forecasts </a:t>
            </a:r>
          </a:p>
        </p:txBody>
      </p:sp>
      <p:sp>
        <p:nvSpPr>
          <p:cNvPr id="3" name="Content Placeholder 2"/>
          <p:cNvSpPr>
            <a:spLocks noGrp="1"/>
          </p:cNvSpPr>
          <p:nvPr>
            <p:ph idx="1"/>
          </p:nvPr>
        </p:nvSpPr>
        <p:spPr>
          <a:xfrm>
            <a:off x="1029782" y="876169"/>
            <a:ext cx="9784459" cy="6131560"/>
          </a:xfrm>
        </p:spPr>
        <p:txBody>
          <a:bodyPr/>
          <a:lstStyle/>
          <a:p>
            <a:pPr algn="just">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Statistical forecasts are made routinely of weather elements based on the past performance of computer models known as Model Output Statistics, or MOS.</a:t>
            </a:r>
          </a:p>
          <a:p>
            <a:pPr algn="just">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These predictions, in effect, are statistically weighted analogue forecast corrections incorporated into the computer model output.</a:t>
            </a:r>
          </a:p>
          <a:p>
            <a:pPr algn="just">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 For example, a forecast of tomorrow’s maximum temperature for a city might be derived from a statistical equation that uses a numerical model’s forecast of relative humidity, cloud cover, wind direction, and air temperature.</a:t>
            </a:r>
          </a:p>
        </p:txBody>
      </p:sp>
      <p:sp>
        <p:nvSpPr>
          <p:cNvPr id="4" name="Footer Placeholder 3"/>
          <p:cNvSpPr>
            <a:spLocks noGrp="1"/>
          </p:cNvSpPr>
          <p:nvPr>
            <p:ph type="ftr" sz="quarter" idx="11"/>
          </p:nvPr>
        </p:nvSpPr>
        <p:spPr>
          <a:xfrm>
            <a:off x="147447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20</a:t>
            </a:fld>
            <a:endParaRPr lang="en-US"/>
          </a:p>
        </p:txBody>
      </p:sp>
    </p:spTree>
    <p:extLst>
      <p:ext uri="{BB962C8B-B14F-4D97-AF65-F5344CB8AC3E}">
        <p14:creationId xmlns:p14="http://schemas.microsoft.com/office/powerpoint/2010/main" val="1840169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915" y="5"/>
            <a:ext cx="8938260" cy="674878"/>
          </a:xfrm>
        </p:spPr>
        <p:txBody>
          <a:bodyPr>
            <a:noAutofit/>
          </a:bodyPr>
          <a:lstStyle/>
          <a:p>
            <a:pPr algn="l"/>
            <a:r>
              <a:rPr lang="en-US" sz="4533"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304800" y="889058"/>
            <a:ext cx="11277599" cy="6131560"/>
          </a:xfrm>
        </p:spPr>
        <p:txBody>
          <a:bodyPr/>
          <a:lstStyle/>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When the Weather Service issues a forecast calling for rain, it is usually followed by a probability. For example: “</a:t>
            </a:r>
            <a:r>
              <a:rPr lang="en-US" altLang="en-US" dirty="0" smtClean="0">
                <a:latin typeface="Times New Roman" panose="02020603050405020304" pitchFamily="18" charset="0"/>
                <a:cs typeface="Times New Roman" panose="02020603050405020304" pitchFamily="18" charset="0"/>
              </a:rPr>
              <a:t>The chance </a:t>
            </a:r>
            <a:r>
              <a:rPr lang="en-US" altLang="en-US" dirty="0">
                <a:latin typeface="Times New Roman" panose="02020603050405020304" pitchFamily="18" charset="0"/>
                <a:cs typeface="Times New Roman" panose="02020603050405020304" pitchFamily="18" charset="0"/>
              </a:rPr>
              <a:t>of rain is 60 percent</a:t>
            </a:r>
            <a:r>
              <a:rPr lang="en-US" alt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altLang="en-US" dirty="0" smtClean="0">
                <a:latin typeface="Times New Roman" panose="02020603050405020304" pitchFamily="18" charset="0"/>
                <a:cs typeface="Times New Roman" panose="02020603050405020304" pitchFamily="18" charset="0"/>
              </a:rPr>
              <a:t>The </a:t>
            </a:r>
            <a:r>
              <a:rPr lang="en-US" altLang="en-US" dirty="0">
                <a:latin typeface="Times New Roman" panose="02020603050405020304" pitchFamily="18" charset="0"/>
                <a:cs typeface="Times New Roman" panose="02020603050405020304" pitchFamily="18" charset="0"/>
              </a:rPr>
              <a:t>expression means that there is a 60 percent chance that any random place in the forecast </a:t>
            </a:r>
            <a:r>
              <a:rPr lang="en-US" altLang="en-US" dirty="0" smtClean="0">
                <a:latin typeface="Times New Roman" panose="02020603050405020304" pitchFamily="18" charset="0"/>
                <a:cs typeface="Times New Roman" panose="02020603050405020304" pitchFamily="18" charset="0"/>
              </a:rPr>
              <a:t>area.</a:t>
            </a:r>
          </a:p>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the forecast in another way, if the forecast for 10 days calls for a 60 percent chance of rain, it should rain where you live on </a:t>
            </a:r>
            <a:r>
              <a:rPr lang="en-US" altLang="en-US" dirty="0" smtClean="0">
                <a:latin typeface="Times New Roman" panose="02020603050405020304" pitchFamily="18" charset="0"/>
                <a:cs typeface="Times New Roman" panose="02020603050405020304" pitchFamily="18" charset="0"/>
              </a:rPr>
              <a:t>6 of </a:t>
            </a:r>
            <a:r>
              <a:rPr lang="en-US" altLang="en-US" dirty="0">
                <a:latin typeface="Times New Roman" panose="02020603050405020304" pitchFamily="18" charset="0"/>
                <a:cs typeface="Times New Roman" panose="02020603050405020304" pitchFamily="18" charset="0"/>
              </a:rPr>
              <a:t>those days.  </a:t>
            </a:r>
          </a:p>
        </p:txBody>
      </p:sp>
      <p:sp>
        <p:nvSpPr>
          <p:cNvPr id="4" name="Footer Placeholder 3"/>
          <p:cNvSpPr>
            <a:spLocks noGrp="1"/>
          </p:cNvSpPr>
          <p:nvPr>
            <p:ph type="ftr" sz="quarter" idx="11"/>
          </p:nvPr>
        </p:nvSpPr>
        <p:spPr>
          <a:xfrm>
            <a:off x="147447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21</a:t>
            </a:fld>
            <a:endParaRPr lang="en-US"/>
          </a:p>
        </p:txBody>
      </p:sp>
    </p:spTree>
    <p:extLst>
      <p:ext uri="{BB962C8B-B14F-4D97-AF65-F5344CB8AC3E}">
        <p14:creationId xmlns:p14="http://schemas.microsoft.com/office/powerpoint/2010/main" val="254410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379671"/>
            <a:ext cx="8938260" cy="674878"/>
          </a:xfrm>
        </p:spPr>
        <p:txBody>
          <a:bodyPr>
            <a:noAutofit/>
          </a:bodyPr>
          <a:lstStyle/>
          <a:p>
            <a:pPr algn="l"/>
            <a:r>
              <a:rPr lang="en-US" sz="4533"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457200" y="1072303"/>
            <a:ext cx="11125200" cy="6131560"/>
          </a:xfrm>
        </p:spPr>
        <p:txBody>
          <a:bodyPr/>
          <a:lstStyle/>
          <a:p>
            <a:pPr algn="jus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The verification of the forecast (as to whether it actually rained or not) is usually made at the Weather Service office, but remember that the computer models forecast for a given region, not for an individual location. </a:t>
            </a:r>
          </a:p>
        </p:txBody>
      </p:sp>
      <p:sp>
        <p:nvSpPr>
          <p:cNvPr id="4" name="Footer Placeholder 3"/>
          <p:cNvSpPr>
            <a:spLocks noGrp="1"/>
          </p:cNvSpPr>
          <p:nvPr>
            <p:ph type="ftr" sz="quarter" idx="11"/>
          </p:nvPr>
        </p:nvSpPr>
        <p:spPr>
          <a:xfrm>
            <a:off x="147447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22</a:t>
            </a:fld>
            <a:endParaRPr lang="en-US"/>
          </a:p>
        </p:txBody>
      </p:sp>
    </p:spTree>
    <p:extLst>
      <p:ext uri="{BB962C8B-B14F-4D97-AF65-F5344CB8AC3E}">
        <p14:creationId xmlns:p14="http://schemas.microsoft.com/office/powerpoint/2010/main" val="2997350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365452" y="358689"/>
            <a:ext cx="4882619"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724" tIns="38862" rIns="77724" bIns="38862" numCol="1" anchor="ctr" anchorCtr="0" compatLnSpc="1">
            <a:prstTxWarp prst="textNoShape">
              <a:avLst/>
            </a:prstTxWarp>
            <a:spAutoFit/>
          </a:bodyPr>
          <a:lstStyle/>
          <a:p>
            <a:pPr lvl="0" fontAlgn="base">
              <a:lnSpc>
                <a:spcPct val="100000"/>
              </a:lnSpc>
              <a:spcAft>
                <a:spcPct val="0"/>
              </a:spcAft>
            </a:pPr>
            <a:r>
              <a:rPr lang="en-US" sz="4080" b="1" dirty="0">
                <a:latin typeface="Times New Roman" panose="02020603050405020304" pitchFamily="18" charset="0"/>
                <a:cs typeface="Times New Roman" panose="02020603050405020304" pitchFamily="18" charset="0"/>
              </a:rPr>
              <a:t>NWF-</a:t>
            </a:r>
            <a:r>
              <a:rPr lang="en-US" altLang="en-US" sz="4080" b="1" dirty="0">
                <a:latin typeface="Times New Roman" panose="02020603050405020304" pitchFamily="18" charset="0"/>
                <a:cs typeface="Times New Roman" panose="02020603050405020304" pitchFamily="18" charset="0"/>
              </a:rPr>
              <a:t>Analysis Phase</a:t>
            </a:r>
            <a:endParaRPr lang="en-US" altLang="en-US" sz="1813"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187571" y="1209397"/>
            <a:ext cx="9512068" cy="544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0000"/>
              </a:lnSpc>
              <a:spcBef>
                <a:spcPct val="2000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 Create or update a computer code of a numerical model of the atmosphere </a:t>
            </a:r>
          </a:p>
          <a:p>
            <a:pPr lvl="1" algn="just" eaLnBrk="1" hangingPunct="1">
              <a:lnSpc>
                <a:spcPct val="100000"/>
              </a:lnSpc>
              <a:spcBef>
                <a:spcPct val="2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Numerical model: - mathematical model of atmospheric circulation and moisture; includes equations of motion, continuity, energy, etc.</a:t>
            </a:r>
          </a:p>
          <a:p>
            <a:pPr algn="just" defTabSz="777156" eaLnBrk="1" hangingPunct="1">
              <a:spcBef>
                <a:spcPct val="2000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A gridded, 3-dimensional analysis is produced with</a:t>
            </a:r>
          </a:p>
          <a:p>
            <a:pPr lvl="1" algn="just" eaLnBrk="1" hangingPunct="1">
              <a:lnSpc>
                <a:spcPct val="100000"/>
              </a:lnSpc>
              <a:spcBef>
                <a:spcPct val="2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A previous forecast</a:t>
            </a:r>
          </a:p>
          <a:p>
            <a:pPr lvl="1" algn="just" eaLnBrk="1" hangingPunct="1">
              <a:lnSpc>
                <a:spcPct val="100000"/>
              </a:lnSpc>
              <a:spcBef>
                <a:spcPct val="20000"/>
              </a:spcBef>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Observations</a:t>
            </a:r>
          </a:p>
          <a:p>
            <a:pPr algn="just" defTabSz="777156" eaLnBrk="1" hangingPunct="1">
              <a:spcBef>
                <a:spcPct val="2000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The process by which the above are combined is called </a:t>
            </a:r>
            <a:r>
              <a:rPr lang="en-US" altLang="en-US" sz="3173" b="1" dirty="0">
                <a:latin typeface="Times New Roman" panose="02020603050405020304" pitchFamily="18" charset="0"/>
                <a:cs typeface="Times New Roman" panose="02020603050405020304" pitchFamily="18" charset="0"/>
              </a:rPr>
              <a:t>data assimilation</a:t>
            </a:r>
            <a:r>
              <a:rPr lang="en-US" altLang="en-US" sz="3173" dirty="0">
                <a:latin typeface="Times New Roman" panose="02020603050405020304" pitchFamily="18" charset="0"/>
                <a:cs typeface="Times New Roman" panose="02020603050405020304" pitchFamily="18" charset="0"/>
              </a:rPr>
              <a:t> </a:t>
            </a:r>
          </a:p>
        </p:txBody>
      </p:sp>
      <p:sp>
        <p:nvSpPr>
          <p:cNvPr id="2" name="Footer Placeholder 1"/>
          <p:cNvSpPr>
            <a:spLocks noGrp="1"/>
          </p:cNvSpPr>
          <p:nvPr>
            <p:ph type="ftr" sz="quarter" idx="11"/>
          </p:nvPr>
        </p:nvSpPr>
        <p:spPr>
          <a:xfrm>
            <a:off x="1625600" y="7203869"/>
            <a:ext cx="8722360"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23</a:t>
            </a:fld>
            <a:endParaRPr lang="en-US"/>
          </a:p>
        </p:txBody>
      </p:sp>
    </p:spTree>
    <p:extLst>
      <p:ext uri="{BB962C8B-B14F-4D97-AF65-F5344CB8AC3E}">
        <p14:creationId xmlns:p14="http://schemas.microsoft.com/office/powerpoint/2010/main" val="318586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351201" y="331440"/>
            <a:ext cx="7180348"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l" defTabSz="777156" eaLnBrk="1" hangingPunct="1"/>
            <a:r>
              <a:rPr lang="en-US" altLang="en-US" sz="4080" b="1" dirty="0">
                <a:latin typeface="Times New Roman" panose="02020603050405020304" pitchFamily="18" charset="0"/>
                <a:cs typeface="Times New Roman" panose="02020603050405020304" pitchFamily="18" charset="0"/>
              </a:rPr>
              <a:t>Data Assimilation</a:t>
            </a:r>
            <a:endParaRPr lang="en-US" altLang="en-US" sz="1813"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351201" y="1267468"/>
            <a:ext cx="8737684" cy="547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just" defTabSz="777156" eaLnBrk="1" hangingPunct="1">
              <a:spcBef>
                <a:spcPct val="0"/>
              </a:spcBef>
              <a:buFont typeface="Wingdings" panose="05000000000000000000" pitchFamily="2" charset="2"/>
              <a:buChar char="ü"/>
            </a:pPr>
            <a:r>
              <a:rPr lang="en-US" altLang="en-US" sz="2720" dirty="0">
                <a:cs typeface="Arial" panose="020B0604020202020204" pitchFamily="34" charset="0"/>
              </a:rPr>
              <a:t> </a:t>
            </a:r>
            <a:r>
              <a:rPr lang="en-US" altLang="en-US" dirty="0">
                <a:latin typeface="Times New Roman" panose="02020603050405020304" pitchFamily="18" charset="0"/>
                <a:cs typeface="Times New Roman" panose="02020603050405020304" pitchFamily="18" charset="0"/>
              </a:rPr>
              <a:t>Gridded atmospheric analyses are produced by combining the following:</a:t>
            </a:r>
          </a:p>
          <a:p>
            <a:pPr marL="388577" lvl="1" indent="0">
              <a:spcBef>
                <a:spcPct val="0"/>
              </a:spcBef>
              <a:buNone/>
            </a:pPr>
            <a:endParaRPr lang="en-US" altLang="en-US" sz="3627" dirty="0">
              <a:latin typeface="Times New Roman" panose="02020603050405020304" pitchFamily="18" charset="0"/>
              <a:cs typeface="Times New Roman" panose="02020603050405020304" pitchFamily="18" charset="0"/>
            </a:endParaRPr>
          </a:p>
          <a:p>
            <a:pPr lvl="1" fontAlgn="base">
              <a:lnSpc>
                <a:spcPct val="100000"/>
              </a:lnSpc>
              <a:spcBef>
                <a:spcPct val="0"/>
              </a:spcBef>
              <a:spcAft>
                <a:spcPct val="0"/>
              </a:spcAft>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A previous forecast</a:t>
            </a:r>
          </a:p>
          <a:p>
            <a:pPr lvl="1" fontAlgn="base">
              <a:lnSpc>
                <a:spcPct val="100000"/>
              </a:lnSpc>
              <a:spcBef>
                <a:spcPct val="0"/>
              </a:spcBef>
              <a:spcAft>
                <a:spcPct val="0"/>
              </a:spcAft>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Forecast uncertainty</a:t>
            </a:r>
          </a:p>
          <a:p>
            <a:pPr lvl="1" fontAlgn="base">
              <a:lnSpc>
                <a:spcPct val="100000"/>
              </a:lnSpc>
              <a:spcBef>
                <a:spcPct val="0"/>
              </a:spcBef>
              <a:spcAft>
                <a:spcPct val="0"/>
              </a:spcAft>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Observations</a:t>
            </a:r>
          </a:p>
          <a:p>
            <a:pPr lvl="1" fontAlgn="base">
              <a:lnSpc>
                <a:spcPct val="100000"/>
              </a:lnSpc>
              <a:spcBef>
                <a:spcPct val="0"/>
              </a:spcBef>
              <a:spcAft>
                <a:spcPct val="0"/>
              </a:spcAft>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Observation uncertainty</a:t>
            </a:r>
          </a:p>
          <a:p>
            <a:pPr marL="0" indent="0" defTabSz="777156" eaLnBrk="1" hangingPunct="1">
              <a:spcBef>
                <a:spcPct val="0"/>
              </a:spcBef>
              <a:buNone/>
            </a:pPr>
            <a:endParaRPr lang="en-US" altLang="en-US" sz="2720" dirty="0">
              <a:latin typeface="Arial" panose="020B0604020202020204" pitchFamily="34" charset="0"/>
              <a:cs typeface="Arial" panose="020B0604020202020204" pitchFamily="34" charset="0"/>
            </a:endParaRPr>
          </a:p>
          <a:p>
            <a:pPr marL="0" indent="0" defTabSz="777156" eaLnBrk="1" hangingPunct="1">
              <a:spcBef>
                <a:spcPct val="0"/>
              </a:spcBef>
              <a:buNone/>
            </a:pPr>
            <a:endParaRPr lang="en-US" altLang="en-US" sz="2720" dirty="0">
              <a:latin typeface="Arial" panose="020B0604020202020204" pitchFamily="34" charset="0"/>
              <a:cs typeface="Arial" panose="020B0604020202020204" pitchFamily="34" charset="0"/>
            </a:endParaRPr>
          </a:p>
          <a:p>
            <a:pPr marL="0" indent="0" defTabSz="777156" eaLnBrk="1" hangingPunct="1">
              <a:spcBef>
                <a:spcPct val="0"/>
              </a:spcBef>
              <a:buNone/>
            </a:pPr>
            <a:endParaRPr lang="en-US" altLang="en-US" sz="2720" dirty="0">
              <a:latin typeface="Arial" panose="020B0604020202020204" pitchFamily="34" charset="0"/>
              <a:cs typeface="Arial" panose="020B0604020202020204" pitchFamily="34" charset="0"/>
            </a:endParaRPr>
          </a:p>
          <a:p>
            <a:pPr defTabSz="777156" eaLnBrk="1" hangingPunct="1">
              <a:spcBef>
                <a:spcPct val="0"/>
              </a:spcBef>
              <a:buFont typeface="Wingdings" panose="05000000000000000000" pitchFamily="2" charset="2"/>
              <a:buChar char="Ø"/>
            </a:pPr>
            <a:endParaRPr lang="en-US" altLang="en-US" sz="1530" dirty="0">
              <a:latin typeface="Arial" panose="020B0604020202020204" pitchFamily="34" charset="0"/>
            </a:endParaRPr>
          </a:p>
        </p:txBody>
      </p:sp>
      <p:sp>
        <p:nvSpPr>
          <p:cNvPr id="2" name="Footer Placeholder 1"/>
          <p:cNvSpPr>
            <a:spLocks noGrp="1"/>
          </p:cNvSpPr>
          <p:nvPr>
            <p:ph type="ftr" sz="quarter" idx="11"/>
          </p:nvPr>
        </p:nvSpPr>
        <p:spPr>
          <a:xfrm>
            <a:off x="1351201" y="7203869"/>
            <a:ext cx="8910404"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24</a:t>
            </a:fld>
            <a:endParaRPr lang="en-US"/>
          </a:p>
        </p:txBody>
      </p:sp>
    </p:spTree>
    <p:extLst>
      <p:ext uri="{BB962C8B-B14F-4D97-AF65-F5344CB8AC3E}">
        <p14:creationId xmlns:p14="http://schemas.microsoft.com/office/powerpoint/2010/main" val="38533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520" y="210416"/>
            <a:ext cx="8938260" cy="631090"/>
          </a:xfrm>
        </p:spPr>
        <p:txBody>
          <a:bodyPr>
            <a:noAutofit/>
          </a:bodyPr>
          <a:lstStyle/>
          <a:p>
            <a:r>
              <a:rPr lang="en-US" sz="4080" b="1" dirty="0">
                <a:latin typeface="Times New Roman" panose="02020603050405020304" pitchFamily="18" charset="0"/>
                <a:cs typeface="Times New Roman" panose="02020603050405020304" pitchFamily="18" charset="0"/>
              </a:rPr>
              <a:t>NWF- </a:t>
            </a:r>
            <a:r>
              <a:rPr lang="en-US" altLang="en-US" sz="4080" b="1" dirty="0">
                <a:latin typeface="Times New Roman" panose="02020603050405020304" pitchFamily="18" charset="0"/>
                <a:cs typeface="Times New Roman" panose="02020603050405020304" pitchFamily="18" charset="0"/>
              </a:rPr>
              <a:t>Prediction Phase</a:t>
            </a:r>
            <a:endParaRPr lang="en-US" sz="4080"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1366520" y="752506"/>
            <a:ext cx="9499600" cy="585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marL="1600200" indent="-228600"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Start by inputting current and recent atmospheric conditions into the model/computer </a:t>
            </a:r>
            <a:r>
              <a:rPr lang="en-US" altLang="en-US" dirty="0" smtClean="0">
                <a:latin typeface="Times New Roman" panose="02020603050405020304" pitchFamily="18" charset="0"/>
                <a:cs typeface="Times New Roman" panose="02020603050405020304" pitchFamily="18" charset="0"/>
              </a:rPr>
              <a:t>program</a:t>
            </a:r>
            <a:endParaRPr lang="en-US" altLang="en-US" dirty="0">
              <a:latin typeface="Times New Roman" panose="02020603050405020304" pitchFamily="18" charset="0"/>
              <a:cs typeface="Times New Roman" panose="02020603050405020304" pitchFamily="18" charset="0"/>
            </a:endParaRPr>
          </a:p>
          <a:p>
            <a:pPr algn="just"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Solve equations to obtain prediction of future atmospheric conditions</a:t>
            </a:r>
          </a:p>
          <a:p>
            <a:pPr algn="just"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Output maps and other prediction </a:t>
            </a:r>
            <a:r>
              <a:rPr lang="en-US" altLang="en-US" dirty="0" smtClean="0">
                <a:latin typeface="Times New Roman" panose="02020603050405020304" pitchFamily="18" charset="0"/>
                <a:cs typeface="Times New Roman" panose="02020603050405020304" pitchFamily="18" charset="0"/>
              </a:rPr>
              <a:t>products</a:t>
            </a:r>
          </a:p>
          <a:p>
            <a:pPr algn="just" eaLnBrk="1" hangingPunct="1">
              <a:spcBef>
                <a:spcPct val="20000"/>
              </a:spcBef>
              <a:buFont typeface="Wingdings" panose="05000000000000000000" pitchFamily="2" charset="2"/>
              <a:buChar char="ü"/>
            </a:pPr>
            <a:endParaRPr lang="en-US" altLang="en-US" dirty="0">
              <a:latin typeface="Times New Roman" panose="02020603050405020304" pitchFamily="18" charset="0"/>
              <a:cs typeface="Times New Roman" panose="02020603050405020304" pitchFamily="18" charset="0"/>
            </a:endParaRPr>
          </a:p>
          <a:p>
            <a:pPr algn="just"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After some time elapses (hours or days), repeat the process with the latest current data</a:t>
            </a:r>
          </a:p>
          <a:p>
            <a:pPr marL="291434" indent="-291434" defTabSz="777156">
              <a:buNone/>
            </a:pPr>
            <a:endParaRPr lang="en-US" altLang="en-US" sz="1530" dirty="0"/>
          </a:p>
        </p:txBody>
      </p:sp>
      <p:sp>
        <p:nvSpPr>
          <p:cNvPr id="3" name="Footer Placeholder 2"/>
          <p:cNvSpPr>
            <a:spLocks noGrp="1"/>
          </p:cNvSpPr>
          <p:nvPr>
            <p:ph type="ftr" sz="quarter" idx="11"/>
          </p:nvPr>
        </p:nvSpPr>
        <p:spPr>
          <a:xfrm>
            <a:off x="1366520" y="7203869"/>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25</a:t>
            </a:fld>
            <a:endParaRPr lang="en-US"/>
          </a:p>
        </p:txBody>
      </p:sp>
    </p:spTree>
    <p:extLst>
      <p:ext uri="{BB962C8B-B14F-4D97-AF65-F5344CB8AC3E}">
        <p14:creationId xmlns:p14="http://schemas.microsoft.com/office/powerpoint/2010/main" val="169166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1" y="518165"/>
            <a:ext cx="8938260" cy="663930"/>
          </a:xfrm>
        </p:spPr>
        <p:txBody>
          <a:bodyPr>
            <a:noAutofit/>
          </a:bodyPr>
          <a:lstStyle/>
          <a:p>
            <a:pPr lvl="0" algn="l" fontAlgn="base">
              <a:lnSpc>
                <a:spcPct val="100000"/>
              </a:lnSpc>
              <a:spcAft>
                <a:spcPct val="0"/>
              </a:spcAft>
            </a:pPr>
            <a:r>
              <a:rPr lang="en-US" altLang="en-US" sz="4080" b="1" dirty="0">
                <a:latin typeface="Times New Roman" panose="02020603050405020304" pitchFamily="18" charset="0"/>
                <a:cs typeface="Times New Roman" panose="02020603050405020304" pitchFamily="18" charset="0"/>
              </a:rPr>
              <a:t>Cont. . .</a:t>
            </a:r>
          </a:p>
        </p:txBody>
      </p:sp>
      <p:sp>
        <p:nvSpPr>
          <p:cNvPr id="5" name="Rectangle 2"/>
          <p:cNvSpPr>
            <a:spLocks noGrp="1" noChangeArrowheads="1"/>
          </p:cNvSpPr>
          <p:nvPr>
            <p:ph idx="1"/>
          </p:nvPr>
        </p:nvSpPr>
        <p:spPr bwMode="auto">
          <a:xfrm>
            <a:off x="1332164" y="1345568"/>
            <a:ext cx="9080572" cy="578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777156"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 The prediction phase of NWP involves calculating the  future state of the atmosphere (starting point = the analysis) under the following </a:t>
            </a:r>
            <a:r>
              <a:rPr lang="en-US" altLang="en-US" b="1" dirty="0">
                <a:latin typeface="Times New Roman" panose="02020603050405020304" pitchFamily="18" charset="0"/>
                <a:cs typeface="Times New Roman" panose="02020603050405020304" pitchFamily="18" charset="0"/>
              </a:rPr>
              <a:t>governing equations</a:t>
            </a:r>
            <a:r>
              <a:rPr lang="en-US" altLang="en-US" dirty="0">
                <a:latin typeface="Times New Roman" panose="02020603050405020304" pitchFamily="18" charset="0"/>
                <a:cs typeface="Times New Roman" panose="02020603050405020304" pitchFamily="18" charset="0"/>
              </a:rPr>
              <a:t>:</a:t>
            </a:r>
          </a:p>
          <a:p>
            <a:pPr lvl="1"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Conservation of momentum</a:t>
            </a:r>
          </a:p>
          <a:p>
            <a:pPr lvl="1"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Conservation of mass</a:t>
            </a:r>
          </a:p>
          <a:p>
            <a:pPr lvl="1"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Conservation of energy</a:t>
            </a:r>
          </a:p>
          <a:p>
            <a:pPr lvl="0" eaLnBrk="1" hangingPunct="1">
              <a:lnSpc>
                <a:spcPct val="100000"/>
              </a:lnSpc>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 NWF takes massive amounts of computing power!!!</a:t>
            </a:r>
          </a:p>
          <a:p>
            <a:pPr lvl="0">
              <a:lnSpc>
                <a:spcPct val="100000"/>
              </a:lnSpc>
              <a:buNone/>
            </a:pPr>
            <a:endParaRPr lang="en-US" altLang="en-US" sz="1530" dirty="0"/>
          </a:p>
        </p:txBody>
      </p:sp>
      <p:sp>
        <p:nvSpPr>
          <p:cNvPr id="3" name="Footer Placeholder 2"/>
          <p:cNvSpPr>
            <a:spLocks noGrp="1"/>
          </p:cNvSpPr>
          <p:nvPr>
            <p:ph type="ftr" sz="quarter" idx="11"/>
          </p:nvPr>
        </p:nvSpPr>
        <p:spPr>
          <a:xfrm>
            <a:off x="1474476" y="7203869"/>
            <a:ext cx="8938259" cy="413808"/>
          </a:xfrm>
        </p:spPr>
        <p:txBody>
          <a:bodyPr/>
          <a:lstStyle/>
          <a:p>
            <a:r>
              <a:rPr lang="en-US" smtClean="0"/>
              <a:t>Email:- yaredgodine@yahoo.com             MHF1702 : Weather Analysis and Forecasting  </a:t>
            </a:r>
            <a:endParaRPr lang="en-US" dirty="0"/>
          </a:p>
        </p:txBody>
      </p:sp>
      <p:sp>
        <p:nvSpPr>
          <p:cNvPr id="4" name="Slide Number Placeholder 3"/>
          <p:cNvSpPr>
            <a:spLocks noGrp="1"/>
          </p:cNvSpPr>
          <p:nvPr>
            <p:ph type="sldNum" sz="quarter" idx="12"/>
          </p:nvPr>
        </p:nvSpPr>
        <p:spPr/>
        <p:txBody>
          <a:bodyPr/>
          <a:lstStyle/>
          <a:p>
            <a:fld id="{E80FA483-72CD-4C5F-83D1-F2E7DC88CAE5}" type="slidenum">
              <a:rPr lang="en-US" smtClean="0"/>
              <a:t>26</a:t>
            </a:fld>
            <a:endParaRPr lang="en-US"/>
          </a:p>
        </p:txBody>
      </p:sp>
    </p:spTree>
    <p:extLst>
      <p:ext uri="{BB962C8B-B14F-4D97-AF65-F5344CB8AC3E}">
        <p14:creationId xmlns:p14="http://schemas.microsoft.com/office/powerpoint/2010/main" val="4129574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431805"/>
            <a:ext cx="8938260" cy="532566"/>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4" name="Rectangle 1"/>
          <p:cNvSpPr>
            <a:spLocks noGrp="1" noChangeArrowheads="1"/>
          </p:cNvSpPr>
          <p:nvPr>
            <p:ph idx="1"/>
          </p:nvPr>
        </p:nvSpPr>
        <p:spPr bwMode="auto">
          <a:xfrm>
            <a:off x="1625600" y="1046666"/>
            <a:ext cx="8787130" cy="493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77156"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 NWF can be classified in two ways:</a:t>
            </a:r>
          </a:p>
          <a:p>
            <a:pPr marL="777156" lvl="2" indent="0" eaLnBrk="1" hangingPunct="1">
              <a:spcBef>
                <a:spcPct val="20000"/>
              </a:spcBef>
              <a:buNone/>
            </a:pPr>
            <a:endParaRPr lang="en-US" altLang="en-US" sz="2040" b="1" dirty="0">
              <a:latin typeface="Times New Roman" panose="02020603050405020304" pitchFamily="18" charset="0"/>
              <a:cs typeface="Times New Roman" panose="02020603050405020304" pitchFamily="18" charset="0"/>
            </a:endParaRPr>
          </a:p>
          <a:p>
            <a:pPr lvl="2" eaLnBrk="1" hangingPunct="1">
              <a:lnSpc>
                <a:spcPct val="100000"/>
              </a:lnSpc>
              <a:spcBef>
                <a:spcPct val="20000"/>
              </a:spcBef>
              <a:buFont typeface="Wingdings" panose="05000000000000000000" pitchFamily="2" charset="2"/>
              <a:buChar char="Ø"/>
            </a:pPr>
            <a:r>
              <a:rPr lang="en-US" altLang="en-US" sz="3627" b="1" dirty="0">
                <a:latin typeface="Times New Roman" panose="02020603050405020304" pitchFamily="18" charset="0"/>
                <a:cs typeface="Times New Roman" panose="02020603050405020304" pitchFamily="18" charset="0"/>
              </a:rPr>
              <a:t>Deterministic</a:t>
            </a:r>
            <a:r>
              <a:rPr lang="en-US" altLang="en-US" sz="3627" dirty="0">
                <a:latin typeface="Times New Roman" panose="02020603050405020304" pitchFamily="18" charset="0"/>
                <a:cs typeface="Times New Roman" panose="02020603050405020304" pitchFamily="18" charset="0"/>
              </a:rPr>
              <a:t> – a single forecast is produced </a:t>
            </a:r>
          </a:p>
          <a:p>
            <a:pPr lvl="2" eaLnBrk="1" hangingPunct="1">
              <a:lnSpc>
                <a:spcPct val="100000"/>
              </a:lnSpc>
              <a:spcBef>
                <a:spcPct val="20000"/>
              </a:spcBef>
              <a:buFont typeface="Wingdings" panose="05000000000000000000" pitchFamily="2" charset="2"/>
              <a:buChar char="Ø"/>
            </a:pPr>
            <a:endParaRPr lang="en-US" altLang="en-US" sz="3627" b="1" dirty="0">
              <a:latin typeface="Times New Roman" panose="02020603050405020304" pitchFamily="18" charset="0"/>
              <a:cs typeface="Times New Roman" panose="02020603050405020304" pitchFamily="18" charset="0"/>
            </a:endParaRPr>
          </a:p>
          <a:p>
            <a:pPr lvl="2" eaLnBrk="1" hangingPunct="1">
              <a:lnSpc>
                <a:spcPct val="100000"/>
              </a:lnSpc>
              <a:spcBef>
                <a:spcPct val="20000"/>
              </a:spcBef>
              <a:buFont typeface="Wingdings" panose="05000000000000000000" pitchFamily="2" charset="2"/>
              <a:buChar char="Ø"/>
            </a:pPr>
            <a:r>
              <a:rPr lang="en-US" altLang="en-US" sz="3627" b="1" dirty="0">
                <a:latin typeface="Times New Roman" panose="02020603050405020304" pitchFamily="18" charset="0"/>
                <a:cs typeface="Times New Roman" panose="02020603050405020304" pitchFamily="18" charset="0"/>
              </a:rPr>
              <a:t>Probabilistic</a:t>
            </a:r>
            <a:r>
              <a:rPr lang="en-US" altLang="en-US" sz="3627" dirty="0">
                <a:latin typeface="Times New Roman" panose="02020603050405020304" pitchFamily="18" charset="0"/>
                <a:cs typeface="Times New Roman" panose="02020603050405020304" pitchFamily="18" charset="0"/>
              </a:rPr>
              <a:t> – many forecasts are produced and forecast probabilities can be generated (</a:t>
            </a:r>
            <a:r>
              <a:rPr lang="en-US" altLang="en-US" sz="3627" b="1" dirty="0">
                <a:latin typeface="Times New Roman" panose="02020603050405020304" pitchFamily="18" charset="0"/>
                <a:cs typeface="Times New Roman" panose="02020603050405020304" pitchFamily="18" charset="0"/>
              </a:rPr>
              <a:t>ensemble forecasting</a:t>
            </a:r>
            <a:r>
              <a:rPr lang="en-US" altLang="en-US" sz="3627" dirty="0">
                <a:latin typeface="Times New Roman" panose="02020603050405020304" pitchFamily="18" charset="0"/>
                <a:cs typeface="Times New Roman" panose="02020603050405020304" pitchFamily="18" charset="0"/>
              </a:rPr>
              <a:t>)</a:t>
            </a:r>
            <a:endParaRPr lang="en-US" altLang="en-US" sz="3173" dirty="0">
              <a:latin typeface="Times New Roman" panose="02020603050405020304" pitchFamily="18" charset="0"/>
              <a:cs typeface="Times New Roman" panose="02020603050405020304" pitchFamily="18" charset="0"/>
            </a:endParaRPr>
          </a:p>
          <a:p>
            <a:pPr marL="291434" indent="-291434" defTabSz="777156">
              <a:buNone/>
            </a:pPr>
            <a:endParaRPr lang="en-US" altLang="en-US" sz="1530" dirty="0"/>
          </a:p>
        </p:txBody>
      </p:sp>
      <p:sp>
        <p:nvSpPr>
          <p:cNvPr id="3" name="Footer Placeholder 2"/>
          <p:cNvSpPr>
            <a:spLocks noGrp="1"/>
          </p:cNvSpPr>
          <p:nvPr>
            <p:ph type="ftr" sz="quarter" idx="11"/>
          </p:nvPr>
        </p:nvSpPr>
        <p:spPr>
          <a:xfrm>
            <a:off x="1474470" y="7203869"/>
            <a:ext cx="893826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27</a:t>
            </a:fld>
            <a:endParaRPr lang="en-US"/>
          </a:p>
        </p:txBody>
      </p:sp>
    </p:spTree>
    <p:extLst>
      <p:ext uri="{BB962C8B-B14F-4D97-AF65-F5344CB8AC3E}">
        <p14:creationId xmlns:p14="http://schemas.microsoft.com/office/powerpoint/2010/main" val="236193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369642" y="1448216"/>
            <a:ext cx="9166364" cy="554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77156" eaLnBrk="1" hangingPunct="1">
              <a:spcBef>
                <a:spcPct val="20000"/>
              </a:spcBef>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 There are two main sources of error in NWP forecasts:</a:t>
            </a:r>
            <a:endParaRPr lang="en-US" altLang="en-US" b="1" dirty="0">
              <a:latin typeface="Times New Roman" panose="02020603050405020304" pitchFamily="18" charset="0"/>
              <a:cs typeface="Times New Roman" panose="02020603050405020304" pitchFamily="18" charset="0"/>
            </a:endParaRPr>
          </a:p>
          <a:p>
            <a:pPr lvl="2" eaLnBrk="1" hangingPunct="1">
              <a:lnSpc>
                <a:spcPct val="100000"/>
              </a:lnSpc>
              <a:spcBef>
                <a:spcPct val="20000"/>
              </a:spcBef>
              <a:buFont typeface="Wingdings" panose="05000000000000000000" pitchFamily="2" charset="2"/>
              <a:buChar char="Ø"/>
            </a:pPr>
            <a:r>
              <a:rPr lang="en-US" altLang="en-US" sz="3627" b="1" dirty="0">
                <a:latin typeface="Times New Roman" panose="02020603050405020304" pitchFamily="18" charset="0"/>
                <a:cs typeface="Times New Roman" panose="02020603050405020304" pitchFamily="18" charset="0"/>
              </a:rPr>
              <a:t>Initial condition error</a:t>
            </a:r>
            <a:r>
              <a:rPr lang="en-US" altLang="en-US" sz="3627" dirty="0">
                <a:latin typeface="Times New Roman" panose="02020603050405020304" pitchFamily="18" charset="0"/>
                <a:cs typeface="Times New Roman" panose="02020603050405020304" pitchFamily="18" charset="0"/>
              </a:rPr>
              <a:t> – errors in the analysis of a NWP model</a:t>
            </a:r>
          </a:p>
          <a:p>
            <a:pPr lvl="2" eaLnBrk="1" hangingPunct="1">
              <a:lnSpc>
                <a:spcPct val="100000"/>
              </a:lnSpc>
              <a:spcBef>
                <a:spcPct val="20000"/>
              </a:spcBef>
              <a:buFont typeface="Wingdings" panose="05000000000000000000" pitchFamily="2" charset="2"/>
              <a:buChar char="Ø"/>
            </a:pPr>
            <a:endParaRPr lang="en-US" altLang="en-US" sz="3627" b="1" dirty="0">
              <a:latin typeface="Times New Roman" panose="02020603050405020304" pitchFamily="18" charset="0"/>
              <a:cs typeface="Times New Roman" panose="02020603050405020304" pitchFamily="18" charset="0"/>
            </a:endParaRPr>
          </a:p>
          <a:p>
            <a:pPr lvl="2" eaLnBrk="1" hangingPunct="1">
              <a:lnSpc>
                <a:spcPct val="100000"/>
              </a:lnSpc>
              <a:spcBef>
                <a:spcPct val="20000"/>
              </a:spcBef>
              <a:buFont typeface="Wingdings" panose="05000000000000000000" pitchFamily="2" charset="2"/>
              <a:buChar char="Ø"/>
            </a:pPr>
            <a:r>
              <a:rPr lang="en-US" altLang="en-US" sz="3627" b="1" dirty="0">
                <a:latin typeface="Times New Roman" panose="02020603050405020304" pitchFamily="18" charset="0"/>
                <a:cs typeface="Times New Roman" panose="02020603050405020304" pitchFamily="18" charset="0"/>
              </a:rPr>
              <a:t>Physics errors</a:t>
            </a:r>
            <a:r>
              <a:rPr lang="en-US" altLang="en-US" sz="3627" dirty="0">
                <a:latin typeface="Times New Roman" panose="02020603050405020304" pitchFamily="18" charset="0"/>
                <a:cs typeface="Times New Roman" panose="02020603050405020304" pitchFamily="18" charset="0"/>
              </a:rPr>
              <a:t> – physics that are wrong in the NWP model (mostly  associated with surface processes)</a:t>
            </a:r>
          </a:p>
          <a:p>
            <a:pPr marL="291434" indent="-291434" defTabSz="777156" eaLnBrk="1" hangingPunct="1">
              <a:spcBef>
                <a:spcPct val="20000"/>
              </a:spcBef>
              <a:buNone/>
            </a:pPr>
            <a:endParaRPr lang="en-US" altLang="en-US"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type="title"/>
          </p:nvPr>
        </p:nvSpPr>
        <p:spPr bwMode="auto">
          <a:xfrm>
            <a:off x="1445987" y="639372"/>
            <a:ext cx="9013674" cy="60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l" defTabSz="777156" eaLnBrk="1" hangingPunct="1"/>
            <a:r>
              <a:rPr lang="en-US" altLang="en-US" sz="3400" b="1" dirty="0">
                <a:latin typeface="Times New Roman" panose="02020603050405020304" pitchFamily="18" charset="0"/>
                <a:cs typeface="Times New Roman" panose="02020603050405020304" pitchFamily="18" charset="0"/>
              </a:rPr>
              <a:t>Prediction Phase – How Can Forecasts Go Bad?</a:t>
            </a:r>
            <a:endParaRPr lang="en-US" altLang="en-US" sz="153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1445987" y="7203869"/>
            <a:ext cx="8834061"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28</a:t>
            </a:fld>
            <a:endParaRPr lang="en-US"/>
          </a:p>
        </p:txBody>
      </p:sp>
    </p:spTree>
    <p:extLst>
      <p:ext uri="{BB962C8B-B14F-4D97-AF65-F5344CB8AC3E}">
        <p14:creationId xmlns:p14="http://schemas.microsoft.com/office/powerpoint/2010/main" val="225092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539240" y="373528"/>
            <a:ext cx="8429831" cy="63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l" defTabSz="777156" eaLnBrk="1" hangingPunct="1"/>
            <a:r>
              <a:rPr lang="en-US" altLang="en-US" sz="3627" b="1" dirty="0">
                <a:latin typeface="Times New Roman" panose="02020603050405020304" pitchFamily="18" charset="0"/>
                <a:cs typeface="Times New Roman" panose="02020603050405020304" pitchFamily="18" charset="0"/>
              </a:rPr>
              <a:t>Physics Errors</a:t>
            </a:r>
            <a:endParaRPr lang="en-US" altLang="en-US" sz="1587"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277203" y="1221121"/>
            <a:ext cx="9502561" cy="577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100000"/>
              </a:lnSpc>
              <a:spcBef>
                <a:spcPct val="20000"/>
              </a:spcBef>
              <a:buFont typeface="Wingdings" panose="05000000000000000000" pitchFamily="2" charset="2"/>
              <a:buChar char="ü"/>
            </a:pPr>
            <a:r>
              <a:rPr lang="en-US" altLang="en-US" sz="3627" dirty="0">
                <a:latin typeface="Times New Roman" panose="02020603050405020304" pitchFamily="18" charset="0"/>
                <a:cs typeface="Times New Roman" panose="02020603050405020304" pitchFamily="18" charset="0"/>
              </a:rPr>
              <a:t>The physics in NWP models aren’t perfect in </a:t>
            </a:r>
          </a:p>
          <a:p>
            <a:pPr lvl="2"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Surface radiation processes</a:t>
            </a:r>
          </a:p>
          <a:p>
            <a:pPr lvl="2"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Frictional turbulence of surface winds</a:t>
            </a:r>
          </a:p>
          <a:p>
            <a:pPr lvl="2"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Convection</a:t>
            </a:r>
          </a:p>
          <a:p>
            <a:pPr lvl="2"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Cloud processes</a:t>
            </a:r>
          </a:p>
          <a:p>
            <a:pPr lvl="1" eaLnBrk="1" hangingPunct="1">
              <a:lnSpc>
                <a:spcPct val="100000"/>
              </a:lnSpc>
              <a:spcBef>
                <a:spcPct val="20000"/>
              </a:spcBef>
              <a:buFont typeface="Wingdings" panose="05000000000000000000" pitchFamily="2" charset="2"/>
              <a:buChar char="ü"/>
            </a:pPr>
            <a:r>
              <a:rPr lang="en-US" altLang="en-US" sz="3627" dirty="0">
                <a:latin typeface="Times New Roman" panose="02020603050405020304" pitchFamily="18" charset="0"/>
                <a:cs typeface="Times New Roman" panose="02020603050405020304" pitchFamily="18" charset="0"/>
              </a:rPr>
              <a:t>Physics errors frequently lead to model biases </a:t>
            </a:r>
          </a:p>
          <a:p>
            <a:pPr lvl="2" eaLnBrk="1" hangingPunct="1">
              <a:lnSpc>
                <a:spcPct val="100000"/>
              </a:lnSpc>
              <a:spcBef>
                <a:spcPct val="20000"/>
              </a:spcBef>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Consistent errors in certain model variables (e.g. surface temperature)</a:t>
            </a:r>
          </a:p>
        </p:txBody>
      </p:sp>
      <p:sp>
        <p:nvSpPr>
          <p:cNvPr id="2" name="Footer Placeholder 1"/>
          <p:cNvSpPr>
            <a:spLocks noGrp="1"/>
          </p:cNvSpPr>
          <p:nvPr>
            <p:ph type="ftr" sz="quarter" idx="11"/>
          </p:nvPr>
        </p:nvSpPr>
        <p:spPr>
          <a:xfrm>
            <a:off x="1539240" y="7203869"/>
            <a:ext cx="8808720"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29</a:t>
            </a:fld>
            <a:endParaRPr lang="en-US"/>
          </a:p>
        </p:txBody>
      </p:sp>
    </p:spTree>
    <p:extLst>
      <p:ext uri="{BB962C8B-B14F-4D97-AF65-F5344CB8AC3E}">
        <p14:creationId xmlns:p14="http://schemas.microsoft.com/office/powerpoint/2010/main" val="4092441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3</a:t>
            </a:fld>
            <a:endParaRPr lang="en-US" altLang="en-US"/>
          </a:p>
        </p:txBody>
      </p:sp>
      <p:sp>
        <p:nvSpPr>
          <p:cNvPr id="2" name="Rectangle 1"/>
          <p:cNvSpPr/>
          <p:nvPr/>
        </p:nvSpPr>
        <p:spPr>
          <a:xfrm>
            <a:off x="168916" y="990600"/>
            <a:ext cx="11506200" cy="5673989"/>
          </a:xfrm>
          <a:prstGeom prst="rect">
            <a:avLst/>
          </a:prstGeom>
        </p:spPr>
        <p:txBody>
          <a:bodyPr wrap="square">
            <a:spAutoFit/>
          </a:bodyPr>
          <a:lstStyle/>
          <a:p>
            <a:pPr marL="518104" indent="-518104">
              <a:buFont typeface="Wingdings" panose="05000000000000000000" pitchFamily="2" charset="2"/>
              <a:buChar char="Ø"/>
            </a:pPr>
            <a:r>
              <a:rPr lang="en-US" sz="3627" dirty="0">
                <a:latin typeface="Times New Roman" panose="02020603050405020304" pitchFamily="18" charset="0"/>
                <a:cs typeface="Times New Roman" panose="02020603050405020304" pitchFamily="18" charset="0"/>
              </a:rPr>
              <a:t>What steps are being taken to improve the forecasting art? </a:t>
            </a:r>
          </a:p>
          <a:p>
            <a:pPr marL="518104" indent="-518104">
              <a:buFont typeface="Wingdings" panose="05000000000000000000" pitchFamily="2" charset="2"/>
              <a:buChar char="Ø"/>
            </a:pPr>
            <a:endParaRPr lang="am-ET" sz="3627" dirty="0">
              <a:latin typeface="Times New Roman" panose="02020603050405020304" pitchFamily="18" charset="0"/>
              <a:cs typeface="Times New Roman" panose="02020603050405020304" pitchFamily="18" charset="0"/>
            </a:endParaRPr>
          </a:p>
          <a:p>
            <a:pPr marL="518104" indent="-518104">
              <a:buFont typeface="Wingdings" panose="05000000000000000000" pitchFamily="2" charset="2"/>
              <a:buChar char="Ø"/>
            </a:pPr>
            <a:r>
              <a:rPr lang="en-US" sz="3627" dirty="0">
                <a:latin typeface="Times New Roman" panose="02020603050405020304" pitchFamily="18" charset="0"/>
                <a:cs typeface="Times New Roman" panose="02020603050405020304" pitchFamily="18" charset="0"/>
              </a:rPr>
              <a:t>How are forecasts made</a:t>
            </a:r>
            <a:r>
              <a:rPr lang="am-ET" sz="3627" dirty="0">
                <a:latin typeface="Times New Roman" panose="02020603050405020304" pitchFamily="18" charset="0"/>
                <a:cs typeface="Times New Roman" panose="02020603050405020304" pitchFamily="18" charset="0"/>
              </a:rPr>
              <a:t>?</a:t>
            </a:r>
            <a:endParaRPr lang="en-US" sz="3627" dirty="0">
              <a:latin typeface="Times New Roman" panose="02020603050405020304" pitchFamily="18" charset="0"/>
              <a:cs typeface="Times New Roman" panose="02020603050405020304" pitchFamily="18" charset="0"/>
            </a:endParaRPr>
          </a:p>
          <a:p>
            <a:pPr marL="518104" indent="-518104">
              <a:buFont typeface="Wingdings" panose="05000000000000000000" pitchFamily="2" charset="2"/>
              <a:buChar char="Ø"/>
            </a:pPr>
            <a:r>
              <a:rPr lang="en-US" altLang="en-US" sz="3627" dirty="0">
                <a:latin typeface="Times New Roman" panose="02020603050405020304" pitchFamily="18" charset="0"/>
                <a:ea typeface="MS PGothic" panose="020B0600070205080204" pitchFamily="34" charset="-128"/>
                <a:cs typeface="Times New Roman" panose="02020603050405020304" pitchFamily="18" charset="0"/>
              </a:rPr>
              <a:t>What are major steps in the forecast process?</a:t>
            </a:r>
            <a:endParaRPr lang="en-US" sz="3627" dirty="0">
              <a:latin typeface="Times New Roman" panose="02020603050405020304" pitchFamily="18" charset="0"/>
              <a:cs typeface="Times New Roman" panose="02020603050405020304" pitchFamily="18" charset="0"/>
            </a:endParaRPr>
          </a:p>
          <a:p>
            <a:pPr marL="518104" indent="-518104">
              <a:buFont typeface="Wingdings" panose="05000000000000000000" pitchFamily="2" charset="2"/>
              <a:buChar char="Ø"/>
            </a:pPr>
            <a:r>
              <a:rPr lang="en-US" altLang="en-US" sz="3627" dirty="0">
                <a:latin typeface="Times New Roman" panose="02020603050405020304" pitchFamily="18" charset="0"/>
                <a:cs typeface="Times New Roman" panose="02020603050405020304" pitchFamily="18" charset="0"/>
              </a:rPr>
              <a:t>What are variety of products that created at NWS?</a:t>
            </a:r>
            <a:endParaRPr lang="en-US" sz="3627" dirty="0">
              <a:latin typeface="Times New Roman" panose="02020603050405020304" pitchFamily="18" charset="0"/>
              <a:cs typeface="Times New Roman" panose="02020603050405020304" pitchFamily="18" charset="0"/>
            </a:endParaRPr>
          </a:p>
          <a:p>
            <a:pPr lvl="1" indent="-518104">
              <a:buFont typeface="Wingdings" panose="05000000000000000000" pitchFamily="2" charset="2"/>
              <a:buChar char="Ø"/>
            </a:pPr>
            <a:r>
              <a:rPr lang="en-US" sz="3627" dirty="0">
                <a:latin typeface="Times New Roman" panose="02020603050405020304" pitchFamily="18" charset="0"/>
                <a:cs typeface="Times New Roman" panose="02020603050405020304" pitchFamily="18" charset="0"/>
              </a:rPr>
              <a:t>What are the problem and progress of weather forecasting?</a:t>
            </a:r>
          </a:p>
          <a:p>
            <a:pPr lvl="1" indent="-518104">
              <a:buFont typeface="Wingdings" panose="05000000000000000000" pitchFamily="2" charset="2"/>
              <a:buChar char="Ø"/>
            </a:pPr>
            <a:endParaRPr lang="en-US" sz="3627" dirty="0">
              <a:latin typeface="Times New Roman" panose="02020603050405020304" pitchFamily="18" charset="0"/>
              <a:cs typeface="Times New Roman" panose="02020603050405020304" pitchFamily="18" charset="0"/>
            </a:endParaRPr>
          </a:p>
          <a:p>
            <a:pPr marL="518104" indent="-518104">
              <a:buFont typeface="Wingdings" panose="05000000000000000000" pitchFamily="2" charset="2"/>
              <a:buChar char="Ø"/>
            </a:pPr>
            <a:r>
              <a:rPr lang="en-US" sz="3627" dirty="0">
                <a:latin typeface="Times New Roman" panose="02020603050405020304" pitchFamily="18" charset="0"/>
                <a:cs typeface="Times New Roman" panose="02020603050405020304" pitchFamily="18" charset="0"/>
              </a:rPr>
              <a:t>These are just a few of the questions we will address in this chapter.</a:t>
            </a:r>
          </a:p>
        </p:txBody>
      </p:sp>
    </p:spTree>
    <p:extLst>
      <p:ext uri="{BB962C8B-B14F-4D97-AF65-F5344CB8AC3E}">
        <p14:creationId xmlns:p14="http://schemas.microsoft.com/office/powerpoint/2010/main" val="336653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474473" y="433784"/>
            <a:ext cx="8783375"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l" defTabSz="777156" eaLnBrk="1" hangingPunct="1"/>
            <a:r>
              <a:rPr lang="en-US" altLang="en-US" sz="4080" b="1" dirty="0">
                <a:latin typeface="Times New Roman" panose="02020603050405020304" pitchFamily="18" charset="0"/>
                <a:cs typeface="Times New Roman" panose="02020603050405020304" pitchFamily="18" charset="0"/>
              </a:rPr>
              <a:t>NWF – Post-processing Phase</a:t>
            </a:r>
            <a:endParaRPr lang="en-US" altLang="en-US" sz="1813"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474473" y="1365060"/>
            <a:ext cx="8783375" cy="554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777156" eaLnBrk="1" hangingPunct="1">
              <a:spcBef>
                <a:spcPct val="2000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The systematic biases of numerical model output are corrected by post processing of model forecasts.</a:t>
            </a:r>
          </a:p>
          <a:p>
            <a:pPr algn="just" defTabSz="777156" eaLnBrk="1" hangingPunct="1">
              <a:spcBef>
                <a:spcPct val="2000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The post-processing phase of NWF involves creating graphics of the forecast:</a:t>
            </a:r>
          </a:p>
          <a:p>
            <a:pPr marL="291434" indent="-291434" algn="just" defTabSz="777156" eaLnBrk="1" hangingPunct="1">
              <a:spcBef>
                <a:spcPct val="20000"/>
              </a:spcBef>
              <a:buNone/>
            </a:pPr>
            <a:r>
              <a:rPr lang="en-US" altLang="en-US" sz="3173" dirty="0">
                <a:latin typeface="Times New Roman" panose="02020603050405020304" pitchFamily="18" charset="0"/>
                <a:cs typeface="Times New Roman" panose="02020603050405020304" pitchFamily="18" charset="0"/>
              </a:rPr>
              <a:t>		1)  500-mb height</a:t>
            </a:r>
          </a:p>
          <a:p>
            <a:pPr marL="291434" indent="-291434" algn="just" defTabSz="777156" eaLnBrk="1" hangingPunct="1">
              <a:spcBef>
                <a:spcPct val="20000"/>
              </a:spcBef>
              <a:buNone/>
            </a:pPr>
            <a:r>
              <a:rPr lang="en-US" altLang="en-US" sz="3173" dirty="0">
                <a:latin typeface="Times New Roman" panose="02020603050405020304" pitchFamily="18" charset="0"/>
                <a:cs typeface="Times New Roman" panose="02020603050405020304" pitchFamily="18" charset="0"/>
              </a:rPr>
              <a:t>		2)  Sea level pressure</a:t>
            </a:r>
          </a:p>
          <a:p>
            <a:pPr marL="291434" indent="-291434" algn="just" defTabSz="777156" eaLnBrk="1" hangingPunct="1">
              <a:spcBef>
                <a:spcPct val="20000"/>
              </a:spcBef>
              <a:buNone/>
            </a:pPr>
            <a:r>
              <a:rPr lang="en-US" altLang="en-US" sz="3173" dirty="0">
                <a:latin typeface="Times New Roman" panose="02020603050405020304" pitchFamily="18" charset="0"/>
                <a:cs typeface="Times New Roman" panose="02020603050405020304" pitchFamily="18" charset="0"/>
              </a:rPr>
              <a:t>		3)  Surface wind</a:t>
            </a:r>
          </a:p>
          <a:p>
            <a:pPr marL="291434" indent="-291434" algn="just" defTabSz="777156" eaLnBrk="1" hangingPunct="1">
              <a:spcBef>
                <a:spcPct val="20000"/>
              </a:spcBef>
              <a:buNone/>
            </a:pPr>
            <a:r>
              <a:rPr lang="en-US" altLang="en-US" sz="3173" dirty="0">
                <a:latin typeface="Times New Roman" panose="02020603050405020304" pitchFamily="18" charset="0"/>
                <a:cs typeface="Times New Roman" panose="02020603050405020304" pitchFamily="18" charset="0"/>
              </a:rPr>
              <a:t>		4)  3-hr precipitation</a:t>
            </a:r>
          </a:p>
          <a:p>
            <a:pPr marL="291434" indent="-291434" algn="just" defTabSz="777156" eaLnBrk="1" hangingPunct="1">
              <a:spcBef>
                <a:spcPct val="20000"/>
              </a:spcBef>
              <a:buNone/>
            </a:pPr>
            <a:r>
              <a:rPr lang="en-US" altLang="en-US" sz="3173" dirty="0">
                <a:latin typeface="Times New Roman" panose="02020603050405020304" pitchFamily="18" charset="0"/>
                <a:cs typeface="Times New Roman" panose="02020603050405020304" pitchFamily="18" charset="0"/>
              </a:rPr>
              <a:t>		5)  1000-500mb thickness</a:t>
            </a:r>
            <a:endParaRPr lang="en-US" altLang="en-US" sz="1587"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1366520" y="7203869"/>
            <a:ext cx="8891324"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30</a:t>
            </a:fld>
            <a:endParaRPr lang="en-US"/>
          </a:p>
        </p:txBody>
      </p:sp>
    </p:spTree>
    <p:extLst>
      <p:ext uri="{BB962C8B-B14F-4D97-AF65-F5344CB8AC3E}">
        <p14:creationId xmlns:p14="http://schemas.microsoft.com/office/powerpoint/2010/main" val="408434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366520" y="323908"/>
            <a:ext cx="8463280"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l" defTabSz="777156" eaLnBrk="1" hangingPunct="1"/>
            <a:r>
              <a:rPr lang="en-US" altLang="en-US" sz="4080" b="1" dirty="0">
                <a:latin typeface="Times New Roman" panose="02020603050405020304" pitchFamily="18" charset="0"/>
                <a:cs typeface="Times New Roman" panose="02020603050405020304" pitchFamily="18" charset="0"/>
              </a:rPr>
              <a:t>Cont. . .</a:t>
            </a:r>
            <a:endParaRPr lang="en-US" altLang="en-US" sz="1813"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210415" y="1215721"/>
            <a:ext cx="8948215" cy="544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defTabSz="777156" eaLnBrk="1" hangingPunct="1">
              <a:spcBef>
                <a:spcPct val="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The final forecast product includes the human factor </a:t>
            </a:r>
          </a:p>
          <a:p>
            <a:pPr lvl="1" fontAlgn="base">
              <a:lnSpc>
                <a:spcPct val="100000"/>
              </a:lnSpc>
              <a:spcBef>
                <a:spcPct val="0"/>
              </a:spcBef>
              <a:spcAft>
                <a:spcPct val="0"/>
              </a:spcAft>
              <a:buFont typeface="Wingdings" panose="05000000000000000000" pitchFamily="2" charset="2"/>
              <a:buChar char="Ø"/>
            </a:pPr>
            <a:r>
              <a:rPr lang="en-US" altLang="en-US" dirty="0">
                <a:latin typeface="Times New Roman" panose="02020603050405020304" pitchFamily="18" charset="0"/>
                <a:cs typeface="Times New Roman" panose="02020603050405020304" pitchFamily="18" charset="0"/>
              </a:rPr>
              <a:t>judgments based on both a forecaster’s experience and NWP </a:t>
            </a:r>
          </a:p>
          <a:p>
            <a:pPr algn="just" fontAlgn="base">
              <a:lnSpc>
                <a:spcPct val="100000"/>
              </a:lnSpc>
              <a:spcBef>
                <a:spcPct val="0"/>
              </a:spcBef>
              <a:spcAft>
                <a:spcPct val="0"/>
              </a:spcAf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Model Output Statistics (MOS) is </a:t>
            </a:r>
            <a:r>
              <a:rPr lang="en-US" sz="3173" b="1" dirty="0">
                <a:latin typeface="Times New Roman" panose="02020603050405020304" pitchFamily="18" charset="0"/>
                <a:cs typeface="Times New Roman" panose="02020603050405020304" pitchFamily="18" charset="0"/>
              </a:rPr>
              <a:t>an objective weather forecasting technique</a:t>
            </a:r>
            <a:r>
              <a:rPr lang="en-US" sz="3173" dirty="0">
                <a:latin typeface="Times New Roman" panose="02020603050405020304" pitchFamily="18" charset="0"/>
                <a:cs typeface="Times New Roman" panose="02020603050405020304" pitchFamily="18" charset="0"/>
              </a:rPr>
              <a:t> which consists of determining a statistical relationship between the </a:t>
            </a:r>
            <a:r>
              <a:rPr lang="en-US" sz="3173" dirty="0">
                <a:solidFill>
                  <a:srgbClr val="FF0000"/>
                </a:solidFill>
                <a:latin typeface="Times New Roman" panose="02020603050405020304" pitchFamily="18" charset="0"/>
                <a:cs typeface="Times New Roman" panose="02020603050405020304" pitchFamily="18" charset="0"/>
              </a:rPr>
              <a:t>element being forecast </a:t>
            </a:r>
            <a:r>
              <a:rPr lang="en-US" sz="3173" dirty="0">
                <a:latin typeface="Times New Roman" panose="02020603050405020304" pitchFamily="18" charset="0"/>
                <a:cs typeface="Times New Roman" panose="02020603050405020304" pitchFamily="18" charset="0"/>
              </a:rPr>
              <a:t>and </a:t>
            </a:r>
            <a:r>
              <a:rPr lang="en-US" sz="3173" dirty="0">
                <a:solidFill>
                  <a:srgbClr val="FF0000"/>
                </a:solidFill>
                <a:latin typeface="Times New Roman" panose="02020603050405020304" pitchFamily="18" charset="0"/>
                <a:cs typeface="Times New Roman" panose="02020603050405020304" pitchFamily="18" charset="0"/>
              </a:rPr>
              <a:t>values calculated by a numerical model</a:t>
            </a:r>
          </a:p>
          <a:p>
            <a:pPr algn="just">
              <a:spcBef>
                <a:spcPct val="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MOS produces a forecast incorporating these statistical relationships</a:t>
            </a:r>
            <a:endParaRPr lang="en-US" altLang="en-US" sz="1813"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1539240" y="7203869"/>
            <a:ext cx="8808720"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31</a:t>
            </a:fld>
            <a:endParaRPr lang="en-US"/>
          </a:p>
        </p:txBody>
      </p:sp>
    </p:spTree>
    <p:extLst>
      <p:ext uri="{BB962C8B-B14F-4D97-AF65-F5344CB8AC3E}">
        <p14:creationId xmlns:p14="http://schemas.microsoft.com/office/powerpoint/2010/main" val="88494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32</a:t>
            </a:fld>
            <a:endParaRPr lang="en-US" altLang="en-US"/>
          </a:p>
        </p:txBody>
      </p:sp>
      <p:sp>
        <p:nvSpPr>
          <p:cNvPr id="6" name="Rectangle 5"/>
          <p:cNvSpPr/>
          <p:nvPr/>
        </p:nvSpPr>
        <p:spPr>
          <a:xfrm>
            <a:off x="859159" y="197193"/>
            <a:ext cx="10125711" cy="650499"/>
          </a:xfrm>
          <a:prstGeom prst="rect">
            <a:avLst/>
          </a:prstGeom>
        </p:spPr>
        <p:txBody>
          <a:bodyPr wrap="square">
            <a:spAutoFit/>
          </a:bodyPr>
          <a:lstStyle/>
          <a:p>
            <a:r>
              <a:rPr lang="en-US" sz="3627" dirty="0">
                <a:latin typeface="Times New Roman" panose="02020603050405020304" pitchFamily="18" charset="0"/>
                <a:cs typeface="Times New Roman" panose="02020603050405020304" pitchFamily="18" charset="0"/>
              </a:rPr>
              <a:t>1.2	</a:t>
            </a:r>
            <a:r>
              <a:rPr lang="en-US" sz="3627" b="1" dirty="0">
                <a:latin typeface="Times New Roman" panose="02020603050405020304" pitchFamily="18" charset="0"/>
                <a:cs typeface="Times New Roman" panose="02020603050405020304" pitchFamily="18" charset="0"/>
              </a:rPr>
              <a:t>Problem and progress of weather forecasting</a:t>
            </a:r>
          </a:p>
        </p:txBody>
      </p:sp>
      <p:sp>
        <p:nvSpPr>
          <p:cNvPr id="2" name="Rectangle 1"/>
          <p:cNvSpPr/>
          <p:nvPr/>
        </p:nvSpPr>
        <p:spPr>
          <a:xfrm>
            <a:off x="1067808" y="935983"/>
            <a:ext cx="9539236" cy="6232155"/>
          </a:xfrm>
          <a:prstGeom prst="rect">
            <a:avLst/>
          </a:prstGeom>
        </p:spPr>
        <p:txBody>
          <a:bodyPr wrap="square">
            <a:spAutoFit/>
          </a:bodyPr>
          <a:lstStyle/>
          <a:p>
            <a:pPr marL="518104" indent="-518104" algn="just">
              <a:buFont typeface="Wingdings" panose="05000000000000000000" pitchFamily="2" charset="2"/>
              <a:buChar char="ü"/>
            </a:pPr>
            <a:r>
              <a:rPr lang="en-US" sz="3627" dirty="0">
                <a:latin typeface="Times New Roman" panose="02020603050405020304" pitchFamily="18" charset="0"/>
                <a:cs typeface="Times New Roman" panose="02020603050405020304" pitchFamily="18" charset="0"/>
              </a:rPr>
              <a:t>Why do forecasts sometimes go wrong?</a:t>
            </a:r>
          </a:p>
          <a:p>
            <a:pPr marL="518104" indent="-518104" algn="just">
              <a:buFont typeface="Wingdings" panose="05000000000000000000" pitchFamily="2" charset="2"/>
              <a:buChar char="ü"/>
            </a:pPr>
            <a:r>
              <a:rPr lang="en-US" sz="3627" dirty="0">
                <a:latin typeface="Times New Roman" panose="02020603050405020304" pitchFamily="18" charset="0"/>
                <a:cs typeface="Times New Roman" panose="02020603050405020304" pitchFamily="18" charset="0"/>
              </a:rPr>
              <a:t>There are a number of reasons for this unfortunate situation. For one, computer models have inherent flaws that limit the accuracy of weather forecasts. </a:t>
            </a:r>
          </a:p>
          <a:p>
            <a:pPr marL="518104" indent="-518104" algn="just">
              <a:buFont typeface="Wingdings" panose="05000000000000000000" pitchFamily="2" charset="2"/>
              <a:buChar char="ü"/>
            </a:pPr>
            <a:r>
              <a:rPr lang="en-US" sz="3627" dirty="0">
                <a:latin typeface="Times New Roman" panose="02020603050405020304" pitchFamily="18" charset="0"/>
                <a:cs typeface="Times New Roman" panose="02020603050405020304" pitchFamily="18" charset="0"/>
              </a:rPr>
              <a:t>For example, computer forecast models idealize the real atmosphere, meaning that each model makes certain assumptions about the atmosphere. </a:t>
            </a:r>
          </a:p>
          <a:p>
            <a:pPr marL="518104" indent="-518104" algn="just">
              <a:buFont typeface="Wingdings" panose="05000000000000000000" pitchFamily="2" charset="2"/>
              <a:buChar char="ü"/>
            </a:pPr>
            <a:r>
              <a:rPr lang="en-US" sz="3627" dirty="0">
                <a:latin typeface="Times New Roman" panose="02020603050405020304" pitchFamily="18" charset="0"/>
                <a:cs typeface="Times New Roman" panose="02020603050405020304" pitchFamily="18" charset="0"/>
              </a:rPr>
              <a:t>These assumptions may be on target for some weather situations and be way off for others.</a:t>
            </a:r>
          </a:p>
        </p:txBody>
      </p:sp>
    </p:spTree>
    <p:extLst>
      <p:ext uri="{BB962C8B-B14F-4D97-AF65-F5344CB8AC3E}">
        <p14:creationId xmlns:p14="http://schemas.microsoft.com/office/powerpoint/2010/main" val="1063669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33</a:t>
            </a:fld>
            <a:endParaRPr lang="en-US" altLang="en-US"/>
          </a:p>
        </p:txBody>
      </p:sp>
      <p:sp>
        <p:nvSpPr>
          <p:cNvPr id="6" name="Title 1"/>
          <p:cNvSpPr>
            <a:spLocks noGrp="1"/>
          </p:cNvSpPr>
          <p:nvPr>
            <p:ph type="title"/>
          </p:nvPr>
        </p:nvSpPr>
        <p:spPr>
          <a:xfrm>
            <a:off x="1366520" y="259085"/>
            <a:ext cx="2310130" cy="642037"/>
          </a:xfrm>
        </p:spPr>
        <p:txBody>
          <a:bodyPr/>
          <a:lstStyle/>
          <a:p>
            <a:pPr algn="l"/>
            <a:r>
              <a:rPr lang="en-US" altLang="en-US" sz="4533" b="1" dirty="0">
                <a:latin typeface="Times New Roman" panose="02020603050405020304" pitchFamily="18" charset="0"/>
                <a:ea typeface="ＭＳ Ｐゴシック" panose="020B0600070205080204" pitchFamily="34" charset="-128"/>
                <a:cs typeface="Times New Roman" panose="02020603050405020304" pitchFamily="18" charset="0"/>
              </a:rPr>
              <a:t>Cont. . .</a:t>
            </a:r>
            <a:endParaRPr lang="en-US" sz="4533" b="1" dirty="0">
              <a:latin typeface="Times New Roman" panose="02020603050405020304" pitchFamily="18" charset="0"/>
              <a:cs typeface="Times New Roman" panose="02020603050405020304" pitchFamily="18" charset="0"/>
            </a:endParaRPr>
          </a:p>
        </p:txBody>
      </p:sp>
      <p:sp>
        <p:nvSpPr>
          <p:cNvPr id="7" name="Rectangle 6"/>
          <p:cNvSpPr/>
          <p:nvPr/>
        </p:nvSpPr>
        <p:spPr>
          <a:xfrm>
            <a:off x="934720" y="1036325"/>
            <a:ext cx="10104120" cy="6370975"/>
          </a:xfrm>
          <a:prstGeom prst="rect">
            <a:avLst/>
          </a:prstGeom>
        </p:spPr>
        <p:txBody>
          <a:bodyPr wrap="square">
            <a:spAutoFit/>
          </a:bodyPr>
          <a:lstStyle/>
          <a:p>
            <a:pPr marL="323816" indent="-323816" algn="just">
              <a:buFont typeface="Wingdings" panose="05000000000000000000" pitchFamily="2" charset="2"/>
              <a:buChar char="ü"/>
            </a:pPr>
            <a:r>
              <a:rPr lang="en-US" sz="3400" dirty="0">
                <a:latin typeface="Times New Roman" panose="02020603050405020304" pitchFamily="18" charset="0"/>
                <a:cs typeface="Times New Roman" panose="02020603050405020304" pitchFamily="18" charset="0"/>
              </a:rPr>
              <a:t>Another forecasting problem arises because the majority of models are not global in their coverage, and errors are able to creep in along the model’s boundaries. </a:t>
            </a:r>
          </a:p>
          <a:p>
            <a:pPr marL="323816" indent="-323816" algn="just">
              <a:buFont typeface="Wingdings" panose="05000000000000000000" pitchFamily="2" charset="2"/>
              <a:buChar char="ü"/>
            </a:pPr>
            <a:r>
              <a:rPr lang="en-US" sz="3400" dirty="0">
                <a:latin typeface="Times New Roman" panose="02020603050405020304" pitchFamily="18" charset="0"/>
                <a:cs typeface="Times New Roman" panose="02020603050405020304" pitchFamily="18" charset="0"/>
              </a:rPr>
              <a:t>For example, a model that predicts the weather for North America may not accurately treat weather systems that move in along its boundary from the western Pacific.</a:t>
            </a:r>
          </a:p>
          <a:p>
            <a:pPr marL="323816" indent="-323816" algn="just">
              <a:buFont typeface="Wingdings" panose="05000000000000000000" pitchFamily="2" charset="2"/>
              <a:buChar char="ü"/>
            </a:pPr>
            <a:r>
              <a:rPr lang="en-US" sz="3400" dirty="0">
                <a:latin typeface="Times New Roman" panose="02020603050405020304" pitchFamily="18" charset="0"/>
                <a:cs typeface="Times New Roman" panose="02020603050405020304" pitchFamily="18" charset="0"/>
              </a:rPr>
              <a:t>Even though many thousands of weather observations are taken worldwide each day, there are still regions where observations are sparse, particularly over the oceans and at higher latitudes. </a:t>
            </a:r>
          </a:p>
        </p:txBody>
      </p:sp>
    </p:spTree>
    <p:extLst>
      <p:ext uri="{BB962C8B-B14F-4D97-AF65-F5344CB8AC3E}">
        <p14:creationId xmlns:p14="http://schemas.microsoft.com/office/powerpoint/2010/main" val="1750634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34</a:t>
            </a:fld>
            <a:endParaRPr lang="en-US" altLang="en-US"/>
          </a:p>
        </p:txBody>
      </p:sp>
      <p:sp>
        <p:nvSpPr>
          <p:cNvPr id="6" name="Title 1"/>
          <p:cNvSpPr>
            <a:spLocks noGrp="1"/>
          </p:cNvSpPr>
          <p:nvPr>
            <p:ph type="title"/>
          </p:nvPr>
        </p:nvSpPr>
        <p:spPr>
          <a:xfrm>
            <a:off x="1366520" y="259085"/>
            <a:ext cx="2310130" cy="642037"/>
          </a:xfrm>
        </p:spPr>
        <p:txBody>
          <a:bodyPr/>
          <a:lstStyle/>
          <a:p>
            <a:pPr algn="l"/>
            <a:r>
              <a:rPr lang="en-US" altLang="en-US" sz="4533" b="1" dirty="0">
                <a:latin typeface="Times New Roman" panose="02020603050405020304" pitchFamily="18" charset="0"/>
                <a:ea typeface="ＭＳ Ｐゴシック" panose="020B0600070205080204" pitchFamily="34" charset="-128"/>
                <a:cs typeface="Times New Roman" panose="02020603050405020304" pitchFamily="18" charset="0"/>
              </a:rPr>
              <a:t>Cont. . .</a:t>
            </a:r>
            <a:endParaRPr lang="en-US" sz="4533" b="1" dirty="0">
              <a:latin typeface="Times New Roman" panose="02020603050405020304" pitchFamily="18" charset="0"/>
              <a:cs typeface="Times New Roman" panose="02020603050405020304" pitchFamily="18" charset="0"/>
            </a:endParaRPr>
          </a:p>
        </p:txBody>
      </p:sp>
      <p:sp>
        <p:nvSpPr>
          <p:cNvPr id="2" name="Rectangle 1"/>
          <p:cNvSpPr/>
          <p:nvPr/>
        </p:nvSpPr>
        <p:spPr>
          <a:xfrm>
            <a:off x="1015120" y="910143"/>
            <a:ext cx="9813783" cy="6370975"/>
          </a:xfrm>
          <a:prstGeom prst="rect">
            <a:avLst/>
          </a:prstGeom>
        </p:spPr>
        <p:txBody>
          <a:bodyPr wrap="square">
            <a:spAutoFit/>
          </a:bodyPr>
          <a:lstStyle/>
          <a:p>
            <a:pPr marL="518104" indent="-518104" algn="just">
              <a:buFont typeface="Wingdings" panose="05000000000000000000" pitchFamily="2" charset="2"/>
              <a:buChar char="ü"/>
            </a:pPr>
            <a:r>
              <a:rPr lang="en-US" sz="3400" dirty="0">
                <a:latin typeface="Times New Roman" panose="02020603050405020304" pitchFamily="18" charset="0"/>
                <a:cs typeface="Times New Roman" panose="02020603050405020304" pitchFamily="18" charset="0"/>
              </a:rPr>
              <a:t>To help alleviate this problem, the newest GOES satellite, with advanced atmospheric sounders, is providing a more accurate profile of temperature and humidity for the computer models. </a:t>
            </a:r>
          </a:p>
          <a:p>
            <a:pPr marL="518104" indent="-518104" algn="just">
              <a:buFont typeface="Wingdings" panose="05000000000000000000" pitchFamily="2" charset="2"/>
              <a:buChar char="ü"/>
            </a:pPr>
            <a:r>
              <a:rPr lang="en-US" sz="3400" dirty="0">
                <a:latin typeface="Times New Roman" panose="02020603050405020304" pitchFamily="18" charset="0"/>
                <a:cs typeface="Times New Roman" panose="02020603050405020304" pitchFamily="18" charset="0"/>
              </a:rPr>
              <a:t>Wind information now comes from a variety of sources, such as Doppler radar, commercial aircraft, and satellites that translate ocean surface roughness into surface wind speed </a:t>
            </a:r>
          </a:p>
          <a:p>
            <a:pPr marL="518104" indent="-518104" algn="just">
              <a:buFont typeface="Wingdings" panose="05000000000000000000" pitchFamily="2" charset="2"/>
              <a:buChar char="ü"/>
            </a:pPr>
            <a:r>
              <a:rPr lang="en-US" sz="3400" dirty="0">
                <a:latin typeface="Times New Roman" panose="02020603050405020304" pitchFamily="18" charset="0"/>
                <a:cs typeface="Times New Roman" panose="02020603050405020304" pitchFamily="18" charset="0"/>
              </a:rPr>
              <a:t>Earlier, we saw that the computer solves the equations that represent the atmosphere at many locations called grid points, each spaced from 100 km to as low as 0.5 km apart. </a:t>
            </a:r>
          </a:p>
        </p:txBody>
      </p:sp>
    </p:spTree>
    <p:extLst>
      <p:ext uri="{BB962C8B-B14F-4D97-AF65-F5344CB8AC3E}">
        <p14:creationId xmlns:p14="http://schemas.microsoft.com/office/powerpoint/2010/main" val="1478396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35</a:t>
            </a:fld>
            <a:endParaRPr lang="en-US" altLang="en-US"/>
          </a:p>
        </p:txBody>
      </p:sp>
      <p:sp>
        <p:nvSpPr>
          <p:cNvPr id="6" name="Title 1"/>
          <p:cNvSpPr>
            <a:spLocks noGrp="1"/>
          </p:cNvSpPr>
          <p:nvPr>
            <p:ph type="title"/>
          </p:nvPr>
        </p:nvSpPr>
        <p:spPr>
          <a:xfrm>
            <a:off x="1366520" y="259085"/>
            <a:ext cx="2310130" cy="642037"/>
          </a:xfrm>
        </p:spPr>
        <p:txBody>
          <a:bodyPr/>
          <a:lstStyle/>
          <a:p>
            <a:pPr algn="l"/>
            <a:r>
              <a:rPr lang="en-US" altLang="en-US" sz="4533" b="1" dirty="0">
                <a:latin typeface="Times New Roman" panose="02020603050405020304" pitchFamily="18" charset="0"/>
                <a:ea typeface="ＭＳ Ｐゴシック" panose="020B0600070205080204" pitchFamily="34" charset="-128"/>
                <a:cs typeface="Times New Roman" panose="02020603050405020304" pitchFamily="18" charset="0"/>
              </a:rPr>
              <a:t>Cont. . .</a:t>
            </a:r>
            <a:endParaRPr lang="en-US" sz="4533" b="1" dirty="0">
              <a:latin typeface="Times New Roman" panose="02020603050405020304" pitchFamily="18" charset="0"/>
              <a:cs typeface="Times New Roman" panose="02020603050405020304" pitchFamily="18" charset="0"/>
            </a:endParaRPr>
          </a:p>
        </p:txBody>
      </p:sp>
      <p:sp>
        <p:nvSpPr>
          <p:cNvPr id="2" name="Rectangle 1"/>
          <p:cNvSpPr/>
          <p:nvPr/>
        </p:nvSpPr>
        <p:spPr>
          <a:xfrm>
            <a:off x="1052337" y="1122683"/>
            <a:ext cx="9813783" cy="5673989"/>
          </a:xfrm>
          <a:prstGeom prst="rect">
            <a:avLst/>
          </a:prstGeom>
        </p:spPr>
        <p:txBody>
          <a:bodyPr wrap="square">
            <a:spAutoFit/>
          </a:bodyPr>
          <a:lstStyle/>
          <a:p>
            <a:pPr marL="518104" indent="-518104" algn="just">
              <a:buFont typeface="Wingdings" panose="05000000000000000000" pitchFamily="2" charset="2"/>
              <a:buChar char="ü"/>
            </a:pPr>
            <a:r>
              <a:rPr lang="en-US" sz="3627" dirty="0">
                <a:latin typeface="Times New Roman" panose="02020603050405020304" pitchFamily="18" charset="0"/>
                <a:cs typeface="Times New Roman" panose="02020603050405020304" pitchFamily="18" charset="0"/>
              </a:rPr>
              <a:t>As a consequence, on computer models with large spacing between grid points (say 60 km), weather systems, such as extensive mid-latitude cyclones and anticyclones, show up on computer </a:t>
            </a:r>
            <a:r>
              <a:rPr lang="en-US" sz="3627" dirty="0" err="1">
                <a:latin typeface="Times New Roman" panose="02020603050405020304" pitchFamily="18" charset="0"/>
                <a:cs typeface="Times New Roman" panose="02020603050405020304" pitchFamily="18" charset="0"/>
              </a:rPr>
              <a:t>progs</a:t>
            </a:r>
            <a:r>
              <a:rPr lang="en-US" sz="3627" dirty="0">
                <a:latin typeface="Times New Roman" panose="02020603050405020304" pitchFamily="18" charset="0"/>
                <a:cs typeface="Times New Roman" panose="02020603050405020304" pitchFamily="18" charset="0"/>
              </a:rPr>
              <a:t>, whereas much smaller systems, such as thunderstorms, do not.</a:t>
            </a:r>
          </a:p>
          <a:p>
            <a:pPr marL="518104" indent="-518104" algn="just">
              <a:buFont typeface="Wingdings" panose="05000000000000000000" pitchFamily="2" charset="2"/>
              <a:buChar char="ü"/>
            </a:pPr>
            <a:r>
              <a:rPr lang="en-US" sz="3627" dirty="0">
                <a:latin typeface="Times New Roman" panose="02020603050405020304" pitchFamily="18" charset="0"/>
                <a:cs typeface="Times New Roman" panose="02020603050405020304" pitchFamily="18" charset="0"/>
              </a:rPr>
              <a:t>In summer, when much of the precipitation falls as local showers, a computer </a:t>
            </a:r>
            <a:r>
              <a:rPr lang="en-US" sz="3627" dirty="0" err="1">
                <a:latin typeface="Times New Roman" panose="02020603050405020304" pitchFamily="18" charset="0"/>
                <a:cs typeface="Times New Roman" panose="02020603050405020304" pitchFamily="18" charset="0"/>
              </a:rPr>
              <a:t>prog</a:t>
            </a:r>
            <a:r>
              <a:rPr lang="en-US" sz="3627" dirty="0">
                <a:latin typeface="Times New Roman" panose="02020603050405020304" pitchFamily="18" charset="0"/>
                <a:cs typeface="Times New Roman" panose="02020603050405020304" pitchFamily="18" charset="0"/>
              </a:rPr>
              <a:t> may have indicated fair weather, while outside it is pouring rain.  </a:t>
            </a:r>
          </a:p>
        </p:txBody>
      </p:sp>
    </p:spTree>
    <p:extLst>
      <p:ext uri="{BB962C8B-B14F-4D97-AF65-F5344CB8AC3E}">
        <p14:creationId xmlns:p14="http://schemas.microsoft.com/office/powerpoint/2010/main" val="708506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517658" y="7203869"/>
            <a:ext cx="8808717"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36</a:t>
            </a:fld>
            <a:endParaRPr lang="en-US" altLang="en-US"/>
          </a:p>
        </p:txBody>
      </p:sp>
      <p:sp>
        <p:nvSpPr>
          <p:cNvPr id="6" name="Title 1"/>
          <p:cNvSpPr>
            <a:spLocks noGrp="1"/>
          </p:cNvSpPr>
          <p:nvPr>
            <p:ph type="title"/>
          </p:nvPr>
        </p:nvSpPr>
        <p:spPr>
          <a:xfrm>
            <a:off x="1366520" y="69133"/>
            <a:ext cx="2310130" cy="642037"/>
          </a:xfrm>
        </p:spPr>
        <p:txBody>
          <a:bodyPr/>
          <a:lstStyle/>
          <a:p>
            <a:pPr algn="l"/>
            <a:r>
              <a:rPr lang="en-US" altLang="en-US" sz="4533" b="1" dirty="0">
                <a:latin typeface="Times New Roman" panose="02020603050405020304" pitchFamily="18" charset="0"/>
                <a:ea typeface="ＭＳ Ｐゴシック" panose="020B0600070205080204" pitchFamily="34" charset="-128"/>
                <a:cs typeface="Times New Roman" panose="02020603050405020304" pitchFamily="18" charset="0"/>
              </a:rPr>
              <a:t>Cont. . .</a:t>
            </a:r>
            <a:endParaRPr lang="en-US" sz="4533" b="1" dirty="0">
              <a:latin typeface="Times New Roman" panose="02020603050405020304" pitchFamily="18" charset="0"/>
              <a:cs typeface="Times New Roman" panose="02020603050405020304" pitchFamily="18" charset="0"/>
            </a:endParaRPr>
          </a:p>
        </p:txBody>
      </p:sp>
      <p:sp>
        <p:nvSpPr>
          <p:cNvPr id="2" name="Rectangle 1"/>
          <p:cNvSpPr/>
          <p:nvPr/>
        </p:nvSpPr>
        <p:spPr>
          <a:xfrm>
            <a:off x="1015120" y="739525"/>
            <a:ext cx="9813783" cy="6162456"/>
          </a:xfrm>
          <a:prstGeom prst="rect">
            <a:avLst/>
          </a:prstGeom>
        </p:spPr>
        <p:txBody>
          <a:bodyPr wrap="square">
            <a:spAutoFit/>
          </a:bodyPr>
          <a:lstStyle/>
          <a:p>
            <a:pPr marL="518104" indent="-518104" algn="just">
              <a:buFont typeface="Wingdings" panose="05000000000000000000" pitchFamily="2" charset="2"/>
              <a:buChar char="ü"/>
            </a:pPr>
            <a:r>
              <a:rPr lang="en-US" sz="3287" dirty="0">
                <a:latin typeface="Times New Roman" panose="02020603050405020304" pitchFamily="18" charset="0"/>
                <a:cs typeface="Times New Roman" panose="02020603050405020304" pitchFamily="18" charset="0"/>
              </a:rPr>
              <a:t>To capture the smaller-scale weather features as well as the terrain of the region, the distance between grid points on some models is being reduced. For example, the forecast model known as MM5 has a grid spacing as low as 0.5 km.</a:t>
            </a:r>
          </a:p>
          <a:p>
            <a:pPr marL="518104" indent="-518104" algn="just">
              <a:buFont typeface="Wingdings" panose="05000000000000000000" pitchFamily="2" charset="2"/>
              <a:buChar char="ü"/>
            </a:pPr>
            <a:r>
              <a:rPr lang="en-US" sz="3287" dirty="0">
                <a:latin typeface="Times New Roman" panose="02020603050405020304" pitchFamily="18" charset="0"/>
                <a:cs typeface="Times New Roman" panose="02020603050405020304" pitchFamily="18" charset="0"/>
              </a:rPr>
              <a:t>This model predicts </a:t>
            </a:r>
            <a:r>
              <a:rPr lang="en-US" sz="3287" dirty="0" err="1">
                <a:latin typeface="Times New Roman" panose="02020603050405020304" pitchFamily="18" charset="0"/>
                <a:cs typeface="Times New Roman" panose="02020603050405020304" pitchFamily="18" charset="0"/>
              </a:rPr>
              <a:t>mesoscale</a:t>
            </a:r>
            <a:r>
              <a:rPr lang="en-US" sz="3287" dirty="0">
                <a:latin typeface="Times New Roman" panose="02020603050405020304" pitchFamily="18" charset="0"/>
                <a:cs typeface="Times New Roman" panose="02020603050405020304" pitchFamily="18" charset="0"/>
              </a:rPr>
              <a:t> atmospheric conditions over a limited region, such as a coastal area where terrain might greatly impact the local weather. </a:t>
            </a:r>
          </a:p>
          <a:p>
            <a:pPr marL="518104" indent="-518104" algn="just">
              <a:buFont typeface="Wingdings" panose="05000000000000000000" pitchFamily="2" charset="2"/>
              <a:buChar char="ü"/>
            </a:pPr>
            <a:r>
              <a:rPr lang="en-US" sz="3287" dirty="0">
                <a:latin typeface="Times New Roman" panose="02020603050405020304" pitchFamily="18" charset="0"/>
                <a:cs typeface="Times New Roman" panose="02020603050405020304" pitchFamily="18" charset="0"/>
              </a:rPr>
              <a:t>The problem with models that have a small grid spacing (high resolution) is that, as the horizontal  spacing between grid points decreases, the number of computations increases. </a:t>
            </a:r>
          </a:p>
        </p:txBody>
      </p:sp>
    </p:spTree>
    <p:extLst>
      <p:ext uri="{BB962C8B-B14F-4D97-AF65-F5344CB8AC3E}">
        <p14:creationId xmlns:p14="http://schemas.microsoft.com/office/powerpoint/2010/main" val="3959614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850" y="172721"/>
            <a:ext cx="8117840" cy="1485850"/>
          </a:xfrm>
        </p:spPr>
        <p:txBody>
          <a:bodyPr/>
          <a:lstStyle/>
          <a:p>
            <a:r>
              <a:rPr lang="en-US" sz="3060" b="1" dirty="0">
                <a:latin typeface="Times New Roman" panose="02020603050405020304" pitchFamily="18" charset="0"/>
                <a:cs typeface="Times New Roman" panose="02020603050405020304" pitchFamily="18" charset="0"/>
              </a:rPr>
              <a:t>1.3 Types of forecasts - time scale, content, performance and data observations techniques.</a:t>
            </a:r>
            <a:endParaRPr lang="en-US" sz="306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4470" y="1560040"/>
            <a:ext cx="9132570" cy="5775273"/>
          </a:xfrm>
        </p:spPr>
        <p:txBody>
          <a:bodyPr>
            <a:noAutofit/>
          </a:bodyPr>
          <a:lstStyle/>
          <a:p>
            <a:pPr marL="0" indent="0">
              <a:buNone/>
            </a:pPr>
            <a:r>
              <a:rPr lang="en-US" sz="2947" dirty="0">
                <a:latin typeface="Times New Roman" panose="02020603050405020304" pitchFamily="18" charset="0"/>
                <a:cs typeface="Times New Roman" panose="02020603050405020304" pitchFamily="18" charset="0"/>
              </a:rPr>
              <a:t> </a:t>
            </a:r>
            <a:r>
              <a:rPr lang="en-US" sz="2947" b="1" dirty="0">
                <a:latin typeface="Times New Roman" panose="02020603050405020304" pitchFamily="18" charset="0"/>
                <a:cs typeface="Times New Roman" panose="02020603050405020304" pitchFamily="18" charset="0"/>
              </a:rPr>
              <a:t>Climatological Forecast</a:t>
            </a:r>
          </a:p>
          <a:p>
            <a:pPr>
              <a:buFont typeface="Wingdings" panose="05000000000000000000" pitchFamily="2" charset="2"/>
              <a:buChar char="ü"/>
            </a:pPr>
            <a:r>
              <a:rPr lang="en-US" sz="2947" dirty="0">
                <a:latin typeface="Times New Roman" panose="02020603050405020304" pitchFamily="18" charset="0"/>
                <a:cs typeface="Times New Roman" panose="02020603050405020304" pitchFamily="18" charset="0"/>
              </a:rPr>
              <a:t>A forecast that is based on "climatology" or average weather </a:t>
            </a:r>
          </a:p>
          <a:p>
            <a:pPr marL="0" indent="0">
              <a:buNone/>
            </a:pPr>
            <a:r>
              <a:rPr lang="en-US" sz="2947" b="1" u="sng" dirty="0">
                <a:latin typeface="Times New Roman" panose="02020603050405020304" pitchFamily="18" charset="0"/>
                <a:cs typeface="Times New Roman" panose="02020603050405020304" pitchFamily="18" charset="0"/>
              </a:rPr>
              <a:t>Example</a:t>
            </a:r>
            <a:r>
              <a:rPr lang="en-US" sz="2947" b="1" dirty="0">
                <a:latin typeface="Times New Roman" panose="02020603050405020304" pitchFamily="18" charset="0"/>
                <a:cs typeface="Times New Roman" panose="02020603050405020304" pitchFamily="18" charset="0"/>
              </a:rPr>
              <a:t>: -</a:t>
            </a:r>
            <a:endParaRPr lang="en-US" sz="2947"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Lets say the climatological records show that it rains only 1 day out of 100 during the summer months.</a:t>
            </a:r>
          </a:p>
          <a:p>
            <a:pPr lvl="1">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Then, if you forecast "no rain" for any day in July and August, the probability you will be wrong is 1/100. </a:t>
            </a:r>
          </a:p>
          <a:p>
            <a:pPr lvl="1">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Therefore, the probability you will be right is about 99% </a:t>
            </a:r>
          </a:p>
        </p:txBody>
      </p:sp>
      <p:sp>
        <p:nvSpPr>
          <p:cNvPr id="4" name="Footer Placeholder 3"/>
          <p:cNvSpPr>
            <a:spLocks noGrp="1"/>
          </p:cNvSpPr>
          <p:nvPr>
            <p:ph type="ftr" sz="quarter" idx="11"/>
          </p:nvPr>
        </p:nvSpPr>
        <p:spPr>
          <a:xfrm>
            <a:off x="1280160" y="7203869"/>
            <a:ext cx="898144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37</a:t>
            </a:fld>
            <a:endParaRPr lang="en-US"/>
          </a:p>
        </p:txBody>
      </p:sp>
    </p:spTree>
    <p:extLst>
      <p:ext uri="{BB962C8B-B14F-4D97-AF65-F5344CB8AC3E}">
        <p14:creationId xmlns:p14="http://schemas.microsoft.com/office/powerpoint/2010/main" val="2209906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060" y="615560"/>
            <a:ext cx="8938260" cy="631090"/>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496060" y="1640841"/>
            <a:ext cx="8938260" cy="4308972"/>
          </a:xfrm>
        </p:spPr>
        <p:txBody>
          <a:bodyPr/>
          <a:lstStyle/>
          <a:p>
            <a:pPr marL="0" indent="0">
              <a:buNone/>
            </a:pPr>
            <a:r>
              <a:rPr lang="en-US" sz="3173" b="1" dirty="0">
                <a:latin typeface="Times New Roman" panose="02020603050405020304" pitchFamily="18" charset="0"/>
                <a:cs typeface="Times New Roman" panose="02020603050405020304" pitchFamily="18" charset="0"/>
              </a:rPr>
              <a:t>NOTE</a:t>
            </a:r>
            <a:r>
              <a:rPr lang="en-US" b="1" dirty="0">
                <a:latin typeface="Times New Roman" panose="02020603050405020304" pitchFamily="18" charset="0"/>
                <a:cs typeface="Times New Roman" panose="02020603050405020304" pitchFamily="18" charset="0"/>
              </a:rPr>
              <a:t>: </a:t>
            </a:r>
            <a:r>
              <a:rPr lang="en-US" sz="3173" dirty="0">
                <a:latin typeface="Times New Roman" panose="02020603050405020304" pitchFamily="18" charset="0"/>
                <a:cs typeface="Times New Roman" panose="02020603050405020304" pitchFamily="18" charset="0"/>
              </a:rPr>
              <a:t>precipitation forecasts are usually given as probabilities </a:t>
            </a:r>
          </a:p>
          <a:p>
            <a:pPr marL="0" indent="0">
              <a:buNone/>
            </a:pPr>
            <a:r>
              <a:rPr lang="en-US" sz="3173" b="1" dirty="0">
                <a:latin typeface="Times New Roman" panose="02020603050405020304" pitchFamily="18" charset="0"/>
                <a:cs typeface="Times New Roman" panose="02020603050405020304" pitchFamily="18" charset="0"/>
              </a:rPr>
              <a:t>	ex: </a:t>
            </a:r>
            <a:r>
              <a:rPr lang="en-US" sz="3173" dirty="0">
                <a:latin typeface="Times New Roman" panose="02020603050405020304" pitchFamily="18" charset="0"/>
                <a:cs typeface="Times New Roman" panose="02020603050405020304" pitchFamily="18" charset="0"/>
              </a:rPr>
              <a:t>"there is a 60% chance of rain today" </a:t>
            </a:r>
          </a:p>
          <a:p>
            <a:pPr lvl="1">
              <a:buFont typeface="Wingdings" panose="05000000000000000000" pitchFamily="2" charset="2"/>
              <a:buChar char="Ø"/>
            </a:pPr>
            <a:endParaRPr lang="en-US" sz="3627"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3627"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means that there is a 60% chance of measurable precipitation at any random place in the forecast area </a:t>
            </a:r>
          </a:p>
        </p:txBody>
      </p:sp>
      <p:sp>
        <p:nvSpPr>
          <p:cNvPr id="4" name="Footer Placeholder 3"/>
          <p:cNvSpPr>
            <a:spLocks noGrp="1"/>
          </p:cNvSpPr>
          <p:nvPr>
            <p:ph type="ftr" sz="quarter" idx="11"/>
          </p:nvPr>
        </p:nvSpPr>
        <p:spPr>
          <a:xfrm>
            <a:off x="1496060" y="7203869"/>
            <a:ext cx="885190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38</a:t>
            </a:fld>
            <a:endParaRPr lang="en-US"/>
          </a:p>
        </p:txBody>
      </p:sp>
    </p:spTree>
    <p:extLst>
      <p:ext uri="{BB962C8B-B14F-4D97-AF65-F5344CB8AC3E}">
        <p14:creationId xmlns:p14="http://schemas.microsoft.com/office/powerpoint/2010/main" val="244779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460082" y="817435"/>
            <a:ext cx="8755294"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marL="291434" indent="-291434" defTabSz="777156" eaLnBrk="1" hangingPunct="1"/>
            <a:r>
              <a:rPr lang="en-US" altLang="en-US" sz="4080" b="1" dirty="0">
                <a:latin typeface="Times New Roman" panose="02020603050405020304" pitchFamily="18" charset="0"/>
                <a:cs typeface="Times New Roman" panose="02020603050405020304" pitchFamily="18" charset="0"/>
              </a:rPr>
              <a:t>Persistence forecasting</a:t>
            </a:r>
            <a:r>
              <a:rPr lang="en-US" altLang="en-US" sz="4080" dirty="0">
                <a:latin typeface="Times New Roman" panose="02020603050405020304" pitchFamily="18" charset="0"/>
                <a:cs typeface="Times New Roman" panose="02020603050405020304" pitchFamily="18" charset="0"/>
              </a:rPr>
              <a:t> </a:t>
            </a:r>
            <a:endParaRPr lang="en-US" altLang="en-US" sz="2720"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372960" y="1348194"/>
            <a:ext cx="8929534" cy="544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hangingPunct="1">
              <a:lnSpc>
                <a:spcPct val="100000"/>
              </a:lnSpc>
              <a:spcBef>
                <a:spcPct val="20000"/>
              </a:spcBef>
              <a:buFont typeface="Wingdings" panose="05000000000000000000" pitchFamily="2" charset="2"/>
              <a:buChar char="ü"/>
            </a:pPr>
            <a:r>
              <a:rPr lang="en-US" sz="2720" dirty="0"/>
              <a:t> </a:t>
            </a:r>
            <a:r>
              <a:rPr lang="en-US" sz="3173" dirty="0">
                <a:latin typeface="Times New Roman" panose="02020603050405020304" pitchFamily="18" charset="0"/>
                <a:cs typeface="Times New Roman" panose="02020603050405020304" pitchFamily="18" charset="0"/>
              </a:rPr>
              <a:t>A prediction that the weather in the future will be the same as it currently; </a:t>
            </a:r>
          </a:p>
          <a:p>
            <a:pPr lvl="1" algn="just" eaLnBrk="1" hangingPunct="1">
              <a:lnSpc>
                <a:spcPct val="100000"/>
              </a:lnSpc>
              <a:spcBef>
                <a:spcPct val="2000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that there will be no change to the weather conditions</a:t>
            </a:r>
          </a:p>
          <a:p>
            <a:pPr marL="0" indent="0" algn="just" eaLnBrk="1" hangingPunct="1">
              <a:spcBef>
                <a:spcPct val="20000"/>
              </a:spcBef>
              <a:buNone/>
            </a:pPr>
            <a:endParaRPr lang="en-US" sz="3173" dirty="0">
              <a:latin typeface="Times New Roman" panose="02020603050405020304" pitchFamily="18" charset="0"/>
              <a:cs typeface="Times New Roman" panose="02020603050405020304" pitchFamily="18" charset="0"/>
            </a:endParaRPr>
          </a:p>
          <a:p>
            <a:pPr algn="just" eaLnBrk="1" hangingPunct="1">
              <a:lnSpc>
                <a:spcPct val="100000"/>
              </a:lnSpc>
              <a:spcBef>
                <a:spcPct val="20000"/>
              </a:spcBef>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Good only for short periods of a few hours and become less accurate as the time period lengthens</a:t>
            </a:r>
          </a:p>
          <a:p>
            <a:pPr algn="just" eaLnBrk="1" hangingPunct="1">
              <a:lnSpc>
                <a:spcPct val="100000"/>
              </a:lnSpc>
              <a:spcBef>
                <a:spcPct val="20000"/>
              </a:spcBef>
              <a:buFont typeface="Wingdings" panose="05000000000000000000" pitchFamily="2" charset="2"/>
              <a:buChar char="ü"/>
            </a:pPr>
            <a:endParaRPr lang="en-US" altLang="en-US" sz="3173" dirty="0">
              <a:latin typeface="Times New Roman" panose="02020603050405020304" pitchFamily="18" charset="0"/>
              <a:cs typeface="Times New Roman" panose="02020603050405020304" pitchFamily="18" charset="0"/>
            </a:endParaRPr>
          </a:p>
          <a:p>
            <a:pPr algn="just" defTabSz="777156" eaLnBrk="1" hangingPunct="1">
              <a:spcBef>
                <a:spcPct val="2000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 A forecast identical to the previous day’s conditions</a:t>
            </a:r>
          </a:p>
        </p:txBody>
      </p:sp>
      <p:sp>
        <p:nvSpPr>
          <p:cNvPr id="2" name="Footer Placeholder 1"/>
          <p:cNvSpPr>
            <a:spLocks noGrp="1"/>
          </p:cNvSpPr>
          <p:nvPr>
            <p:ph type="ftr" sz="quarter" idx="11"/>
          </p:nvPr>
        </p:nvSpPr>
        <p:spPr>
          <a:xfrm>
            <a:off x="1460078" y="7203869"/>
            <a:ext cx="8842412"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39</a:t>
            </a:fld>
            <a:endParaRPr lang="en-US"/>
          </a:p>
        </p:txBody>
      </p:sp>
    </p:spTree>
    <p:extLst>
      <p:ext uri="{BB962C8B-B14F-4D97-AF65-F5344CB8AC3E}">
        <p14:creationId xmlns:p14="http://schemas.microsoft.com/office/powerpoint/2010/main" val="944792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524000" y="267085"/>
            <a:ext cx="7255512" cy="63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724" tIns="38862" rIns="77724" bIns="38862" numCol="1" anchor="ctr" anchorCtr="0" compatLnSpc="1">
            <a:prstTxWarp prst="textNoShape">
              <a:avLst/>
            </a:prstTxWarp>
            <a:spAutoFit/>
          </a:bodyPr>
          <a:lstStyle/>
          <a:p>
            <a:pPr algn="l" defTabSz="777156"/>
            <a:r>
              <a:rPr lang="en-US" altLang="en-US" sz="3627" b="1" dirty="0">
                <a:latin typeface="Times New Roman" panose="02020603050405020304" pitchFamily="18" charset="0"/>
                <a:ea typeface="MS PGothic" panose="020B0600070205080204" pitchFamily="34" charset="-128"/>
                <a:cs typeface="Times New Roman" panose="02020603050405020304" pitchFamily="18" charset="0"/>
              </a:rPr>
              <a:t>Major Steps in the Forecast Process</a:t>
            </a:r>
            <a:endParaRPr lang="en-US" altLang="en-US" sz="1587"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533400" y="1353306"/>
            <a:ext cx="10820400" cy="558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77156">
              <a:lnSpc>
                <a:spcPct val="150000"/>
              </a:lnSpc>
              <a:spcBef>
                <a:spcPct val="20000"/>
              </a:spcBef>
              <a:buFont typeface="Wingdings" panose="05000000000000000000" pitchFamily="2" charset="2"/>
              <a:buChar char="ü"/>
            </a:pPr>
            <a:r>
              <a:rPr lang="en-US" altLang="en-US" sz="3060" dirty="0">
                <a:latin typeface="Times New Roman" panose="02020603050405020304" pitchFamily="18" charset="0"/>
                <a:ea typeface="MS PGothic" panose="020B0600070205080204" pitchFamily="34" charset="-128"/>
                <a:cs typeface="Times New Roman" panose="02020603050405020304" pitchFamily="18" charset="0"/>
              </a:rPr>
              <a:t>Data Collection</a:t>
            </a:r>
          </a:p>
          <a:p>
            <a:pPr defTabSz="777156">
              <a:lnSpc>
                <a:spcPct val="150000"/>
              </a:lnSpc>
              <a:spcBef>
                <a:spcPct val="20000"/>
              </a:spcBef>
              <a:buFont typeface="Wingdings" panose="05000000000000000000" pitchFamily="2" charset="2"/>
              <a:buChar char="ü"/>
            </a:pPr>
            <a:r>
              <a:rPr lang="en-US" altLang="en-US" sz="3060" dirty="0">
                <a:latin typeface="Times New Roman" panose="02020603050405020304" pitchFamily="18" charset="0"/>
                <a:ea typeface="MS PGothic" panose="020B0600070205080204" pitchFamily="34" charset="-128"/>
                <a:cs typeface="Times New Roman" panose="02020603050405020304" pitchFamily="18" charset="0"/>
              </a:rPr>
              <a:t>Quality Control</a:t>
            </a:r>
          </a:p>
          <a:p>
            <a:pPr defTabSz="777156">
              <a:lnSpc>
                <a:spcPct val="150000"/>
              </a:lnSpc>
              <a:spcBef>
                <a:spcPct val="20000"/>
              </a:spcBef>
              <a:buFont typeface="Wingdings" panose="05000000000000000000" pitchFamily="2" charset="2"/>
              <a:buChar char="ü"/>
            </a:pPr>
            <a:r>
              <a:rPr lang="en-US" altLang="en-US" sz="3060" dirty="0">
                <a:latin typeface="Times New Roman" panose="02020603050405020304" pitchFamily="18" charset="0"/>
                <a:ea typeface="MS PGothic" panose="020B0600070205080204" pitchFamily="34" charset="-128"/>
                <a:cs typeface="Times New Roman" panose="02020603050405020304" pitchFamily="18" charset="0"/>
              </a:rPr>
              <a:t>Data Assimilation/ Objective Analysis</a:t>
            </a:r>
          </a:p>
          <a:p>
            <a:pPr defTabSz="777156">
              <a:lnSpc>
                <a:spcPct val="150000"/>
              </a:lnSpc>
              <a:spcBef>
                <a:spcPct val="20000"/>
              </a:spcBef>
              <a:buFont typeface="Wingdings" panose="05000000000000000000" pitchFamily="2" charset="2"/>
              <a:buChar char="ü"/>
            </a:pPr>
            <a:r>
              <a:rPr lang="en-US" altLang="en-US" sz="3060" dirty="0">
                <a:latin typeface="Times New Roman" panose="02020603050405020304" pitchFamily="18" charset="0"/>
                <a:ea typeface="MS PGothic" panose="020B0600070205080204" pitchFamily="34" charset="-128"/>
                <a:cs typeface="Times New Roman" panose="02020603050405020304" pitchFamily="18" charset="0"/>
              </a:rPr>
              <a:t>Model Integration/ Numerical Weather prediction </a:t>
            </a:r>
          </a:p>
          <a:p>
            <a:pPr defTabSz="777156">
              <a:lnSpc>
                <a:spcPct val="150000"/>
              </a:lnSpc>
              <a:spcBef>
                <a:spcPct val="20000"/>
              </a:spcBef>
              <a:buFont typeface="Wingdings" panose="05000000000000000000" pitchFamily="2" charset="2"/>
              <a:buChar char="ü"/>
            </a:pPr>
            <a:r>
              <a:rPr lang="en-US" altLang="en-US" sz="3060" dirty="0">
                <a:latin typeface="Times New Roman" panose="02020603050405020304" pitchFamily="18" charset="0"/>
                <a:ea typeface="MS PGothic" panose="020B0600070205080204" pitchFamily="34" charset="-128"/>
                <a:cs typeface="Times New Roman" panose="02020603050405020304" pitchFamily="18" charset="0"/>
              </a:rPr>
              <a:t>Post-Processing of Model Forecasts</a:t>
            </a:r>
          </a:p>
          <a:p>
            <a:pPr defTabSz="777156">
              <a:lnSpc>
                <a:spcPct val="150000"/>
              </a:lnSpc>
              <a:spcBef>
                <a:spcPct val="20000"/>
              </a:spcBef>
              <a:buFont typeface="Wingdings" panose="05000000000000000000" pitchFamily="2" charset="2"/>
              <a:buChar char="ü"/>
            </a:pPr>
            <a:r>
              <a:rPr lang="en-US" altLang="en-US" sz="3060" dirty="0">
                <a:latin typeface="Times New Roman" panose="02020603050405020304" pitchFamily="18" charset="0"/>
                <a:ea typeface="MS PGothic" panose="020B0600070205080204" pitchFamily="34" charset="-128"/>
                <a:cs typeface="Times New Roman" panose="02020603050405020304" pitchFamily="18" charset="0"/>
              </a:rPr>
              <a:t>Human Interpretation (sometimes)</a:t>
            </a:r>
          </a:p>
          <a:p>
            <a:pPr defTabSz="777156">
              <a:lnSpc>
                <a:spcPct val="150000"/>
              </a:lnSpc>
              <a:spcBef>
                <a:spcPct val="20000"/>
              </a:spcBef>
              <a:buFont typeface="Wingdings" panose="05000000000000000000" pitchFamily="2" charset="2"/>
              <a:buChar char="ü"/>
            </a:pPr>
            <a:r>
              <a:rPr lang="en-US" altLang="en-US" sz="3060" dirty="0">
                <a:latin typeface="Times New Roman" panose="02020603050405020304" pitchFamily="18" charset="0"/>
                <a:ea typeface="MS PGothic" panose="020B0600070205080204" pitchFamily="34" charset="-128"/>
                <a:cs typeface="Times New Roman" panose="02020603050405020304" pitchFamily="18" charset="0"/>
              </a:rPr>
              <a:t>Product and graphics generation</a:t>
            </a:r>
            <a:endParaRPr lang="en-US" altLang="en-US" sz="17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1280160" y="7203869"/>
            <a:ext cx="8895080"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4</a:t>
            </a:fld>
            <a:endParaRPr lang="en-US"/>
          </a:p>
        </p:txBody>
      </p:sp>
    </p:spTree>
    <p:extLst>
      <p:ext uri="{BB962C8B-B14F-4D97-AF65-F5344CB8AC3E}">
        <p14:creationId xmlns:p14="http://schemas.microsoft.com/office/powerpoint/2010/main" val="2148874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777240"/>
            <a:ext cx="8938260" cy="604520"/>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474470" y="1554480"/>
            <a:ext cx="8938260" cy="5440680"/>
          </a:xfrm>
        </p:spPr>
        <p:txBody>
          <a:bodyPr/>
          <a:lstStyle/>
          <a:p>
            <a:pPr marL="0" indent="0">
              <a:buNone/>
            </a:pPr>
            <a:r>
              <a:rPr lang="en-US" sz="3173" b="1" u="sng" dirty="0">
                <a:latin typeface="Times New Roman" panose="02020603050405020304" pitchFamily="18" charset="0"/>
                <a:cs typeface="Times New Roman" panose="02020603050405020304" pitchFamily="18" charset="0"/>
              </a:rPr>
              <a:t>Example</a:t>
            </a:r>
            <a:r>
              <a:rPr lang="en-US" sz="3173" b="1" dirty="0">
                <a:latin typeface="Times New Roman" panose="02020603050405020304" pitchFamily="18" charset="0"/>
                <a:cs typeface="Times New Roman" panose="02020603050405020304" pitchFamily="18" charset="0"/>
              </a:rPr>
              <a:t>:-</a:t>
            </a:r>
            <a:endParaRPr lang="en-US" sz="3173" u="sng"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If it is raining now, a forecast that it is going to rain for another three hours would be a persistence forecast. </a:t>
            </a:r>
          </a:p>
          <a:p>
            <a:pPr algn="jus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In the tropics, especially at island stations, where day after day the weather is basically the same because the station is affected by the same air mass with no passages of fronts, a persistence forecast that tomorrow is going to be the same as today is usually quite accurate. </a:t>
            </a:r>
          </a:p>
        </p:txBody>
      </p:sp>
      <p:sp>
        <p:nvSpPr>
          <p:cNvPr id="4" name="Footer Placeholder 3"/>
          <p:cNvSpPr>
            <a:spLocks noGrp="1"/>
          </p:cNvSpPr>
          <p:nvPr>
            <p:ph type="ftr" sz="quarter" idx="11"/>
          </p:nvPr>
        </p:nvSpPr>
        <p:spPr>
          <a:xfrm>
            <a:off x="1474470" y="7196672"/>
            <a:ext cx="893826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40</a:t>
            </a:fld>
            <a:endParaRPr lang="en-US"/>
          </a:p>
        </p:txBody>
      </p:sp>
    </p:spTree>
    <p:extLst>
      <p:ext uri="{BB962C8B-B14F-4D97-AF65-F5344CB8AC3E}">
        <p14:creationId xmlns:p14="http://schemas.microsoft.com/office/powerpoint/2010/main" val="1916110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259081"/>
            <a:ext cx="8938260" cy="652984"/>
          </a:xfrm>
        </p:spPr>
        <p:txBody>
          <a:bodyPr/>
          <a:lstStyle/>
          <a:p>
            <a:pPr lvl="3" rtl="0">
              <a:lnSpc>
                <a:spcPct val="90000"/>
              </a:lnSpc>
              <a:spcBef>
                <a:spcPct val="0"/>
              </a:spcBef>
            </a:pPr>
            <a:r>
              <a:rPr lang="en-US" sz="4080" b="1" dirty="0">
                <a:latin typeface="Times New Roman" panose="02020603050405020304" pitchFamily="18" charset="0"/>
                <a:cs typeface="Times New Roman" panose="02020603050405020304" pitchFamily="18" charset="0"/>
              </a:rPr>
              <a:t>Analog approach </a:t>
            </a:r>
            <a:endParaRPr lang="en-US" sz="612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3800" y="1122684"/>
            <a:ext cx="9499600" cy="5476662"/>
          </a:xfrm>
        </p:spPr>
        <p:txBody>
          <a:bodyPr>
            <a:noAutofit/>
          </a:bodyPr>
          <a:lstStyle/>
          <a:p>
            <a:pPr algn="jus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 A slightly more complicated method of producing a forecast</a:t>
            </a:r>
          </a:p>
          <a:p>
            <a:pPr marL="0" indent="0" algn="just">
              <a:buNone/>
            </a:pPr>
            <a:endParaRPr lang="en-US" sz="3173"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This technique utilizes the fact that existing weather patterns on weather charts which resemble previous weather patterns on previous weather charts should produce the same type of weather elements, or phenomena, that the previous patterns produced</a:t>
            </a:r>
          </a:p>
          <a:p>
            <a:pPr marL="0" indent="0" algn="just">
              <a:buNone/>
            </a:pPr>
            <a:endParaRPr lang="en-US" sz="3173"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These previous patterns can then be used as a guide for making forecasts of weather elements</a:t>
            </a:r>
          </a:p>
        </p:txBody>
      </p:sp>
      <p:sp>
        <p:nvSpPr>
          <p:cNvPr id="4" name="Footer Placeholder 3"/>
          <p:cNvSpPr>
            <a:spLocks noGrp="1"/>
          </p:cNvSpPr>
          <p:nvPr>
            <p:ph type="ftr" sz="quarter" idx="11"/>
          </p:nvPr>
        </p:nvSpPr>
        <p:spPr>
          <a:xfrm>
            <a:off x="1474470" y="7203867"/>
            <a:ext cx="893826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41</a:t>
            </a:fld>
            <a:endParaRPr lang="en-US"/>
          </a:p>
        </p:txBody>
      </p:sp>
    </p:spTree>
    <p:extLst>
      <p:ext uri="{BB962C8B-B14F-4D97-AF65-F5344CB8AC3E}">
        <p14:creationId xmlns:p14="http://schemas.microsoft.com/office/powerpoint/2010/main" val="1610723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28" y="431805"/>
            <a:ext cx="1738452" cy="510672"/>
          </a:xfrm>
        </p:spPr>
        <p:txBody>
          <a:bodyPr>
            <a:noAutofit/>
          </a:bodyPr>
          <a:lstStyle/>
          <a:p>
            <a:pPr algn="l"/>
            <a:r>
              <a:rPr lang="en-US" sz="4080" b="1"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1441628" y="1266467"/>
            <a:ext cx="8938260" cy="5613400"/>
          </a:xfrm>
        </p:spPr>
        <p:txBody>
          <a:bodyPr>
            <a:noAutofit/>
          </a:bodyPr>
          <a:lstStyle/>
          <a:p>
            <a:pPr marL="0" indent="0">
              <a:buNone/>
            </a:pPr>
            <a:r>
              <a:rPr lang="en-US" sz="3173" b="1" u="sng" dirty="0">
                <a:latin typeface="Times New Roman" panose="02020603050405020304" pitchFamily="18" charset="0"/>
                <a:cs typeface="Times New Roman" panose="02020603050405020304" pitchFamily="18" charset="0"/>
              </a:rPr>
              <a:t>For example </a:t>
            </a:r>
            <a:r>
              <a:rPr lang="en-US" sz="3173" b="1" dirty="0">
                <a:latin typeface="Times New Roman" panose="02020603050405020304" pitchFamily="18" charset="0"/>
                <a:cs typeface="Times New Roman" panose="02020603050405020304" pitchFamily="18" charset="0"/>
              </a:rPr>
              <a:t>: -</a:t>
            </a:r>
          </a:p>
          <a:p>
            <a:pPr algn="just">
              <a:lnSpc>
                <a:spcPct val="100000"/>
              </a:lnSpc>
              <a:buFont typeface="Wingdings" panose="05000000000000000000" pitchFamily="2" charset="2"/>
              <a:buChar char="ü"/>
            </a:pPr>
            <a:r>
              <a:rPr lang="en-US" sz="2947" dirty="0">
                <a:latin typeface="Times New Roman" panose="02020603050405020304" pitchFamily="18" charset="0"/>
                <a:cs typeface="Times New Roman" panose="02020603050405020304" pitchFamily="18" charset="0"/>
              </a:rPr>
              <a:t>suppose today is very warm, but a cold front is approaching your area. You remember similar weather conditions one last week, also a warm day with cold front approaching. You also remember how heavy thunderstorms developed in the afternoon as the cold front pushed through the area. </a:t>
            </a:r>
          </a:p>
          <a:p>
            <a:pPr marL="0" indent="0" algn="just">
              <a:buNone/>
            </a:pPr>
            <a:endParaRPr lang="en-US" sz="2947" dirty="0">
              <a:latin typeface="Times New Roman" panose="02020603050405020304" pitchFamily="18" charset="0"/>
              <a:cs typeface="Times New Roman" panose="02020603050405020304" pitchFamily="18" charset="0"/>
            </a:endParaRPr>
          </a:p>
          <a:p>
            <a:pPr lvl="1" algn="just">
              <a:lnSpc>
                <a:spcPct val="100000"/>
              </a:lnSpc>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Therefore, using the analog method, you would predict that this cold front will also produce thunderstorms in the afternoon.</a:t>
            </a:r>
          </a:p>
        </p:txBody>
      </p:sp>
      <p:sp>
        <p:nvSpPr>
          <p:cNvPr id="4" name="Footer Placeholder 3"/>
          <p:cNvSpPr>
            <a:spLocks noGrp="1"/>
          </p:cNvSpPr>
          <p:nvPr>
            <p:ph type="ftr" sz="quarter" idx="11"/>
          </p:nvPr>
        </p:nvSpPr>
        <p:spPr>
          <a:xfrm>
            <a:off x="1441628" y="7203869"/>
            <a:ext cx="8819972"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42</a:t>
            </a:fld>
            <a:endParaRPr lang="en-US"/>
          </a:p>
        </p:txBody>
      </p:sp>
    </p:spTree>
    <p:extLst>
      <p:ext uri="{BB962C8B-B14F-4D97-AF65-F5344CB8AC3E}">
        <p14:creationId xmlns:p14="http://schemas.microsoft.com/office/powerpoint/2010/main" val="269972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494363"/>
            <a:ext cx="8938260" cy="434043"/>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474470" y="1145423"/>
            <a:ext cx="8938260" cy="4577080"/>
          </a:xfrm>
        </p:spPr>
        <p:txBody>
          <a:bodyPr>
            <a:noAutofit/>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This method is difficult to use because it is virtually impossible to find a perfect analog. </a:t>
            </a: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Various weather features rarely align themselves in the same locations they were in the previous time. </a:t>
            </a: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Even small differences between the current time and the analog can lead to very different results</a:t>
            </a:r>
          </a:p>
        </p:txBody>
      </p:sp>
      <p:sp>
        <p:nvSpPr>
          <p:cNvPr id="4" name="Footer Placeholder 3"/>
          <p:cNvSpPr>
            <a:spLocks noGrp="1"/>
          </p:cNvSpPr>
          <p:nvPr>
            <p:ph type="ftr" sz="quarter" idx="11"/>
          </p:nvPr>
        </p:nvSpPr>
        <p:spPr>
          <a:xfrm>
            <a:off x="1366520" y="7203867"/>
            <a:ext cx="880872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43</a:t>
            </a:fld>
            <a:endParaRPr lang="en-US"/>
          </a:p>
        </p:txBody>
      </p:sp>
    </p:spTree>
    <p:extLst>
      <p:ext uri="{BB962C8B-B14F-4D97-AF65-F5344CB8AC3E}">
        <p14:creationId xmlns:p14="http://schemas.microsoft.com/office/powerpoint/2010/main" val="418572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564" y="647090"/>
            <a:ext cx="9574556" cy="642037"/>
          </a:xfrm>
        </p:spPr>
        <p:txBody>
          <a:bodyPr>
            <a:noAutofit/>
          </a:bodyPr>
          <a:lstStyle/>
          <a:p>
            <a:pPr lvl="1" algn="l" rtl="0">
              <a:lnSpc>
                <a:spcPct val="90000"/>
              </a:lnSpc>
              <a:spcBef>
                <a:spcPct val="0"/>
              </a:spcBef>
            </a:pPr>
            <a:r>
              <a:rPr lang="en-US" sz="3400" b="1" dirty="0">
                <a:latin typeface="Times New Roman" panose="02020603050405020304" pitchFamily="18" charset="0"/>
                <a:cs typeface="Times New Roman" panose="02020603050405020304" pitchFamily="18" charset="0"/>
              </a:rPr>
              <a:t>Why Forecasts go awry and steps to improve them</a:t>
            </a:r>
          </a:p>
        </p:txBody>
      </p:sp>
      <p:sp>
        <p:nvSpPr>
          <p:cNvPr id="3" name="Content Placeholder 2"/>
          <p:cNvSpPr>
            <a:spLocks noGrp="1"/>
          </p:cNvSpPr>
          <p:nvPr>
            <p:ph idx="1"/>
          </p:nvPr>
        </p:nvSpPr>
        <p:spPr>
          <a:xfrm>
            <a:off x="1291562" y="1468120"/>
            <a:ext cx="9180465" cy="5613400"/>
          </a:xfrm>
        </p:spPr>
        <p:txBody>
          <a:bodyPr>
            <a:noAutofit/>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Model limitations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Models represent a "simplified" atmosphere </a:t>
            </a: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not every real process in atmosphere can be resolved in the models </a:t>
            </a: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The model equations compute quantities at grid points. Currently, grid spacing ranges from 30-50 km apart. Any phenomena smaller in size that grid spacing will not be resolved in models (e.g., thunderstorm)</a:t>
            </a: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models can not resolve boundary layer very well. </a:t>
            </a:r>
            <a:endParaRPr lang="en-US" sz="238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Boundary </a:t>
            </a:r>
            <a:r>
              <a:rPr lang="en-US" dirty="0">
                <a:latin typeface="Times New Roman" panose="02020603050405020304" pitchFamily="18" charset="0"/>
                <a:cs typeface="Times New Roman" panose="02020603050405020304" pitchFamily="18" charset="0"/>
              </a:rPr>
              <a:t>condition </a:t>
            </a:r>
            <a:r>
              <a:rPr lang="en-US" dirty="0" smtClean="0">
                <a:latin typeface="Times New Roman" panose="02020603050405020304" pitchFamily="18" charset="0"/>
                <a:cs typeface="Times New Roman" panose="02020603050405020304" pitchFamily="18" charset="0"/>
              </a:rPr>
              <a:t>errors</a:t>
            </a:r>
            <a:endParaRPr lang="en-US"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Many are not global in coverage </a:t>
            </a:r>
          </a:p>
        </p:txBody>
      </p:sp>
      <p:sp>
        <p:nvSpPr>
          <p:cNvPr id="4" name="Footer Placeholder 3"/>
          <p:cNvSpPr>
            <a:spLocks noGrp="1"/>
          </p:cNvSpPr>
          <p:nvPr>
            <p:ph type="ftr" sz="quarter" idx="11"/>
          </p:nvPr>
        </p:nvSpPr>
        <p:spPr>
          <a:xfrm>
            <a:off x="1452880" y="7203869"/>
            <a:ext cx="880872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44</a:t>
            </a:fld>
            <a:endParaRPr lang="en-US"/>
          </a:p>
        </p:txBody>
      </p:sp>
      <p:sp>
        <p:nvSpPr>
          <p:cNvPr id="6" name="Rectangle 5"/>
          <p:cNvSpPr/>
          <p:nvPr/>
        </p:nvSpPr>
        <p:spPr>
          <a:xfrm>
            <a:off x="3352800" y="3519949"/>
            <a:ext cx="5181600" cy="646331"/>
          </a:xfrm>
          <a:prstGeom prst="rect">
            <a:avLst/>
          </a:prstGeom>
        </p:spPr>
        <p:txBody>
          <a:bodyPr>
            <a:spAutoFit/>
          </a:bodyPr>
          <a:lstStyle/>
          <a:p>
            <a:r>
              <a:rPr lang="en-US" dirty="0"/>
              <a:t>1.2	Problem and progress of weather forecasting</a:t>
            </a:r>
          </a:p>
        </p:txBody>
      </p:sp>
    </p:spTree>
    <p:extLst>
      <p:ext uri="{BB962C8B-B14F-4D97-AF65-F5344CB8AC3E}">
        <p14:creationId xmlns:p14="http://schemas.microsoft.com/office/powerpoint/2010/main" val="3545193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206" y="345440"/>
            <a:ext cx="8938260" cy="598248"/>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280160" y="1122680"/>
            <a:ext cx="9499600" cy="5354320"/>
          </a:xfrm>
        </p:spPr>
        <p:txBody>
          <a:bodyPr/>
          <a:lstStyle/>
          <a:p>
            <a:pPr algn="just">
              <a:buFont typeface="Wingdings" panose="05000000000000000000" pitchFamily="2" charset="2"/>
              <a:buChar char="ü"/>
            </a:pPr>
            <a:r>
              <a:rPr lang="en-US" sz="4533" dirty="0"/>
              <a:t> </a:t>
            </a:r>
            <a:r>
              <a:rPr lang="en-US" dirty="0">
                <a:latin typeface="Times New Roman" panose="02020603050405020304" pitchFamily="18" charset="0"/>
                <a:cs typeface="Times New Roman" panose="02020603050405020304" pitchFamily="18" charset="0"/>
              </a:rPr>
              <a:t>Initial condition errors</a:t>
            </a: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Initial atmospheric state is not well-known - want a dense, global network of observations </a:t>
            </a:r>
          </a:p>
          <a:p>
            <a:pPr lvl="1" algn="just">
              <a:buFont typeface="Wingdings" panose="05000000000000000000" pitchFamily="2" charset="2"/>
              <a:buChar char="Ø"/>
            </a:pPr>
            <a:endParaRPr lang="en-US" sz="272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Have many data - analyze regions, particularly over the oceans. </a:t>
            </a:r>
          </a:p>
          <a:p>
            <a:pPr lvl="1" algn="just">
              <a:buFont typeface="Wingdings" panose="05000000000000000000" pitchFamily="2" charset="2"/>
              <a:buChar char="Ø"/>
            </a:pPr>
            <a:endParaRPr lang="en-US" sz="272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The data may also have errors in it.</a:t>
            </a:r>
          </a:p>
          <a:p>
            <a:pPr lvl="1" algn="just">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Local impacts-not represent in model</a:t>
            </a:r>
          </a:p>
          <a:p>
            <a:pPr lvl="1" algn="just">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small-scale terrain features will not be handled properly</a:t>
            </a:r>
          </a:p>
        </p:txBody>
      </p:sp>
      <p:sp>
        <p:nvSpPr>
          <p:cNvPr id="4" name="Footer Placeholder 3"/>
          <p:cNvSpPr>
            <a:spLocks noGrp="1"/>
          </p:cNvSpPr>
          <p:nvPr>
            <p:ph type="ftr" sz="quarter" idx="11"/>
          </p:nvPr>
        </p:nvSpPr>
        <p:spPr>
          <a:xfrm>
            <a:off x="1474470" y="7203869"/>
            <a:ext cx="893826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45</a:t>
            </a:fld>
            <a:endParaRPr lang="en-US"/>
          </a:p>
        </p:txBody>
      </p:sp>
    </p:spTree>
    <p:extLst>
      <p:ext uri="{BB962C8B-B14F-4D97-AF65-F5344CB8AC3E}">
        <p14:creationId xmlns:p14="http://schemas.microsoft.com/office/powerpoint/2010/main" val="241704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206" y="33423"/>
            <a:ext cx="8938260" cy="598248"/>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4" name="Footer Placeholder 3"/>
          <p:cNvSpPr>
            <a:spLocks noGrp="1"/>
          </p:cNvSpPr>
          <p:nvPr>
            <p:ph type="ftr" sz="quarter" idx="11"/>
          </p:nvPr>
        </p:nvSpPr>
        <p:spPr>
          <a:xfrm>
            <a:off x="1474470" y="7203869"/>
            <a:ext cx="893826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46</a:t>
            </a:fld>
            <a:endParaRPr lang="en-US"/>
          </a:p>
        </p:txBody>
      </p:sp>
      <p:pic>
        <p:nvPicPr>
          <p:cNvPr id="7" name="Picture 6"/>
          <p:cNvPicPr/>
          <p:nvPr/>
        </p:nvPicPr>
        <p:blipFill>
          <a:blip r:embed="rId2"/>
          <a:stretch>
            <a:fillRect/>
          </a:stretch>
        </p:blipFill>
        <p:spPr>
          <a:xfrm>
            <a:off x="1971040" y="739795"/>
            <a:ext cx="7599680" cy="5246370"/>
          </a:xfrm>
          <a:prstGeom prst="rect">
            <a:avLst/>
          </a:prstGeom>
        </p:spPr>
      </p:pic>
      <p:sp>
        <p:nvSpPr>
          <p:cNvPr id="8" name="Rectangle 7"/>
          <p:cNvSpPr/>
          <p:nvPr/>
        </p:nvSpPr>
        <p:spPr>
          <a:xfrm>
            <a:off x="1493249" y="6094288"/>
            <a:ext cx="9230194" cy="790088"/>
          </a:xfrm>
          <a:prstGeom prst="rect">
            <a:avLst/>
          </a:prstGeom>
        </p:spPr>
        <p:txBody>
          <a:bodyPr wrap="square">
            <a:spAutoFit/>
          </a:bodyPr>
          <a:lstStyle/>
          <a:p>
            <a:r>
              <a:rPr lang="en-US" sz="2267" dirty="0">
                <a:latin typeface="Times New Roman" panose="02020603050405020304" pitchFamily="18" charset="0"/>
                <a:cs typeface="Times New Roman" panose="02020603050405020304" pitchFamily="18" charset="0"/>
              </a:rPr>
              <a:t>Tiny errors may not significantly influence the early stages of a prediction, but with time, such errors amplify dramatically.</a:t>
            </a:r>
          </a:p>
        </p:txBody>
      </p:sp>
    </p:spTree>
    <p:extLst>
      <p:ext uri="{BB962C8B-B14F-4D97-AF65-F5344CB8AC3E}">
        <p14:creationId xmlns:p14="http://schemas.microsoft.com/office/powerpoint/2010/main" val="234542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703388"/>
            <a:ext cx="8938260" cy="674878"/>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467273" y="1468120"/>
            <a:ext cx="8938260" cy="5527040"/>
          </a:xfrm>
        </p:spPr>
        <p:txBody>
          <a:bodyPr>
            <a:noAutofit/>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chaotic nature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atmosphere</a:t>
            </a:r>
            <a:endParaRPr lang="en-US"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small differences in the model initial conditions can produce radically different results later in time </a:t>
            </a:r>
            <a:endParaRPr lang="en-US" sz="408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Each model can produce different predictions.... which do you believe?</a:t>
            </a:r>
            <a:r>
              <a:rPr lang="en-US" dirty="0">
                <a:latin typeface="Times New Roman" panose="02020603050405020304" pitchFamily="18" charset="0"/>
                <a:cs typeface="Times New Roman" panose="02020603050405020304" pitchFamily="18" charset="0"/>
              </a:rPr>
              <a:t> </a:t>
            </a:r>
          </a:p>
          <a:p>
            <a:pPr marL="0" indent="0" algn="just">
              <a:buNone/>
            </a:pPr>
            <a:r>
              <a:rPr lang="en-US" b="1" u="sng" dirty="0" smtClean="0">
                <a:latin typeface="Times New Roman" panose="02020603050405020304" pitchFamily="18" charset="0"/>
                <a:cs typeface="Times New Roman" panose="02020603050405020304" pitchFamily="18" charset="0"/>
              </a:rPr>
              <a:t>Solution</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Improve models and observations</a:t>
            </a:r>
          </a:p>
          <a:p>
            <a:pPr lvl="1"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Ensemble forecasting</a:t>
            </a:r>
          </a:p>
        </p:txBody>
      </p:sp>
      <p:sp>
        <p:nvSpPr>
          <p:cNvPr id="4" name="Footer Placeholder 3"/>
          <p:cNvSpPr>
            <a:spLocks noGrp="1"/>
          </p:cNvSpPr>
          <p:nvPr>
            <p:ph type="ftr" sz="quarter" idx="11"/>
          </p:nvPr>
        </p:nvSpPr>
        <p:spPr>
          <a:xfrm>
            <a:off x="1413567" y="7203867"/>
            <a:ext cx="893826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47</a:t>
            </a:fld>
            <a:endParaRPr lang="en-US"/>
          </a:p>
        </p:txBody>
      </p:sp>
    </p:spTree>
    <p:extLst>
      <p:ext uri="{BB962C8B-B14F-4D97-AF65-F5344CB8AC3E}">
        <p14:creationId xmlns:p14="http://schemas.microsoft.com/office/powerpoint/2010/main" val="61753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798" y="431804"/>
            <a:ext cx="8938260" cy="740560"/>
          </a:xfrm>
        </p:spPr>
        <p:txBody>
          <a:bodyPr>
            <a:normAutofit/>
          </a:bodyPr>
          <a:lstStyle/>
          <a:p>
            <a:r>
              <a:rPr lang="en-US" sz="4080" b="1" dirty="0">
                <a:latin typeface="Times New Roman" panose="02020603050405020304" pitchFamily="18" charset="0"/>
                <a:cs typeface="Times New Roman" panose="02020603050405020304" pitchFamily="18" charset="0"/>
              </a:rPr>
              <a:t>Types of Forecasts</a:t>
            </a:r>
          </a:p>
        </p:txBody>
      </p:sp>
      <p:sp>
        <p:nvSpPr>
          <p:cNvPr id="3" name="Content Placeholder 2"/>
          <p:cNvSpPr>
            <a:spLocks noGrp="1"/>
          </p:cNvSpPr>
          <p:nvPr>
            <p:ph idx="1"/>
          </p:nvPr>
        </p:nvSpPr>
        <p:spPr>
          <a:xfrm>
            <a:off x="1452880" y="1381760"/>
            <a:ext cx="8938260" cy="5267960"/>
          </a:xfrm>
        </p:spPr>
        <p:txBody>
          <a:bodyPr>
            <a:normAutofit/>
          </a:bodyPr>
          <a:lstStyle/>
          <a:p>
            <a:pPr marL="0" indent="0" algn="just">
              <a:lnSpc>
                <a:spcPct val="150000"/>
              </a:lnSpc>
              <a:buNone/>
            </a:pPr>
            <a:r>
              <a:rPr lang="en-US" sz="3173" b="1" u="sng" dirty="0">
                <a:latin typeface="Times New Roman" panose="02020603050405020304" pitchFamily="18" charset="0"/>
                <a:cs typeface="Times New Roman" panose="02020603050405020304" pitchFamily="18" charset="0"/>
              </a:rPr>
              <a:t>Forecasting</a:t>
            </a:r>
            <a:r>
              <a:rPr lang="en-US" sz="3173" dirty="0">
                <a:latin typeface="Times New Roman" panose="02020603050405020304" pitchFamily="18" charset="0"/>
                <a:cs typeface="Times New Roman" panose="02020603050405020304" pitchFamily="18" charset="0"/>
              </a:rPr>
              <a:t> </a:t>
            </a:r>
            <a:r>
              <a:rPr lang="en-US" sz="3173" b="1"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 A process of estimating a future event by casting forward past  data.</a:t>
            </a:r>
          </a:p>
          <a:p>
            <a:pPr lvl="1"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past data are systematically combined in a predetermined way to obtain the estimate of the future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354057" y="7203867"/>
            <a:ext cx="8897006"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48</a:t>
            </a:fld>
            <a:endParaRPr lang="en-US"/>
          </a:p>
        </p:txBody>
      </p:sp>
    </p:spTree>
    <p:extLst>
      <p:ext uri="{BB962C8B-B14F-4D97-AF65-F5344CB8AC3E}">
        <p14:creationId xmlns:p14="http://schemas.microsoft.com/office/powerpoint/2010/main" val="55720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518164"/>
            <a:ext cx="8938260" cy="565408"/>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474470" y="1295400"/>
            <a:ext cx="8938260" cy="5786120"/>
          </a:xfrm>
        </p:spPr>
        <p:txBody>
          <a:bodyPr>
            <a:normAutofit fontScale="70000" lnSpcReduction="20000"/>
          </a:bodyPr>
          <a:lstStyle/>
          <a:p>
            <a:pPr algn="just">
              <a:lnSpc>
                <a:spcPct val="170000"/>
              </a:lnSpc>
              <a:buFont typeface="Wingdings" panose="05000000000000000000" pitchFamily="2" charset="2"/>
              <a:buChar char="ü"/>
            </a:pPr>
            <a:r>
              <a:rPr lang="en-US" sz="4307" b="1" dirty="0">
                <a:latin typeface="Times New Roman" panose="02020603050405020304" pitchFamily="18" charset="0"/>
                <a:cs typeface="Times New Roman" panose="02020603050405020304" pitchFamily="18" charset="0"/>
              </a:rPr>
              <a:t> A very short-range forecast (now cast): </a:t>
            </a:r>
            <a:r>
              <a:rPr lang="en-US" sz="4307" dirty="0">
                <a:latin typeface="Times New Roman" panose="02020603050405020304" pitchFamily="18" charset="0"/>
                <a:cs typeface="Times New Roman" panose="02020603050405020304" pitchFamily="18" charset="0"/>
              </a:rPr>
              <a:t>up to few hours(usually not more than 6 hours)</a:t>
            </a:r>
          </a:p>
          <a:p>
            <a:pPr lvl="1" algn="just">
              <a:lnSpc>
                <a:spcPct val="170000"/>
              </a:lnSpc>
              <a:buFont typeface="Wingdings" panose="05000000000000000000" pitchFamily="2" charset="2"/>
              <a:buChar char="Ø"/>
            </a:pPr>
            <a:r>
              <a:rPr lang="en-US" sz="4307" dirty="0">
                <a:latin typeface="Times New Roman" panose="02020603050405020304" pitchFamily="18" charset="0"/>
                <a:cs typeface="Times New Roman" panose="02020603050405020304" pitchFamily="18" charset="0"/>
              </a:rPr>
              <a:t>The techniques used in making such a forecast normally involve subjective interpretations of </a:t>
            </a:r>
          </a:p>
          <a:p>
            <a:pPr lvl="2" algn="just">
              <a:lnSpc>
                <a:spcPct val="170000"/>
              </a:lnSpc>
              <a:buFont typeface="Wingdings" panose="05000000000000000000" pitchFamily="2" charset="2"/>
              <a:buChar char="v"/>
            </a:pPr>
            <a:r>
              <a:rPr lang="en-US" sz="4307" dirty="0">
                <a:latin typeface="Times New Roman" panose="02020603050405020304" pitchFamily="18" charset="0"/>
                <a:cs typeface="Times New Roman" panose="02020603050405020304" pitchFamily="18" charset="0"/>
              </a:rPr>
              <a:t>Surface observations, satellite imagery and Doppler radar information</a:t>
            </a:r>
          </a:p>
          <a:p>
            <a:pPr lvl="1" algn="just">
              <a:lnSpc>
                <a:spcPct val="170000"/>
              </a:lnSpc>
              <a:buFont typeface="Wingdings" panose="05000000000000000000" pitchFamily="2" charset="2"/>
              <a:buChar char="Ø"/>
            </a:pPr>
            <a:r>
              <a:rPr lang="en-US" sz="4307" dirty="0">
                <a:latin typeface="Times New Roman" panose="02020603050405020304" pitchFamily="18" charset="0"/>
                <a:cs typeface="Times New Roman" panose="02020603050405020304" pitchFamily="18" charset="0"/>
              </a:rPr>
              <a:t>With human experience and pattern recognition.</a:t>
            </a:r>
          </a:p>
        </p:txBody>
      </p:sp>
      <p:sp>
        <p:nvSpPr>
          <p:cNvPr id="4" name="Footer Placeholder 3"/>
          <p:cNvSpPr>
            <a:spLocks noGrp="1"/>
          </p:cNvSpPr>
          <p:nvPr>
            <p:ph type="ftr" sz="quarter" idx="11"/>
          </p:nvPr>
        </p:nvSpPr>
        <p:spPr>
          <a:xfrm>
            <a:off x="1366520" y="7203867"/>
            <a:ext cx="889508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49</a:t>
            </a:fld>
            <a:endParaRPr lang="en-US"/>
          </a:p>
        </p:txBody>
      </p:sp>
    </p:spTree>
    <p:extLst>
      <p:ext uri="{BB962C8B-B14F-4D97-AF65-F5344CB8AC3E}">
        <p14:creationId xmlns:p14="http://schemas.microsoft.com/office/powerpoint/2010/main" val="3156469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474470" y="231027"/>
            <a:ext cx="8268970"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l" defTabSz="777156"/>
            <a:r>
              <a:rPr lang="en-US" altLang="en-US" sz="4080" b="1" dirty="0">
                <a:latin typeface="Times New Roman" panose="02020603050405020304" pitchFamily="18" charset="0"/>
                <a:ea typeface="MS PGothic" panose="020B0600070205080204" pitchFamily="34" charset="-128"/>
                <a:cs typeface="Times New Roman" panose="02020603050405020304" pitchFamily="18" charset="0"/>
              </a:rPr>
              <a:t>Data Collection</a:t>
            </a:r>
            <a:endParaRPr lang="en-US" altLang="en-US" sz="1813" b="1" dirty="0">
              <a:latin typeface="Times New Roman" panose="02020603050405020304" pitchFamily="18" charset="0"/>
              <a:cs typeface="Times New Roman" panose="02020603050405020304" pitchFamily="18" charset="0"/>
            </a:endParaRPr>
          </a:p>
        </p:txBody>
      </p:sp>
      <p:sp>
        <p:nvSpPr>
          <p:cNvPr id="5" name="Rectangle 2"/>
          <p:cNvSpPr>
            <a:spLocks noGrp="1" noChangeArrowheads="1"/>
          </p:cNvSpPr>
          <p:nvPr>
            <p:ph idx="1"/>
          </p:nvPr>
        </p:nvSpPr>
        <p:spPr bwMode="auto">
          <a:xfrm>
            <a:off x="1474474" y="1073438"/>
            <a:ext cx="8822405" cy="599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lvl1pPr marL="342900" indent="-342900" eaLnBrk="0" fontAlgn="base" hangingPunct="0">
              <a:spcBef>
                <a:spcPct val="0"/>
              </a:spcBef>
              <a:spcAft>
                <a:spcPct val="0"/>
              </a:spcAft>
              <a:defRPr>
                <a:solidFill>
                  <a:schemeClr val="tx1"/>
                </a:solidFill>
                <a:latin typeface="Arial" panose="020B0604020202020204" pitchFamily="34" charset="0"/>
              </a:defRPr>
            </a:lvl1pPr>
            <a:lvl2pPr marL="742950" indent="-285750"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77156">
              <a:lnSpc>
                <a:spcPct val="90000"/>
              </a:lnSpc>
              <a:spcBef>
                <a:spcPct val="20000"/>
              </a:spcBef>
              <a:buFont typeface="Wingdings" panose="05000000000000000000" pitchFamily="2" charset="2"/>
              <a:buChar char="ü"/>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Weather is observed throughout the world and the data is distributed in real time. </a:t>
            </a:r>
          </a:p>
          <a:p>
            <a:pPr defTabSz="777156">
              <a:lnSpc>
                <a:spcPct val="90000"/>
              </a:lnSpc>
              <a:spcBef>
                <a:spcPct val="20000"/>
              </a:spcBef>
              <a:buFont typeface="Wingdings" panose="05000000000000000000" pitchFamily="2" charset="2"/>
              <a:buChar char="ü"/>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Many types of data and networks, including:</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Surface observations from many sources</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Radio </a:t>
            </a:r>
            <a:r>
              <a:rPr lang="en-US" altLang="en-US" dirty="0" err="1">
                <a:latin typeface="Times New Roman" panose="02020603050405020304" pitchFamily="18" charset="0"/>
                <a:ea typeface="MS PGothic" panose="020B0600070205080204" pitchFamily="34" charset="-128"/>
                <a:cs typeface="Times New Roman" panose="02020603050405020304" pitchFamily="18" charset="0"/>
              </a:rPr>
              <a:t>sondes</a:t>
            </a:r>
            <a:r>
              <a:rPr lang="en-US" altLang="en-US" dirty="0">
                <a:latin typeface="Times New Roman" panose="02020603050405020304" pitchFamily="18" charset="0"/>
                <a:ea typeface="MS PGothic" panose="020B0600070205080204" pitchFamily="34" charset="-128"/>
                <a:cs typeface="Times New Roman" panose="02020603050405020304" pitchFamily="18" charset="0"/>
              </a:rPr>
              <a:t> and radar profilers</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Fixed and drifting buoys</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Ship observations</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Aircraft observations</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Satellite soundings</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Cloud and water vapor track winds</a:t>
            </a:r>
          </a:p>
          <a:p>
            <a:pPr lvl="1" defTabSz="777156">
              <a:lnSpc>
                <a:spcPct val="90000"/>
              </a:lnSpc>
              <a:spcBef>
                <a:spcPct val="20000"/>
              </a:spcBef>
              <a:buFont typeface="Wingdings" panose="05000000000000000000" pitchFamily="2" charset="2"/>
              <a:buChar char="Ø"/>
            </a:pPr>
            <a:r>
              <a:rPr lang="en-US" altLang="en-US" dirty="0">
                <a:latin typeface="Times New Roman" panose="02020603050405020304" pitchFamily="18" charset="0"/>
                <a:ea typeface="MS PGothic" panose="020B0600070205080204" pitchFamily="34" charset="-128"/>
                <a:cs typeface="Times New Roman" panose="02020603050405020304" pitchFamily="18" charset="0"/>
              </a:rPr>
              <a:t>Radar and satellite imagery</a:t>
            </a:r>
            <a:endParaRPr lang="en-US" altLang="en-US" sz="204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a:xfrm>
            <a:off x="1474471" y="7203869"/>
            <a:ext cx="8822404"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5</a:t>
            </a:fld>
            <a:endParaRPr lang="en-US"/>
          </a:p>
        </p:txBody>
      </p:sp>
    </p:spTree>
    <p:extLst>
      <p:ext uri="{BB962C8B-B14F-4D97-AF65-F5344CB8AC3E}">
        <p14:creationId xmlns:p14="http://schemas.microsoft.com/office/powerpoint/2010/main" val="722125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72720"/>
            <a:ext cx="9326880" cy="777240"/>
          </a:xfrm>
        </p:spPr>
        <p:txBody>
          <a:bodyPr/>
          <a:lstStyle/>
          <a:p>
            <a:pPr algn="l"/>
            <a:r>
              <a:rPr lang="en-US" b="1" dirty="0">
                <a:latin typeface="Times New Roman" panose="02020603050405020304" pitchFamily="18" charset="0"/>
                <a:cs typeface="Times New Roman" panose="02020603050405020304" pitchFamily="18" charset="0"/>
              </a:rPr>
              <a:t>Cont. . .</a:t>
            </a:r>
            <a:endParaRPr lang="en-US" dirty="0"/>
          </a:p>
        </p:txBody>
      </p:sp>
      <p:sp>
        <p:nvSpPr>
          <p:cNvPr id="3" name="Content Placeholder 2"/>
          <p:cNvSpPr>
            <a:spLocks noGrp="1"/>
          </p:cNvSpPr>
          <p:nvPr>
            <p:ph idx="1"/>
          </p:nvPr>
        </p:nvSpPr>
        <p:spPr>
          <a:xfrm>
            <a:off x="1021080" y="949960"/>
            <a:ext cx="9758680" cy="5958840"/>
          </a:xfrm>
        </p:spPr>
        <p:txBody>
          <a:bodyPr/>
          <a:lstStyle/>
          <a:p>
            <a:pPr algn="just">
              <a:lnSpc>
                <a:spcPct val="150000"/>
              </a:lnSpc>
              <a:buFont typeface="Wingdings" panose="05000000000000000000" pitchFamily="2" charset="2"/>
              <a:buChar char="ü"/>
            </a:pPr>
            <a:r>
              <a:rPr lang="en-US" sz="2720" b="1" dirty="0">
                <a:latin typeface="Times New Roman" panose="02020603050405020304" pitchFamily="18" charset="0"/>
                <a:cs typeface="Times New Roman" panose="02020603050405020304" pitchFamily="18" charset="0"/>
              </a:rPr>
              <a:t>A short-range forecast: </a:t>
            </a:r>
            <a:r>
              <a:rPr lang="en-US" sz="2720" dirty="0">
                <a:latin typeface="Times New Roman" panose="02020603050405020304" pitchFamily="18" charset="0"/>
                <a:cs typeface="Times New Roman" panose="02020603050405020304" pitchFamily="18" charset="0"/>
              </a:rPr>
              <a:t>six hours to a few days(generally 2.5 days or 60 hours</a:t>
            </a:r>
          </a:p>
          <a:p>
            <a:pPr lvl="1" algn="just">
              <a:lnSpc>
                <a:spcPct val="150000"/>
              </a:lnSpc>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The forecaster may incorporate a variety of techniques in making a short-range forecast, such as </a:t>
            </a:r>
          </a:p>
          <a:p>
            <a:pPr lvl="2" algn="just">
              <a:lnSpc>
                <a:spcPct val="150000"/>
              </a:lnSpc>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Satellite imagery, Doppler radar, surface weather maps, upper-air winds and pattern recognition. </a:t>
            </a:r>
          </a:p>
          <a:p>
            <a:pPr lvl="1" algn="just">
              <a:lnSpc>
                <a:spcPct val="150000"/>
              </a:lnSpc>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The forecaster tends to weight the forecast heavily on computer-drawn </a:t>
            </a:r>
            <a:r>
              <a:rPr lang="en-US" sz="2720" dirty="0" err="1">
                <a:latin typeface="Times New Roman" panose="02020603050405020304" pitchFamily="18" charset="0"/>
                <a:cs typeface="Times New Roman" panose="02020603050405020304" pitchFamily="18" charset="0"/>
              </a:rPr>
              <a:t>progs</a:t>
            </a:r>
            <a:r>
              <a:rPr lang="en-US" sz="2720" dirty="0">
                <a:latin typeface="Times New Roman" panose="02020603050405020304" pitchFamily="18" charset="0"/>
                <a:cs typeface="Times New Roman" panose="02020603050405020304" pitchFamily="18" charset="0"/>
              </a:rPr>
              <a:t> and statistical information, such as Model Output Statistics (MOS)</a:t>
            </a:r>
          </a:p>
        </p:txBody>
      </p:sp>
      <p:sp>
        <p:nvSpPr>
          <p:cNvPr id="4" name="Footer Placeholder 3"/>
          <p:cNvSpPr>
            <a:spLocks noGrp="1"/>
          </p:cNvSpPr>
          <p:nvPr>
            <p:ph type="ftr" sz="quarter" idx="11"/>
          </p:nvPr>
        </p:nvSpPr>
        <p:spPr>
          <a:xfrm>
            <a:off x="1193800" y="6926797"/>
            <a:ext cx="941324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50</a:t>
            </a:fld>
            <a:endParaRPr lang="en-US" altLang="en-US"/>
          </a:p>
        </p:txBody>
      </p:sp>
    </p:spTree>
    <p:extLst>
      <p:ext uri="{BB962C8B-B14F-4D97-AF65-F5344CB8AC3E}">
        <p14:creationId xmlns:p14="http://schemas.microsoft.com/office/powerpoint/2010/main" val="476422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431800"/>
            <a:ext cx="8938260" cy="554461"/>
          </a:xfrm>
        </p:spPr>
        <p:txBody>
          <a:bodyPr>
            <a:noAutofit/>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280160" y="1122680"/>
            <a:ext cx="9499600" cy="5958840"/>
          </a:xfrm>
        </p:spPr>
        <p:txBody>
          <a:bodyPr>
            <a:normAutofit fontScale="92500" lnSpcReduction="20000"/>
          </a:bodyPr>
          <a:lstStyle/>
          <a:p>
            <a:pPr algn="just">
              <a:lnSpc>
                <a:spcPct val="150000"/>
              </a:lnSpc>
              <a:buFont typeface="Wingdings" panose="05000000000000000000" pitchFamily="2" charset="2"/>
              <a:buChar char="ü"/>
            </a:pPr>
            <a:r>
              <a:rPr lang="en-US" sz="3173" b="1" dirty="0">
                <a:latin typeface="Times New Roman" panose="02020603050405020304" pitchFamily="18" charset="0"/>
                <a:cs typeface="Times New Roman" panose="02020603050405020304" pitchFamily="18" charset="0"/>
              </a:rPr>
              <a:t>A medium-range forecast: </a:t>
            </a:r>
            <a:r>
              <a:rPr lang="en-US" sz="3173" dirty="0">
                <a:latin typeface="Times New Roman" panose="02020603050405020304" pitchFamily="18" charset="0"/>
                <a:cs typeface="Times New Roman" panose="02020603050405020304" pitchFamily="18" charset="0"/>
              </a:rPr>
              <a:t>from 3 to 8.5 days (200 hours) into the future.</a:t>
            </a:r>
          </a:p>
          <a:p>
            <a:pPr lvl="1"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Based on computer derived products, such as </a:t>
            </a:r>
          </a:p>
          <a:p>
            <a:pPr lvl="2" algn="just">
              <a:lnSpc>
                <a:spcPct val="150000"/>
              </a:lnSpc>
              <a:buFont typeface="Wingdings" panose="05000000000000000000" pitchFamily="2" charset="2"/>
              <a:buChar char="v"/>
            </a:pPr>
            <a:r>
              <a:rPr lang="en-US" sz="3173" dirty="0">
                <a:latin typeface="Times New Roman" panose="02020603050405020304" pitchFamily="18" charset="0"/>
                <a:cs typeface="Times New Roman" panose="02020603050405020304" pitchFamily="18" charset="0"/>
              </a:rPr>
              <a:t>forecast </a:t>
            </a:r>
            <a:r>
              <a:rPr lang="en-US" sz="3173" dirty="0" err="1">
                <a:latin typeface="Times New Roman" panose="02020603050405020304" pitchFamily="18" charset="0"/>
                <a:cs typeface="Times New Roman" panose="02020603050405020304" pitchFamily="18" charset="0"/>
              </a:rPr>
              <a:t>progs</a:t>
            </a:r>
            <a:r>
              <a:rPr lang="en-US" sz="3173" dirty="0">
                <a:latin typeface="Times New Roman" panose="02020603050405020304" pitchFamily="18" charset="0"/>
                <a:cs typeface="Times New Roman" panose="02020603050405020304" pitchFamily="18" charset="0"/>
              </a:rPr>
              <a:t> and statistical forecasts (MOS).</a:t>
            </a:r>
          </a:p>
          <a:p>
            <a:pPr lvl="1"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 forecast that extends beyond 3 days is often called an </a:t>
            </a:r>
            <a:r>
              <a:rPr lang="en-US" b="1" dirty="0">
                <a:latin typeface="Times New Roman" panose="02020603050405020304" pitchFamily="18" charset="0"/>
                <a:cs typeface="Times New Roman" panose="02020603050405020304" pitchFamily="18" charset="0"/>
              </a:rPr>
              <a:t>extended forecast</a:t>
            </a:r>
            <a:r>
              <a:rPr lang="en-US"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ü"/>
            </a:pPr>
            <a:r>
              <a:rPr lang="en-US" sz="3173" b="1" dirty="0">
                <a:latin typeface="Times New Roman" panose="02020603050405020304" pitchFamily="18" charset="0"/>
                <a:cs typeface="Times New Roman" panose="02020603050405020304" pitchFamily="18" charset="0"/>
              </a:rPr>
              <a:t>A long-range forecast: </a:t>
            </a:r>
            <a:r>
              <a:rPr lang="en-US" sz="3173" dirty="0">
                <a:latin typeface="Times New Roman" panose="02020603050405020304" pitchFamily="18" charset="0"/>
                <a:cs typeface="Times New Roman" panose="02020603050405020304" pitchFamily="18" charset="0"/>
              </a:rPr>
              <a:t>beyond about 8.5 days.</a:t>
            </a:r>
          </a:p>
          <a:p>
            <a:pPr lvl="1"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based computer </a:t>
            </a:r>
            <a:r>
              <a:rPr lang="en-US" dirty="0" err="1">
                <a:latin typeface="Times New Roman" panose="02020603050405020304" pitchFamily="18" charset="0"/>
                <a:cs typeface="Times New Roman" panose="02020603050405020304" pitchFamily="18" charset="0"/>
              </a:rPr>
              <a:t>progs</a:t>
            </a:r>
            <a:r>
              <a:rPr lang="en-US" dirty="0">
                <a:latin typeface="Times New Roman" panose="02020603050405020304" pitchFamily="18" charset="0"/>
                <a:cs typeface="Times New Roman" panose="02020603050405020304" pitchFamily="18" charset="0"/>
              </a:rPr>
              <a:t> are available for up to 16 days into the future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450625" y="7203867"/>
            <a:ext cx="8916670" cy="413808"/>
          </a:xfrm>
        </p:spPr>
        <p:txBody>
          <a:bodyPr/>
          <a:lstStyle/>
          <a:p>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E80FA483-72CD-4C5F-83D1-F2E7DC88CAE5}" type="slidenum">
              <a:rPr lang="en-US" smtClean="0"/>
              <a:t>51</a:t>
            </a:fld>
            <a:endParaRPr lang="en-US"/>
          </a:p>
        </p:txBody>
      </p:sp>
    </p:spTree>
    <p:extLst>
      <p:ext uri="{BB962C8B-B14F-4D97-AF65-F5344CB8AC3E}">
        <p14:creationId xmlns:p14="http://schemas.microsoft.com/office/powerpoint/2010/main" val="2787699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86361"/>
            <a:ext cx="9326880" cy="725064"/>
          </a:xfrm>
        </p:spPr>
        <p:txBody>
          <a:bodyPr/>
          <a:lstStyle/>
          <a:p>
            <a:r>
              <a:rPr lang="en-US" altLang="en-US" sz="4533" b="1" dirty="0">
                <a:latin typeface="Times New Roman" panose="02020603050405020304" pitchFamily="18" charset="0"/>
                <a:cs typeface="Times New Roman" panose="02020603050405020304" pitchFamily="18" charset="0"/>
              </a:rPr>
              <a:t>Forecast Verification</a:t>
            </a:r>
            <a:endParaRPr lang="en-US" sz="4533" dirty="0"/>
          </a:p>
        </p:txBody>
      </p:sp>
      <p:sp>
        <p:nvSpPr>
          <p:cNvPr id="3" name="Content Placeholder 2"/>
          <p:cNvSpPr>
            <a:spLocks noGrp="1"/>
          </p:cNvSpPr>
          <p:nvPr>
            <p:ph idx="1"/>
          </p:nvPr>
        </p:nvSpPr>
        <p:spPr>
          <a:xfrm>
            <a:off x="1280160" y="1036320"/>
            <a:ext cx="9326880" cy="6045200"/>
          </a:xfrm>
        </p:spPr>
        <p:txBody>
          <a:bodyPr/>
          <a:lstStyle/>
          <a:p>
            <a:pPr marL="0" indent="0" algn="just">
              <a:lnSpc>
                <a:spcPct val="150000"/>
              </a:lnSpc>
              <a:buNone/>
            </a:pPr>
            <a:r>
              <a:rPr lang="en-US" sz="3060" b="1" dirty="0">
                <a:latin typeface="Times New Roman" panose="02020603050405020304" pitchFamily="18" charset="0"/>
                <a:cs typeface="Times New Roman" panose="02020603050405020304" pitchFamily="18" charset="0"/>
              </a:rPr>
              <a:t>What is verification?</a:t>
            </a:r>
          </a:p>
          <a:p>
            <a:pPr algn="just">
              <a:lnSpc>
                <a:spcPct val="150000"/>
              </a:lnSpc>
              <a:buFont typeface="Wingdings" panose="05000000000000000000" pitchFamily="2" charset="2"/>
              <a:buChar char="Ø"/>
            </a:pPr>
            <a:r>
              <a:rPr lang="en-US" sz="3060" dirty="0">
                <a:latin typeface="Times New Roman" panose="02020603050405020304" pitchFamily="18" charset="0"/>
                <a:cs typeface="Times New Roman" panose="02020603050405020304" pitchFamily="18" charset="0"/>
              </a:rPr>
              <a:t>Verification is the process of comparing forecasts to relevant observations</a:t>
            </a:r>
          </a:p>
          <a:p>
            <a:pPr lvl="1" algn="just">
              <a:lnSpc>
                <a:spcPct val="150000"/>
              </a:lnSpc>
              <a:buFont typeface="Wingdings" panose="05000000000000000000" pitchFamily="2" charset="2"/>
              <a:buChar char="ü"/>
            </a:pPr>
            <a:r>
              <a:rPr lang="en-US" sz="3060" dirty="0">
                <a:latin typeface="Times New Roman" panose="02020603050405020304" pitchFamily="18" charset="0"/>
                <a:cs typeface="Times New Roman" panose="02020603050405020304" pitchFamily="18" charset="0"/>
              </a:rPr>
              <a:t>Verification is one aspect of measuring forecast goodness</a:t>
            </a:r>
          </a:p>
          <a:p>
            <a:pPr algn="just">
              <a:lnSpc>
                <a:spcPct val="150000"/>
              </a:lnSpc>
              <a:buFont typeface="Wingdings" panose="05000000000000000000" pitchFamily="2" charset="2"/>
              <a:buChar char="Ø"/>
            </a:pPr>
            <a:r>
              <a:rPr lang="en-US" sz="3060" dirty="0">
                <a:latin typeface="Times New Roman" panose="02020603050405020304" pitchFamily="18" charset="0"/>
                <a:cs typeface="Times New Roman" panose="02020603050405020304" pitchFamily="18" charset="0"/>
              </a:rPr>
              <a:t>Verification measures the quality of forecasts </a:t>
            </a:r>
          </a:p>
          <a:p>
            <a:pPr algn="just">
              <a:lnSpc>
                <a:spcPct val="150000"/>
              </a:lnSpc>
              <a:buFont typeface="Wingdings" panose="05000000000000000000" pitchFamily="2" charset="2"/>
              <a:buChar char="Ø"/>
            </a:pPr>
            <a:r>
              <a:rPr lang="en-US" sz="3060" dirty="0">
                <a:latin typeface="Times New Roman" panose="02020603050405020304" pitchFamily="18" charset="0"/>
                <a:cs typeface="Times New Roman" panose="02020603050405020304" pitchFamily="18" charset="0"/>
              </a:rPr>
              <a:t>For many purposes a more appropriate term is “evaluation”</a:t>
            </a:r>
          </a:p>
        </p:txBody>
      </p:sp>
      <p:sp>
        <p:nvSpPr>
          <p:cNvPr id="4" name="Footer Placeholder 3"/>
          <p:cNvSpPr>
            <a:spLocks noGrp="1"/>
          </p:cNvSpPr>
          <p:nvPr>
            <p:ph type="ftr" sz="quarter" idx="11"/>
          </p:nvPr>
        </p:nvSpPr>
        <p:spPr>
          <a:xfrm>
            <a:off x="1280160" y="7254245"/>
            <a:ext cx="898144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52</a:t>
            </a:fld>
            <a:endParaRPr lang="en-US" altLang="en-US"/>
          </a:p>
        </p:txBody>
      </p:sp>
    </p:spTree>
    <p:extLst>
      <p:ext uri="{BB962C8B-B14F-4D97-AF65-F5344CB8AC3E}">
        <p14:creationId xmlns:p14="http://schemas.microsoft.com/office/powerpoint/2010/main" val="4294573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280165" y="329975"/>
            <a:ext cx="8677962"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algn="l" defTabSz="777156" eaLnBrk="1" hangingPunct="1"/>
            <a:r>
              <a:rPr lang="en-US" altLang="en-US" sz="4080" b="1" dirty="0">
                <a:latin typeface="Times New Roman" panose="02020603050405020304" pitchFamily="18" charset="0"/>
                <a:cs typeface="Times New Roman" panose="02020603050405020304" pitchFamily="18" charset="0"/>
              </a:rPr>
              <a:t>Cont. . .</a:t>
            </a:r>
          </a:p>
        </p:txBody>
      </p:sp>
      <p:sp>
        <p:nvSpPr>
          <p:cNvPr id="5" name="Rectangle 2"/>
          <p:cNvSpPr>
            <a:spLocks noGrp="1" noChangeArrowheads="1"/>
          </p:cNvSpPr>
          <p:nvPr>
            <p:ph idx="1"/>
          </p:nvPr>
        </p:nvSpPr>
        <p:spPr bwMode="auto">
          <a:xfrm>
            <a:off x="1107440" y="981536"/>
            <a:ext cx="9758680" cy="154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24" tIns="38862" rIns="77724" bIns="38862" numCol="1" anchor="ctr" anchorCtr="0" compatLnSpc="1">
            <a:prstTxWarp prst="textNoShape">
              <a:avLst/>
            </a:prstTxWarp>
            <a:spAutoFit/>
          </a:bodyPr>
          <a:lstStyle/>
          <a:p>
            <a:pPr defTabSz="777156" eaLnBrk="1" hangingPunct="1">
              <a:lnSpc>
                <a:spcPct val="150000"/>
              </a:lnSpc>
              <a:spcBef>
                <a:spcPct val="0"/>
              </a:spcBef>
              <a:buFont typeface="Wingdings" panose="05000000000000000000" pitchFamily="2" charset="2"/>
              <a:buChar char="ü"/>
            </a:pPr>
            <a:r>
              <a:rPr lang="en-US" altLang="en-US" sz="3173" dirty="0">
                <a:latin typeface="Times New Roman" panose="02020603050405020304" pitchFamily="18" charset="0"/>
                <a:cs typeface="Times New Roman" panose="02020603050405020304" pitchFamily="18" charset="0"/>
              </a:rPr>
              <a:t>Forecast verification is the process of measuring the skill of a forecast (model, human forecaster, MOS…)</a:t>
            </a:r>
          </a:p>
        </p:txBody>
      </p:sp>
      <p:pic>
        <p:nvPicPr>
          <p:cNvPr id="6" name="Picture 5"/>
          <p:cNvPicPr>
            <a:picLocks noChangeAspect="1"/>
          </p:cNvPicPr>
          <p:nvPr/>
        </p:nvPicPr>
        <p:blipFill>
          <a:blip r:embed="rId3"/>
          <a:stretch>
            <a:fillRect/>
          </a:stretch>
        </p:blipFill>
        <p:spPr>
          <a:xfrm>
            <a:off x="824920" y="2590800"/>
            <a:ext cx="10213920" cy="4404360"/>
          </a:xfrm>
          <a:prstGeom prst="rect">
            <a:avLst/>
          </a:prstGeom>
        </p:spPr>
      </p:pic>
      <p:sp>
        <p:nvSpPr>
          <p:cNvPr id="2" name="Footer Placeholder 1"/>
          <p:cNvSpPr>
            <a:spLocks noGrp="1"/>
          </p:cNvSpPr>
          <p:nvPr>
            <p:ph type="ftr" sz="quarter" idx="11"/>
          </p:nvPr>
        </p:nvSpPr>
        <p:spPr>
          <a:xfrm>
            <a:off x="1280165" y="7153492"/>
            <a:ext cx="8895079" cy="413808"/>
          </a:xfrm>
        </p:spPr>
        <p:txBody>
          <a:bodyPr/>
          <a:lstStyle/>
          <a:p>
            <a:r>
              <a:rPr lang="en-US"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E80FA483-72CD-4C5F-83D1-F2E7DC88CAE5}" type="slidenum">
              <a:rPr lang="en-US" smtClean="0"/>
              <a:t>53</a:t>
            </a:fld>
            <a:endParaRPr lang="en-US"/>
          </a:p>
        </p:txBody>
      </p:sp>
    </p:spTree>
    <p:extLst>
      <p:ext uri="{BB962C8B-B14F-4D97-AF65-F5344CB8AC3E}">
        <p14:creationId xmlns:p14="http://schemas.microsoft.com/office/powerpoint/2010/main" val="28273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59080"/>
            <a:ext cx="9326880" cy="604520"/>
          </a:xfrm>
        </p:spPr>
        <p:txBody>
          <a:bodyPr/>
          <a:lstStyle/>
          <a:p>
            <a:r>
              <a:rPr lang="en-US" sz="4533" b="1" dirty="0">
                <a:latin typeface="Times New Roman" panose="02020603050405020304" pitchFamily="18" charset="0"/>
                <a:cs typeface="Times New Roman" panose="02020603050405020304" pitchFamily="18" charset="0"/>
              </a:rPr>
              <a:t>Evaluating forecast accuracy</a:t>
            </a:r>
          </a:p>
        </p:txBody>
      </p:sp>
      <p:sp>
        <p:nvSpPr>
          <p:cNvPr id="3" name="Content Placeholder 2"/>
          <p:cNvSpPr>
            <a:spLocks noGrp="1"/>
          </p:cNvSpPr>
          <p:nvPr>
            <p:ph idx="1"/>
          </p:nvPr>
        </p:nvSpPr>
        <p:spPr>
          <a:xfrm>
            <a:off x="1280160" y="949960"/>
            <a:ext cx="9326880" cy="6217920"/>
          </a:xfrm>
        </p:spPr>
        <p:txBody>
          <a:bodyPr/>
          <a:lstStyle/>
          <a:p>
            <a:pPr algn="just">
              <a:lnSpc>
                <a:spcPct val="150000"/>
              </a:lnSpc>
              <a:buFont typeface="Wingdings" panose="05000000000000000000" pitchFamily="2" charset="2"/>
              <a:buChar char="Ø"/>
            </a:pPr>
            <a:r>
              <a:rPr lang="en-US" sz="3173" dirty="0">
                <a:latin typeface="Times New Roman" panose="02020603050405020304" pitchFamily="18" charset="0"/>
                <a:cs typeface="Times New Roman" panose="02020603050405020304" pitchFamily="18" charset="0"/>
              </a:rPr>
              <a:t>It is important to evaluate forecast accuracy using genuine forecasts. </a:t>
            </a:r>
          </a:p>
          <a:p>
            <a:pPr algn="just">
              <a:lnSpc>
                <a:spcPct val="150000"/>
              </a:lnSpc>
              <a:buFont typeface="Wingdings" panose="05000000000000000000" pitchFamily="2" charset="2"/>
              <a:buChar char="Ø"/>
            </a:pPr>
            <a:r>
              <a:rPr lang="en-US" sz="3173" dirty="0">
                <a:latin typeface="Times New Roman" panose="02020603050405020304" pitchFamily="18" charset="0"/>
                <a:cs typeface="Times New Roman" panose="02020603050405020304" pitchFamily="18" charset="0"/>
              </a:rPr>
              <a:t>The accuracy of forecasts can only be determined by considering </a:t>
            </a:r>
            <a:r>
              <a:rPr lang="en-US" sz="3173" dirty="0">
                <a:solidFill>
                  <a:srgbClr val="FF0000"/>
                </a:solidFill>
                <a:latin typeface="Times New Roman" panose="02020603050405020304" pitchFamily="18" charset="0"/>
                <a:cs typeface="Times New Roman" panose="02020603050405020304" pitchFamily="18" charset="0"/>
              </a:rPr>
              <a:t>how well a model performs on new data </a:t>
            </a:r>
            <a:r>
              <a:rPr lang="en-US" sz="3173" dirty="0">
                <a:latin typeface="Times New Roman" panose="02020603050405020304" pitchFamily="18" charset="0"/>
                <a:cs typeface="Times New Roman" panose="02020603050405020304" pitchFamily="18" charset="0"/>
              </a:rPr>
              <a:t>that were not used when fitting the model. </a:t>
            </a:r>
          </a:p>
          <a:p>
            <a:pPr algn="just">
              <a:lnSpc>
                <a:spcPct val="150000"/>
              </a:lnSpc>
              <a:buFont typeface="Wingdings" panose="05000000000000000000" pitchFamily="2" charset="2"/>
              <a:buChar char="Ø"/>
            </a:pPr>
            <a:r>
              <a:rPr lang="en-US" sz="3173" dirty="0">
                <a:latin typeface="Times New Roman" panose="02020603050405020304" pitchFamily="18" charset="0"/>
                <a:cs typeface="Times New Roman" panose="02020603050405020304" pitchFamily="18" charset="0"/>
              </a:rPr>
              <a:t>When choosing models, it is common to use </a:t>
            </a:r>
            <a:r>
              <a:rPr lang="en-US" sz="3173" dirty="0">
                <a:solidFill>
                  <a:srgbClr val="FF0000"/>
                </a:solidFill>
                <a:latin typeface="Times New Roman" panose="02020603050405020304" pitchFamily="18" charset="0"/>
                <a:cs typeface="Times New Roman" panose="02020603050405020304" pitchFamily="18" charset="0"/>
              </a:rPr>
              <a:t>a portion of the available data </a:t>
            </a:r>
            <a:r>
              <a:rPr lang="en-US" sz="3173" b="1" dirty="0">
                <a:solidFill>
                  <a:srgbClr val="FF0000"/>
                </a:solidFill>
                <a:latin typeface="Times New Roman" panose="02020603050405020304" pitchFamily="18" charset="0"/>
                <a:cs typeface="Times New Roman" panose="02020603050405020304" pitchFamily="18" charset="0"/>
              </a:rPr>
              <a:t>for testing</a:t>
            </a:r>
            <a:r>
              <a:rPr lang="en-US" sz="3173" dirty="0">
                <a:latin typeface="Times New Roman" panose="02020603050405020304" pitchFamily="18" charset="0"/>
                <a:cs typeface="Times New Roman" panose="02020603050405020304" pitchFamily="18" charset="0"/>
              </a:rPr>
              <a:t>, and use </a:t>
            </a:r>
            <a:r>
              <a:rPr lang="en-US" sz="3173" dirty="0">
                <a:solidFill>
                  <a:srgbClr val="FF0000"/>
                </a:solidFill>
                <a:latin typeface="Times New Roman" panose="02020603050405020304" pitchFamily="18" charset="0"/>
                <a:cs typeface="Times New Roman" panose="02020603050405020304" pitchFamily="18" charset="0"/>
              </a:rPr>
              <a:t>the rest of the data </a:t>
            </a:r>
            <a:r>
              <a:rPr lang="en-US" sz="3173" b="1" dirty="0">
                <a:solidFill>
                  <a:srgbClr val="FF0000"/>
                </a:solidFill>
                <a:latin typeface="Times New Roman" panose="02020603050405020304" pitchFamily="18" charset="0"/>
                <a:cs typeface="Times New Roman" panose="02020603050405020304" pitchFamily="18" charset="0"/>
              </a:rPr>
              <a:t>for fitting the model</a:t>
            </a:r>
            <a:r>
              <a:rPr lang="en-US" sz="3173" dirty="0">
                <a:latin typeface="Times New Roman" panose="02020603050405020304" pitchFamily="18" charset="0"/>
                <a:cs typeface="Times New Roman" panose="02020603050405020304" pitchFamily="18" charset="0"/>
              </a:rPr>
              <a:t>. </a:t>
            </a:r>
          </a:p>
        </p:txBody>
      </p:sp>
      <p:sp>
        <p:nvSpPr>
          <p:cNvPr id="4" name="Footer Placeholder 3"/>
          <p:cNvSpPr>
            <a:spLocks noGrp="1"/>
          </p:cNvSpPr>
          <p:nvPr>
            <p:ph type="ftr" sz="quarter" idx="11"/>
          </p:nvPr>
        </p:nvSpPr>
        <p:spPr>
          <a:xfrm>
            <a:off x="1452880" y="7203869"/>
            <a:ext cx="880872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54</a:t>
            </a:fld>
            <a:endParaRPr lang="en-US" altLang="en-US"/>
          </a:p>
        </p:txBody>
      </p:sp>
    </p:spTree>
    <p:extLst>
      <p:ext uri="{BB962C8B-B14F-4D97-AF65-F5344CB8AC3E}">
        <p14:creationId xmlns:p14="http://schemas.microsoft.com/office/powerpoint/2010/main" val="1939794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86361"/>
            <a:ext cx="9326880" cy="811424"/>
          </a:xfrm>
        </p:spPr>
        <p:txBody>
          <a:bodyPr/>
          <a:lstStyle/>
          <a:p>
            <a:pPr algn="l"/>
            <a:r>
              <a:rPr lang="en-US" sz="4533" b="1" dirty="0">
                <a:latin typeface="Times New Roman" panose="02020603050405020304" pitchFamily="18" charset="0"/>
                <a:cs typeface="Times New Roman" panose="02020603050405020304" pitchFamily="18" charset="0"/>
              </a:rPr>
              <a:t>Cont.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80160" y="863600"/>
                <a:ext cx="9326880" cy="6217920"/>
              </a:xfrm>
            </p:spPr>
            <p:txBody>
              <a:bodyPr/>
              <a:lstStyle/>
              <a:p>
                <a:pPr algn="just">
                  <a:lnSpc>
                    <a:spcPct val="150000"/>
                  </a:lnSpc>
                  <a:buFont typeface="Wingdings" panose="05000000000000000000" pitchFamily="2" charset="2"/>
                  <a:buChar char="Ø"/>
                </a:pPr>
                <a:r>
                  <a:rPr lang="en-US" sz="3173" dirty="0">
                    <a:latin typeface="Times New Roman" pitchFamily="18" charset="0"/>
                    <a:cs typeface="Times New Roman" panose="02020603050405020304" pitchFamily="18" charset="0"/>
                  </a:rPr>
                  <a:t>Then </a:t>
                </a:r>
                <a:r>
                  <a:rPr lang="en-US" sz="3173" dirty="0">
                    <a:solidFill>
                      <a:srgbClr val="FF0000"/>
                    </a:solidFill>
                    <a:latin typeface="Times New Roman" pitchFamily="18" charset="0"/>
                    <a:cs typeface="Times New Roman" panose="02020603050405020304" pitchFamily="18" charset="0"/>
                  </a:rPr>
                  <a:t>the testing data </a:t>
                </a:r>
                <a:r>
                  <a:rPr lang="en-US" sz="3173" dirty="0">
                    <a:latin typeface="Times New Roman" pitchFamily="18" charset="0"/>
                    <a:cs typeface="Times New Roman" panose="02020603050405020304" pitchFamily="18" charset="0"/>
                  </a:rPr>
                  <a:t>can be used to measure how well the model is likely to forecast on new data.</a:t>
                </a:r>
              </a:p>
              <a:p>
                <a:pPr algn="just">
                  <a:lnSpc>
                    <a:spcPct val="150000"/>
                  </a:lnSpc>
                  <a:buFont typeface="Wingdings" panose="05000000000000000000" pitchFamily="2" charset="2"/>
                  <a:buChar char="Ø"/>
                </a:pPr>
                <a:r>
                  <a:rPr lang="en-US" sz="3173" dirty="0">
                    <a:latin typeface="Times New Roman" pitchFamily="18" charset="0"/>
                    <a:cs typeface="Times New Roman" panose="02020603050405020304" pitchFamily="18" charset="0"/>
                  </a:rPr>
                  <a:t>There are different methods are used to measure the accuracy of forecasts. In the following discussion, </a:t>
                </a:r>
                <a14:m>
                  <m:oMath xmlns:m="http://schemas.openxmlformats.org/officeDocument/2006/math">
                    <m:acc>
                      <m:accPr>
                        <m:chr m:val="̅"/>
                        <m:ctrlPr>
                          <a:rPr lang="en-US" sz="3173" i="1">
                            <a:latin typeface="Cambria Math" panose="02040503050406030204" pitchFamily="18" charset="0"/>
                          </a:rPr>
                        </m:ctrlPr>
                      </m:accPr>
                      <m:e>
                        <m:r>
                          <a:rPr lang="en-US" sz="3173" i="1">
                            <a:latin typeface="Cambria Math" panose="02040503050406030204" pitchFamily="18" charset="0"/>
                          </a:rPr>
                          <m:t>𝑦</m:t>
                        </m:r>
                      </m:e>
                    </m:acc>
                    <m:r>
                      <m:rPr>
                        <m:sty m:val="p"/>
                      </m:rPr>
                      <a:rPr lang="en-US" sz="3173">
                        <a:latin typeface="Cambria Math" panose="02040503050406030204" pitchFamily="18" charset="0"/>
                      </a:rPr>
                      <m:t>t</m:t>
                    </m:r>
                  </m:oMath>
                </a14:m>
                <a:r>
                  <a:rPr lang="en-US" sz="3173" i="1" dirty="0">
                    <a:latin typeface="Times New Roman" panose="02020603050405020304" pitchFamily="18" charset="0"/>
                    <a:cs typeface="Times New Roman" panose="02020603050405020304" pitchFamily="18" charset="0"/>
                  </a:rPr>
                  <a:t> </a:t>
                </a:r>
                <a:r>
                  <a:rPr lang="en-US" sz="3173" dirty="0">
                    <a:latin typeface="Times New Roman" panose="02020603050405020304" pitchFamily="18" charset="0"/>
                    <a:cs typeface="Times New Roman" panose="02020603050405020304" pitchFamily="18" charset="0"/>
                  </a:rPr>
                  <a:t>denotes a forecast of </a:t>
                </a:r>
                <a14:m>
                  <m:oMath xmlns:m="http://schemas.openxmlformats.org/officeDocument/2006/math">
                    <m:r>
                      <a:rPr lang="en-US" sz="3173" i="1">
                        <a:latin typeface="Cambria Math" panose="02040503050406030204" pitchFamily="18" charset="0"/>
                      </a:rPr>
                      <m:t>𝑦𝑡</m:t>
                    </m:r>
                    <m:r>
                      <a:rPr lang="en-US" sz="3173">
                        <a:latin typeface="Cambria Math" panose="02040503050406030204" pitchFamily="18" charset="0"/>
                      </a:rPr>
                      <m:t>.</m:t>
                    </m:r>
                  </m:oMath>
                </a14:m>
                <a:endParaRPr lang="en-US" sz="3173" dirty="0">
                  <a:latin typeface="Times New Roman" panose="02020603050405020304" pitchFamily="18" charset="0"/>
                  <a:cs typeface="Times New Roman" panose="02020603050405020304" pitchFamily="18" charset="0"/>
                </a:endParaRPr>
              </a:p>
              <a:p>
                <a:pPr lvl="3" algn="just">
                  <a:lnSpc>
                    <a:spcPct val="150000"/>
                  </a:lnSpc>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Scale-dependent errors</a:t>
                </a:r>
              </a:p>
              <a:p>
                <a:pPr lvl="3" algn="just">
                  <a:lnSpc>
                    <a:spcPct val="150000"/>
                  </a:lnSpc>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Percentage errors</a:t>
                </a:r>
              </a:p>
              <a:p>
                <a:pPr lvl="3" algn="just">
                  <a:lnSpc>
                    <a:spcPct val="150000"/>
                  </a:lnSpc>
                  <a:buFont typeface="Wingdings" panose="05000000000000000000" pitchFamily="2" charset="2"/>
                  <a:buChar char="ü"/>
                </a:pPr>
                <a:r>
                  <a:rPr lang="en-US" sz="3173" dirty="0">
                    <a:latin typeface="Times New Roman" panose="02020603050405020304" pitchFamily="18" charset="0"/>
                    <a:cs typeface="Times New Roman" panose="02020603050405020304" pitchFamily="18" charset="0"/>
                  </a:rPr>
                  <a:t>Scaled errors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80160" y="863600"/>
                <a:ext cx="9326880" cy="6217920"/>
              </a:xfrm>
              <a:blipFill>
                <a:blip r:embed="rId2"/>
                <a:stretch>
                  <a:fillRect l="-1438" r="-1634" b="-2745"/>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539240" y="7203869"/>
            <a:ext cx="880872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55</a:t>
            </a:fld>
            <a:endParaRPr lang="en-US" altLang="en-US"/>
          </a:p>
        </p:txBody>
      </p:sp>
    </p:spTree>
    <p:extLst>
      <p:ext uri="{BB962C8B-B14F-4D97-AF65-F5344CB8AC3E}">
        <p14:creationId xmlns:p14="http://schemas.microsoft.com/office/powerpoint/2010/main" val="2508958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11256"/>
            <a:ext cx="9326880" cy="725064"/>
          </a:xfrm>
        </p:spPr>
        <p:txBody>
          <a:bodyPr/>
          <a:lstStyle/>
          <a:p>
            <a:r>
              <a:rPr lang="en-US" sz="4533" b="1" dirty="0">
                <a:latin typeface="Times New Roman" panose="02020603050405020304" pitchFamily="18" charset="0"/>
                <a:cs typeface="Times New Roman" panose="02020603050405020304" pitchFamily="18" charset="0"/>
              </a:rPr>
              <a:t>Scale-dependent errors</a:t>
            </a:r>
            <a:endParaRPr lang="en-US" sz="4533"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80160" y="1122685"/>
                <a:ext cx="9326880" cy="5820305"/>
              </a:xfrm>
            </p:spPr>
            <p:txBody>
              <a:bodyPr/>
              <a:lstStyle/>
              <a:p>
                <a:pPr algn="just">
                  <a:lnSpc>
                    <a:spcPct val="150000"/>
                  </a:lnSpc>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The forecast error is simply </a:t>
                </a:r>
                <a14:m>
                  <m:oMath xmlns:m="http://schemas.openxmlformats.org/officeDocument/2006/math">
                    <m:r>
                      <a:rPr lang="en-US" sz="2947" i="1">
                        <a:latin typeface="Cambria Math" panose="02040503050406030204" pitchFamily="18" charset="0"/>
                        <a:cs typeface="Times New Roman" panose="02020603050405020304" pitchFamily="18" charset="0"/>
                      </a:rPr>
                      <m:t>𝑒𝑡</m:t>
                    </m:r>
                    <m:r>
                      <a:rPr lang="en-US" sz="2947" i="1">
                        <a:latin typeface="Cambria Math" panose="02040503050406030204" pitchFamily="18" charset="0"/>
                        <a:cs typeface="Times New Roman" panose="02020603050405020304" pitchFamily="18" charset="0"/>
                      </a:rPr>
                      <m:t>=</m:t>
                    </m:r>
                    <m:r>
                      <a:rPr lang="en-US" sz="2947" i="1">
                        <a:latin typeface="Cambria Math" panose="02040503050406030204" pitchFamily="18" charset="0"/>
                        <a:cs typeface="Times New Roman" panose="02020603050405020304" pitchFamily="18" charset="0"/>
                      </a:rPr>
                      <m:t>𝑦𝑡</m:t>
                    </m:r>
                    <m:r>
                      <a:rPr lang="en-US" sz="2947" i="1">
                        <a:latin typeface="Cambria Math" panose="02040503050406030204" pitchFamily="18" charset="0"/>
                        <a:cs typeface="Times New Roman" panose="02020603050405020304" pitchFamily="18" charset="0"/>
                      </a:rPr>
                      <m:t>−</m:t>
                    </m:r>
                    <m:acc>
                      <m:accPr>
                        <m:chr m:val="̅"/>
                        <m:ctrlPr>
                          <a:rPr lang="en-US" sz="2947" i="1">
                            <a:latin typeface="Cambria Math" panose="02040503050406030204" pitchFamily="18" charset="0"/>
                            <a:cs typeface="Times New Roman" panose="02020603050405020304" pitchFamily="18" charset="0"/>
                          </a:rPr>
                        </m:ctrlPr>
                      </m:accPr>
                      <m:e>
                        <m:r>
                          <a:rPr lang="en-US" sz="2947" i="1">
                            <a:latin typeface="Cambria Math" panose="02040503050406030204" pitchFamily="18" charset="0"/>
                            <a:cs typeface="Times New Roman" panose="02020603050405020304" pitchFamily="18" charset="0"/>
                          </a:rPr>
                          <m:t>𝑦</m:t>
                        </m:r>
                      </m:e>
                    </m:acc>
                    <m:r>
                      <a:rPr lang="en-US" sz="2947" i="1">
                        <a:latin typeface="Cambria Math" panose="02040503050406030204" pitchFamily="18" charset="0"/>
                        <a:cs typeface="Times New Roman" panose="02020603050405020304" pitchFamily="18" charset="0"/>
                      </a:rPr>
                      <m:t>𝑡</m:t>
                    </m:r>
                  </m:oMath>
                </a14:m>
                <a:r>
                  <a:rPr lang="en-US" sz="2947" dirty="0">
                    <a:latin typeface="Times New Roman" panose="02020603050405020304" pitchFamily="18" charset="0"/>
                    <a:cs typeface="Times New Roman" panose="02020603050405020304" pitchFamily="18" charset="0"/>
                  </a:rPr>
                  <a:t>, which is on the same scale as the data. </a:t>
                </a:r>
              </a:p>
              <a:p>
                <a:pPr algn="just">
                  <a:lnSpc>
                    <a:spcPct val="150000"/>
                  </a:lnSpc>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Accuracy measures that are based on </a:t>
                </a:r>
                <a:r>
                  <a:rPr lang="en-US" sz="2947" i="1" dirty="0">
                    <a:latin typeface="Times New Roman" panose="02020603050405020304" pitchFamily="18" charset="0"/>
                    <a:cs typeface="Times New Roman" panose="02020603050405020304" pitchFamily="18" charset="0"/>
                  </a:rPr>
                  <a:t>et </a:t>
                </a:r>
                <a:r>
                  <a:rPr lang="en-US" sz="2947" dirty="0">
                    <a:latin typeface="Times New Roman" panose="02020603050405020304" pitchFamily="18" charset="0"/>
                    <a:cs typeface="Times New Roman" panose="02020603050405020304" pitchFamily="18" charset="0"/>
                  </a:rPr>
                  <a:t>are therefore scale-dependent and cannot be used to make comparisons between series that are on different scales.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80160" y="1122685"/>
                <a:ext cx="9326880" cy="5820305"/>
              </a:xfrm>
              <a:blipFill>
                <a:blip r:embed="rId2"/>
                <a:stretch>
                  <a:fillRect l="-1242" r="-1438"/>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280160" y="7203869"/>
            <a:ext cx="898144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56</a:t>
            </a:fld>
            <a:endParaRPr lang="en-US" altLang="en-US"/>
          </a:p>
        </p:txBody>
      </p:sp>
    </p:spTree>
    <p:extLst>
      <p:ext uri="{BB962C8B-B14F-4D97-AF65-F5344CB8AC3E}">
        <p14:creationId xmlns:p14="http://schemas.microsoft.com/office/powerpoint/2010/main" val="4093613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11256"/>
            <a:ext cx="9326880" cy="552344"/>
          </a:xfrm>
        </p:spPr>
        <p:txBody>
          <a:bodyPr/>
          <a:lstStyle/>
          <a:p>
            <a:pPr algn="l"/>
            <a:r>
              <a:rPr lang="en-US" sz="4080" b="1" dirty="0">
                <a:latin typeface="Times New Roman" panose="02020603050405020304" pitchFamily="18" charset="0"/>
                <a:cs typeface="Times New Roman" panose="02020603050405020304" pitchFamily="18" charset="0"/>
              </a:rPr>
              <a:t>Cont. . .</a:t>
            </a:r>
            <a:endParaRPr lang="en-US" sz="4080" dirty="0"/>
          </a:p>
        </p:txBody>
      </p:sp>
      <p:sp>
        <p:nvSpPr>
          <p:cNvPr id="3" name="Content Placeholder 2"/>
          <p:cNvSpPr>
            <a:spLocks noGrp="1"/>
          </p:cNvSpPr>
          <p:nvPr>
            <p:ph idx="1"/>
          </p:nvPr>
        </p:nvSpPr>
        <p:spPr>
          <a:xfrm>
            <a:off x="1280160" y="1209045"/>
            <a:ext cx="9326880" cy="5733945"/>
          </a:xfrm>
        </p:spPr>
        <p:txBody>
          <a:bodyPr/>
          <a:lstStyle/>
          <a:p>
            <a:pPr algn="just">
              <a:lnSpc>
                <a:spcPct val="150000"/>
              </a:lnSpc>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The two most commonly used scale-dependent measures are based on the absolute errors or squared errors:</a:t>
            </a:r>
          </a:p>
          <a:p>
            <a:pPr marL="1036207" lvl="2" indent="0" algn="just">
              <a:lnSpc>
                <a:spcPct val="150000"/>
              </a:lnSpc>
              <a:buNone/>
            </a:pPr>
            <a:r>
              <a:rPr lang="en-US" dirty="0">
                <a:latin typeface="Times New Roman" panose="02020603050405020304" pitchFamily="18" charset="0"/>
                <a:cs typeface="Times New Roman" panose="02020603050405020304" pitchFamily="18" charset="0"/>
              </a:rPr>
              <a:t>Mean absolute error (MAE) = mean(|</a:t>
            </a:r>
            <a:r>
              <a:rPr lang="en-US" i="1" dirty="0">
                <a:latin typeface="Times New Roman" panose="02020603050405020304" pitchFamily="18" charset="0"/>
                <a:cs typeface="Times New Roman" panose="02020603050405020304" pitchFamily="18" charset="0"/>
              </a:rPr>
              <a:t>et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036207" lvl="2" indent="0" algn="just">
              <a:lnSpc>
                <a:spcPct val="150000"/>
              </a:lnSpc>
              <a:buNone/>
            </a:pPr>
            <a:r>
              <a:rPr lang="en-US" dirty="0">
                <a:latin typeface="Times New Roman" panose="02020603050405020304" pitchFamily="18" charset="0"/>
                <a:cs typeface="Times New Roman" panose="02020603050405020304" pitchFamily="18" charset="0"/>
              </a:rPr>
              <a:t>Mean squared error (MSE) = mean(</a:t>
            </a:r>
            <a:r>
              <a:rPr lang="en-US" i="1" dirty="0">
                <a:latin typeface="Times New Roman" panose="02020603050405020304" pitchFamily="18" charset="0"/>
                <a:cs typeface="Times New Roman" panose="02020603050405020304" pitchFamily="18" charset="0"/>
              </a:rPr>
              <a:t>et </a:t>
            </a:r>
            <a:r>
              <a:rPr lang="en-US" baseline="30000"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When comparing forecast methods on a single series, the MAE is popular as it is easy to understand and compute.</a:t>
            </a:r>
          </a:p>
        </p:txBody>
      </p:sp>
      <p:sp>
        <p:nvSpPr>
          <p:cNvPr id="4" name="Footer Placeholder 3"/>
          <p:cNvSpPr>
            <a:spLocks noGrp="1"/>
          </p:cNvSpPr>
          <p:nvPr>
            <p:ph type="ftr" sz="quarter" idx="11"/>
          </p:nvPr>
        </p:nvSpPr>
        <p:spPr>
          <a:xfrm>
            <a:off x="1280160" y="7203869"/>
            <a:ext cx="889508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57</a:t>
            </a:fld>
            <a:endParaRPr lang="en-US" altLang="en-US"/>
          </a:p>
        </p:txBody>
      </p:sp>
    </p:spTree>
    <p:extLst>
      <p:ext uri="{BB962C8B-B14F-4D97-AF65-F5344CB8AC3E}">
        <p14:creationId xmlns:p14="http://schemas.microsoft.com/office/powerpoint/2010/main" val="1842849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11256"/>
            <a:ext cx="9326880" cy="638704"/>
          </a:xfrm>
        </p:spPr>
        <p:txBody>
          <a:bodyPr/>
          <a:lstStyle/>
          <a:p>
            <a:r>
              <a:rPr lang="en-US" sz="4533" b="1" dirty="0">
                <a:latin typeface="Times New Roman" panose="02020603050405020304" pitchFamily="18" charset="0"/>
                <a:cs typeface="Times New Roman" panose="02020603050405020304" pitchFamily="18" charset="0"/>
              </a:rPr>
              <a:t>Percentage errors (</a:t>
            </a:r>
            <a:r>
              <a:rPr lang="en-US" sz="4533" b="1" dirty="0" err="1">
                <a:latin typeface="Times New Roman" panose="02020603050405020304" pitchFamily="18" charset="0"/>
                <a:cs typeface="Times New Roman" panose="02020603050405020304" pitchFamily="18" charset="0"/>
              </a:rPr>
              <a:t>pt</a:t>
            </a:r>
            <a:r>
              <a:rPr lang="en-US" sz="4533" b="1" dirty="0">
                <a:latin typeface="Times New Roman" panose="02020603050405020304" pitchFamily="18" charset="0"/>
                <a:cs typeface="Times New Roman" panose="02020603050405020304" pitchFamily="18" charset="0"/>
              </a:rPr>
              <a:t>)</a:t>
            </a:r>
            <a:endParaRPr lang="en-US" sz="4533" b="1" dirty="0"/>
          </a:p>
        </p:txBody>
      </p:sp>
      <p:sp>
        <p:nvSpPr>
          <p:cNvPr id="3" name="Content Placeholder 2"/>
          <p:cNvSpPr>
            <a:spLocks noGrp="1"/>
          </p:cNvSpPr>
          <p:nvPr>
            <p:ph idx="1"/>
          </p:nvPr>
        </p:nvSpPr>
        <p:spPr>
          <a:xfrm>
            <a:off x="1280160" y="1122685"/>
            <a:ext cx="9326880" cy="5820305"/>
          </a:xfrm>
        </p:spPr>
        <p:txBody>
          <a:bodyPr/>
          <a:lstStyle/>
          <a:p>
            <a:pPr algn="just">
              <a:lnSpc>
                <a:spcPct val="150000"/>
              </a:lnSpc>
              <a:buFont typeface="Wingdings" panose="05000000000000000000" pitchFamily="2" charset="2"/>
              <a:buChar char="Ø"/>
            </a:pPr>
            <a:r>
              <a:rPr lang="en-US" sz="3173" dirty="0">
                <a:latin typeface="Times New Roman" panose="02020603050405020304" pitchFamily="18" charset="0"/>
                <a:cs typeface="Times New Roman" panose="02020603050405020304" pitchFamily="18" charset="0"/>
              </a:rPr>
              <a:t>The percentage error (</a:t>
            </a:r>
            <a:r>
              <a:rPr lang="en-US" sz="3173" dirty="0" err="1">
                <a:latin typeface="Times New Roman" panose="02020603050405020304" pitchFamily="18" charset="0"/>
                <a:cs typeface="Times New Roman" panose="02020603050405020304" pitchFamily="18" charset="0"/>
              </a:rPr>
              <a:t>pt</a:t>
            </a:r>
            <a:r>
              <a:rPr lang="en-US" sz="3173" dirty="0">
                <a:latin typeface="Times New Roman" panose="02020603050405020304" pitchFamily="18" charset="0"/>
                <a:cs typeface="Times New Roman" panose="02020603050405020304" pitchFamily="18" charset="0"/>
              </a:rPr>
              <a:t>) is given by </a:t>
            </a:r>
            <a:r>
              <a:rPr lang="en-US" sz="3173" i="1" dirty="0" err="1">
                <a:latin typeface="Times New Roman" panose="02020603050405020304" pitchFamily="18" charset="0"/>
                <a:cs typeface="Times New Roman" panose="02020603050405020304" pitchFamily="18" charset="0"/>
              </a:rPr>
              <a:t>pt</a:t>
            </a:r>
            <a:r>
              <a:rPr lang="en-US" sz="3173" i="1" dirty="0">
                <a:latin typeface="Times New Roman" panose="02020603050405020304" pitchFamily="18" charset="0"/>
                <a:cs typeface="Times New Roman" panose="02020603050405020304" pitchFamily="18" charset="0"/>
              </a:rPr>
              <a:t> </a:t>
            </a:r>
            <a:r>
              <a:rPr lang="en-US" sz="3173" dirty="0">
                <a:latin typeface="Times New Roman" panose="02020603050405020304" pitchFamily="18" charset="0"/>
                <a:cs typeface="Times New Roman" panose="02020603050405020304" pitchFamily="18" charset="0"/>
              </a:rPr>
              <a:t>= 100</a:t>
            </a:r>
            <a:r>
              <a:rPr lang="en-US" sz="3173" i="1" dirty="0">
                <a:latin typeface="Times New Roman" panose="02020603050405020304" pitchFamily="18" charset="0"/>
                <a:cs typeface="Times New Roman" panose="02020603050405020304" pitchFamily="18" charset="0"/>
              </a:rPr>
              <a:t>et/</a:t>
            </a:r>
            <a:r>
              <a:rPr lang="en-US" sz="3173" i="1" dirty="0" err="1">
                <a:latin typeface="Times New Roman" panose="02020603050405020304" pitchFamily="18" charset="0"/>
                <a:cs typeface="Times New Roman" panose="02020603050405020304" pitchFamily="18" charset="0"/>
              </a:rPr>
              <a:t>yt</a:t>
            </a:r>
            <a:r>
              <a:rPr lang="en-US" sz="3173"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Ø"/>
            </a:pPr>
            <a:r>
              <a:rPr lang="en-US" sz="3173" dirty="0" err="1">
                <a:latin typeface="Times New Roman" panose="02020603050405020304" pitchFamily="18" charset="0"/>
                <a:cs typeface="Times New Roman" panose="02020603050405020304" pitchFamily="18" charset="0"/>
              </a:rPr>
              <a:t>pt</a:t>
            </a:r>
            <a:r>
              <a:rPr lang="en-US" sz="3173" dirty="0">
                <a:latin typeface="Times New Roman" panose="02020603050405020304" pitchFamily="18" charset="0"/>
                <a:cs typeface="Times New Roman" panose="02020603050405020304" pitchFamily="18" charset="0"/>
              </a:rPr>
              <a:t> have the advantage of being scale-independent, and so are frequently used to compare forecast performance between different data sets. The most commonly used measure is: </a:t>
            </a:r>
          </a:p>
          <a:p>
            <a:pPr marL="1036207" lvl="2" indent="0" algn="just">
              <a:lnSpc>
                <a:spcPct val="150000"/>
              </a:lnSpc>
              <a:buNone/>
            </a:pPr>
            <a:r>
              <a:rPr lang="en-US" dirty="0" smtClean="0">
                <a:latin typeface="Times New Roman" panose="02020603050405020304" pitchFamily="18" charset="0"/>
                <a:cs typeface="Times New Roman" panose="02020603050405020304" pitchFamily="18" charset="0"/>
              </a:rPr>
              <a:t>Mean </a:t>
            </a:r>
            <a:r>
              <a:rPr lang="en-US" dirty="0">
                <a:latin typeface="Times New Roman" panose="02020603050405020304" pitchFamily="18" charset="0"/>
                <a:cs typeface="Times New Roman" panose="02020603050405020304" pitchFamily="18" charset="0"/>
              </a:rPr>
              <a:t>absolute percentage error (MAPE) = mean(|</a:t>
            </a:r>
            <a:r>
              <a:rPr lang="en-US" i="1" dirty="0" err="1">
                <a:latin typeface="Times New Roman" panose="02020603050405020304" pitchFamily="18" charset="0"/>
                <a:cs typeface="Times New Roman" panose="02020603050405020304" pitchFamily="18" charset="0"/>
              </a:rPr>
              <a:t>pt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280160" y="7203869"/>
            <a:ext cx="898144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58</a:t>
            </a:fld>
            <a:endParaRPr lang="en-US" altLang="en-US"/>
          </a:p>
        </p:txBody>
      </p:sp>
    </p:spTree>
    <p:extLst>
      <p:ext uri="{BB962C8B-B14F-4D97-AF65-F5344CB8AC3E}">
        <p14:creationId xmlns:p14="http://schemas.microsoft.com/office/powerpoint/2010/main" val="3615377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86361"/>
            <a:ext cx="9326880" cy="725064"/>
          </a:xfrm>
        </p:spPr>
        <p:txBody>
          <a:bodyPr/>
          <a:lstStyle/>
          <a:p>
            <a:pPr algn="l"/>
            <a:r>
              <a:rPr lang="en-US" sz="4080" b="1" dirty="0">
                <a:latin typeface="Times New Roman" panose="02020603050405020304" pitchFamily="18" charset="0"/>
                <a:cs typeface="Times New Roman" panose="02020603050405020304" pitchFamily="18" charset="0"/>
              </a:rPr>
              <a:t>Cont. . .</a:t>
            </a:r>
          </a:p>
        </p:txBody>
      </p:sp>
      <p:sp>
        <p:nvSpPr>
          <p:cNvPr id="3" name="Content Placeholder 2"/>
          <p:cNvSpPr>
            <a:spLocks noGrp="1"/>
          </p:cNvSpPr>
          <p:nvPr>
            <p:ph idx="1"/>
          </p:nvPr>
        </p:nvSpPr>
        <p:spPr>
          <a:xfrm>
            <a:off x="1280160" y="863600"/>
            <a:ext cx="9326880" cy="6390640"/>
          </a:xfrm>
        </p:spPr>
        <p:txBody>
          <a:bodyPr/>
          <a:lstStyle/>
          <a:p>
            <a:pPr algn="just">
              <a:lnSpc>
                <a:spcPct val="150000"/>
              </a:lnSpc>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Measures based on </a:t>
            </a:r>
            <a:r>
              <a:rPr lang="en-US" sz="2720" dirty="0" err="1">
                <a:latin typeface="Times New Roman" panose="02020603050405020304" pitchFamily="18" charset="0"/>
                <a:cs typeface="Times New Roman" panose="02020603050405020304" pitchFamily="18" charset="0"/>
              </a:rPr>
              <a:t>pt</a:t>
            </a:r>
            <a:r>
              <a:rPr lang="en-US" sz="2720" dirty="0">
                <a:latin typeface="Times New Roman" panose="02020603050405020304" pitchFamily="18" charset="0"/>
                <a:cs typeface="Times New Roman" panose="02020603050405020304" pitchFamily="18" charset="0"/>
              </a:rPr>
              <a:t> have the disadvantage of being infinite or undefined if </a:t>
            </a:r>
            <a:r>
              <a:rPr lang="en-US" sz="2720" i="1" dirty="0" err="1">
                <a:latin typeface="Times New Roman" panose="02020603050405020304" pitchFamily="18" charset="0"/>
                <a:cs typeface="Times New Roman" panose="02020603050405020304" pitchFamily="18" charset="0"/>
              </a:rPr>
              <a:t>yt</a:t>
            </a:r>
            <a:r>
              <a:rPr lang="en-US" sz="2720" i="1" dirty="0">
                <a:latin typeface="Times New Roman" panose="02020603050405020304" pitchFamily="18" charset="0"/>
                <a:cs typeface="Times New Roman" panose="02020603050405020304" pitchFamily="18" charset="0"/>
              </a:rPr>
              <a:t> </a:t>
            </a:r>
            <a:r>
              <a:rPr lang="en-US" sz="2720" dirty="0">
                <a:latin typeface="Times New Roman" panose="02020603050405020304" pitchFamily="18" charset="0"/>
                <a:cs typeface="Times New Roman" panose="02020603050405020304" pitchFamily="18" charset="0"/>
              </a:rPr>
              <a:t>= 0 for any </a:t>
            </a:r>
            <a:r>
              <a:rPr lang="en-US" sz="2720" i="1" dirty="0">
                <a:latin typeface="Times New Roman" panose="02020603050405020304" pitchFamily="18" charset="0"/>
                <a:cs typeface="Times New Roman" panose="02020603050405020304" pitchFamily="18" charset="0"/>
              </a:rPr>
              <a:t>t </a:t>
            </a:r>
            <a:r>
              <a:rPr lang="en-US" sz="2720" dirty="0">
                <a:latin typeface="Times New Roman" panose="02020603050405020304" pitchFamily="18" charset="0"/>
                <a:cs typeface="Times New Roman" panose="02020603050405020304" pitchFamily="18" charset="0"/>
              </a:rPr>
              <a:t>in the period of interest, and having an extremely skewed distribution when any </a:t>
            </a:r>
            <a:r>
              <a:rPr lang="en-US" sz="2720" i="1" dirty="0" err="1">
                <a:latin typeface="Times New Roman" panose="02020603050405020304" pitchFamily="18" charset="0"/>
                <a:cs typeface="Times New Roman" panose="02020603050405020304" pitchFamily="18" charset="0"/>
              </a:rPr>
              <a:t>yt</a:t>
            </a:r>
            <a:r>
              <a:rPr lang="en-US" sz="2720" i="1" dirty="0">
                <a:latin typeface="Times New Roman" panose="02020603050405020304" pitchFamily="18" charset="0"/>
                <a:cs typeface="Times New Roman" panose="02020603050405020304" pitchFamily="18" charset="0"/>
              </a:rPr>
              <a:t> </a:t>
            </a:r>
            <a:r>
              <a:rPr lang="en-US" sz="2720" dirty="0">
                <a:latin typeface="Times New Roman" panose="02020603050405020304" pitchFamily="18" charset="0"/>
                <a:cs typeface="Times New Roman" panose="02020603050405020304" pitchFamily="18" charset="0"/>
              </a:rPr>
              <a:t>is close to zero. </a:t>
            </a:r>
          </a:p>
          <a:p>
            <a:pPr algn="just">
              <a:lnSpc>
                <a:spcPct val="150000"/>
              </a:lnSpc>
              <a:buFont typeface="Wingdings" panose="05000000000000000000" pitchFamily="2" charset="2"/>
              <a:buChar char="Ø"/>
            </a:pPr>
            <a:r>
              <a:rPr lang="en-US" sz="2720" dirty="0">
                <a:latin typeface="Times New Roman" panose="02020603050405020304" pitchFamily="18" charset="0"/>
                <a:cs typeface="Times New Roman" panose="02020603050405020304" pitchFamily="18" charset="0"/>
              </a:rPr>
              <a:t>They also have the disadvantage that they put a heavier penalty on positive errors than on negative errors. This observation led to the use of the so-called “symmetric” MAPE proposed by Armstrong. It is defined by </a:t>
            </a:r>
          </a:p>
          <a:p>
            <a:pPr lvl="2" algn="just">
              <a:lnSpc>
                <a:spcPct val="150000"/>
              </a:lnSpc>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Symmetric </a:t>
            </a:r>
            <a:r>
              <a:rPr lang="en-US" dirty="0">
                <a:latin typeface="Times New Roman" panose="02020603050405020304" pitchFamily="18" charset="0"/>
                <a:cs typeface="Times New Roman" panose="02020603050405020304" pitchFamily="18" charset="0"/>
              </a:rPr>
              <a:t>mean absolute percentage error </a:t>
            </a:r>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s</a:t>
            </a:r>
            <a:r>
              <a:rPr lang="en-US" dirty="0" err="1" smtClean="0">
                <a:latin typeface="Times New Roman" panose="02020603050405020304" pitchFamily="18" charset="0"/>
                <a:cs typeface="Times New Roman" panose="02020603050405020304" pitchFamily="18" charset="0"/>
              </a:rPr>
              <a:t>MAPE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mean(200 </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t>
            </a:r>
            <a:r>
              <a:rPr lang="en-US" dirty="0" err="1">
                <a:latin typeface="Times New Roman" panose="02020603050405020304" pitchFamily="18" charset="0"/>
                <a:cs typeface="Times New Roman" panose="02020603050405020304" pitchFamily="18" charset="0"/>
              </a:rPr>
              <a:t>ˆ</a:t>
            </a:r>
            <a:r>
              <a:rPr lang="en-US" i="1" dirty="0" err="1">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t>
            </a:r>
            <a:r>
              <a:rPr lang="en-US" dirty="0" err="1">
                <a:latin typeface="Times New Roman" panose="02020603050405020304" pitchFamily="18" charset="0"/>
                <a:cs typeface="Times New Roman" panose="02020603050405020304" pitchFamily="18" charset="0"/>
              </a:rPr>
              <a:t>ˆ</a:t>
            </a:r>
            <a:r>
              <a:rPr lang="en-US" i="1" dirty="0" err="1">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t>
            </a:r>
            <a:endParaRPr lang="en-US" sz="3627"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1280160" y="7203869"/>
            <a:ext cx="906780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59</a:t>
            </a:fld>
            <a:endParaRPr lang="en-US" altLang="en-US"/>
          </a:p>
        </p:txBody>
      </p:sp>
    </p:spTree>
    <p:extLst>
      <p:ext uri="{BB962C8B-B14F-4D97-AF65-F5344CB8AC3E}">
        <p14:creationId xmlns:p14="http://schemas.microsoft.com/office/powerpoint/2010/main" val="389943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84705" y="7203869"/>
            <a:ext cx="9110662" cy="413808"/>
          </a:xfrm>
        </p:spPr>
        <p:txBody>
          <a:bodyPr/>
          <a:lstStyle/>
          <a:p>
            <a:pPr>
              <a:defRPr/>
            </a:pPr>
            <a:r>
              <a:rPr lang="en-US" dirty="0"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B216E708-BFBE-44A9-B0C4-47EA2BC01EF9}" type="slidenum">
              <a:rPr lang="en-US" altLang="en-US" smtClean="0"/>
              <a:pPr/>
              <a:t>6</a:t>
            </a:fld>
            <a:endParaRPr lang="en-US" altLang="en-US"/>
          </a:p>
        </p:txBody>
      </p:sp>
      <p:pic>
        <p:nvPicPr>
          <p:cNvPr id="4" name="Picture 3"/>
          <p:cNvPicPr>
            <a:picLocks noChangeAspect="1"/>
          </p:cNvPicPr>
          <p:nvPr/>
        </p:nvPicPr>
        <p:blipFill>
          <a:blip r:embed="rId2"/>
          <a:stretch>
            <a:fillRect/>
          </a:stretch>
        </p:blipFill>
        <p:spPr>
          <a:xfrm>
            <a:off x="1938337" y="228600"/>
            <a:ext cx="8010525" cy="5895975"/>
          </a:xfrm>
          <a:prstGeom prst="rect">
            <a:avLst/>
          </a:prstGeom>
        </p:spPr>
      </p:pic>
      <p:sp>
        <p:nvSpPr>
          <p:cNvPr id="6" name="Rectangle 5"/>
          <p:cNvSpPr/>
          <p:nvPr/>
        </p:nvSpPr>
        <p:spPr>
          <a:xfrm>
            <a:off x="3124200" y="6294890"/>
            <a:ext cx="4179862" cy="369332"/>
          </a:xfrm>
          <a:prstGeom prst="rect">
            <a:avLst/>
          </a:prstGeom>
        </p:spPr>
        <p:txBody>
          <a:bodyPr wrap="none">
            <a:spAutoFit/>
          </a:bodyPr>
          <a:lstStyle/>
          <a:p>
            <a:r>
              <a:rPr lang="en-US" dirty="0"/>
              <a:t>Fig. </a:t>
            </a:r>
            <a:r>
              <a:rPr lang="en-US" dirty="0" smtClean="0"/>
              <a:t>1. </a:t>
            </a:r>
            <a:r>
              <a:rPr lang="en-US" dirty="0"/>
              <a:t>Global Weather Observation System</a:t>
            </a:r>
          </a:p>
        </p:txBody>
      </p:sp>
    </p:spTree>
    <p:extLst>
      <p:ext uri="{BB962C8B-B14F-4D97-AF65-F5344CB8AC3E}">
        <p14:creationId xmlns:p14="http://schemas.microsoft.com/office/powerpoint/2010/main" val="34379068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11256"/>
            <a:ext cx="9326880" cy="725064"/>
          </a:xfrm>
        </p:spPr>
        <p:txBody>
          <a:bodyPr/>
          <a:lstStyle/>
          <a:p>
            <a:pPr algn="l"/>
            <a:r>
              <a:rPr lang="en-US" sz="4080" b="1" dirty="0">
                <a:latin typeface="Times New Roman" panose="02020603050405020304" pitchFamily="18" charset="0"/>
                <a:cs typeface="Times New Roman" panose="02020603050405020304" pitchFamily="18" charset="0"/>
              </a:rPr>
              <a:t>Cont. . .</a:t>
            </a:r>
            <a:endParaRPr lang="en-US" sz="4080" dirty="0"/>
          </a:p>
        </p:txBody>
      </p:sp>
      <p:sp>
        <p:nvSpPr>
          <p:cNvPr id="3" name="Content Placeholder 2"/>
          <p:cNvSpPr>
            <a:spLocks noGrp="1"/>
          </p:cNvSpPr>
          <p:nvPr>
            <p:ph idx="1"/>
          </p:nvPr>
        </p:nvSpPr>
        <p:spPr>
          <a:xfrm>
            <a:off x="1280160" y="1122685"/>
            <a:ext cx="9326880" cy="5820305"/>
          </a:xfrm>
        </p:spPr>
        <p:txBody>
          <a:bodyPr/>
          <a:lstStyle/>
          <a:p>
            <a:pPr algn="just">
              <a:lnSpc>
                <a:spcPct val="150000"/>
              </a:lnSpc>
              <a:buFont typeface="Wingdings" panose="05000000000000000000" pitchFamily="2" charset="2"/>
              <a:buChar char="Ø"/>
            </a:pPr>
            <a:r>
              <a:rPr lang="en-US" sz="3400" dirty="0">
                <a:latin typeface="Times New Roman" panose="02020603050405020304" pitchFamily="18" charset="0"/>
                <a:cs typeface="Times New Roman" panose="02020603050405020304" pitchFamily="18" charset="0"/>
              </a:rPr>
              <a:t>However, if </a:t>
            </a:r>
            <a:r>
              <a:rPr lang="en-US" sz="3400" i="1" dirty="0" err="1">
                <a:latin typeface="Times New Roman" panose="02020603050405020304" pitchFamily="18" charset="0"/>
                <a:cs typeface="Times New Roman" panose="02020603050405020304" pitchFamily="18" charset="0"/>
              </a:rPr>
              <a:t>yt</a:t>
            </a:r>
            <a:r>
              <a:rPr lang="en-US" sz="3400" i="1"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is zero, </a:t>
            </a:r>
            <a:r>
              <a:rPr lang="en-US" sz="3400" i="1" dirty="0" err="1">
                <a:latin typeface="Times New Roman" panose="02020603050405020304" pitchFamily="18" charset="0"/>
                <a:cs typeface="Times New Roman" panose="02020603050405020304" pitchFamily="18" charset="0"/>
              </a:rPr>
              <a:t>y</a:t>
            </a:r>
            <a:r>
              <a:rPr lang="en-US" sz="3400" dirty="0" err="1">
                <a:latin typeface="Times New Roman" panose="02020603050405020304" pitchFamily="18" charset="0"/>
                <a:cs typeface="Times New Roman" panose="02020603050405020304" pitchFamily="18" charset="0"/>
              </a:rPr>
              <a:t>ˆ</a:t>
            </a:r>
            <a:r>
              <a:rPr lang="en-US" sz="3400" i="1" dirty="0" err="1">
                <a:latin typeface="Times New Roman" panose="02020603050405020304" pitchFamily="18" charset="0"/>
                <a:cs typeface="Times New Roman" panose="02020603050405020304" pitchFamily="18" charset="0"/>
              </a:rPr>
              <a:t>t</a:t>
            </a:r>
            <a:r>
              <a:rPr lang="en-US" sz="3400" i="1"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is also likely to be close to zero. Thus, the measure still involves division by a number close to zero. </a:t>
            </a:r>
          </a:p>
          <a:p>
            <a:pPr algn="just">
              <a:lnSpc>
                <a:spcPct val="150000"/>
              </a:lnSpc>
              <a:buFont typeface="Wingdings" panose="05000000000000000000" pitchFamily="2" charset="2"/>
              <a:buChar char="Ø"/>
            </a:pPr>
            <a:r>
              <a:rPr lang="en-US" sz="3400" dirty="0">
                <a:latin typeface="Times New Roman" panose="02020603050405020304" pitchFamily="18" charset="0"/>
                <a:cs typeface="Times New Roman" panose="02020603050405020304" pitchFamily="18" charset="0"/>
              </a:rPr>
              <a:t>Also, the value of </a:t>
            </a:r>
            <a:r>
              <a:rPr lang="en-US" sz="3400" dirty="0" err="1">
                <a:latin typeface="Times New Roman" panose="02020603050405020304" pitchFamily="18" charset="0"/>
                <a:cs typeface="Times New Roman" panose="02020603050405020304" pitchFamily="18" charset="0"/>
              </a:rPr>
              <a:t>sMAPE</a:t>
            </a:r>
            <a:r>
              <a:rPr lang="en-US" sz="3400" dirty="0">
                <a:latin typeface="Times New Roman" panose="02020603050405020304" pitchFamily="18" charset="0"/>
                <a:cs typeface="Times New Roman" panose="02020603050405020304" pitchFamily="18" charset="0"/>
              </a:rPr>
              <a:t> can be negative, so it is not really a measure of “absolute percentage errors” at all. Hyndman &amp; Koehler (2006) recommend that the </a:t>
            </a:r>
            <a:r>
              <a:rPr lang="en-US" sz="3400" dirty="0" err="1">
                <a:latin typeface="Times New Roman" panose="02020603050405020304" pitchFamily="18" charset="0"/>
                <a:cs typeface="Times New Roman" panose="02020603050405020304" pitchFamily="18" charset="0"/>
              </a:rPr>
              <a:t>sMAPE</a:t>
            </a:r>
            <a:r>
              <a:rPr lang="en-US" sz="3400" dirty="0">
                <a:latin typeface="Times New Roman" panose="02020603050405020304" pitchFamily="18" charset="0"/>
                <a:cs typeface="Times New Roman" panose="02020603050405020304" pitchFamily="18" charset="0"/>
              </a:rPr>
              <a:t> not be used.</a:t>
            </a:r>
          </a:p>
        </p:txBody>
      </p:sp>
      <p:sp>
        <p:nvSpPr>
          <p:cNvPr id="4" name="Footer Placeholder 3"/>
          <p:cNvSpPr>
            <a:spLocks noGrp="1"/>
          </p:cNvSpPr>
          <p:nvPr>
            <p:ph type="ftr" sz="quarter" idx="11"/>
          </p:nvPr>
        </p:nvSpPr>
        <p:spPr>
          <a:xfrm>
            <a:off x="1366520" y="7203869"/>
            <a:ext cx="889508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60</a:t>
            </a:fld>
            <a:endParaRPr lang="en-US" altLang="en-US"/>
          </a:p>
        </p:txBody>
      </p:sp>
    </p:spTree>
    <p:extLst>
      <p:ext uri="{BB962C8B-B14F-4D97-AF65-F5344CB8AC3E}">
        <p14:creationId xmlns:p14="http://schemas.microsoft.com/office/powerpoint/2010/main" val="2990519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11256"/>
            <a:ext cx="9326880" cy="638704"/>
          </a:xfrm>
        </p:spPr>
        <p:txBody>
          <a:bodyPr/>
          <a:lstStyle/>
          <a:p>
            <a:r>
              <a:rPr lang="en-US" sz="4533" b="1" dirty="0">
                <a:latin typeface="Times New Roman" panose="02020603050405020304" pitchFamily="18" charset="0"/>
                <a:cs typeface="Times New Roman" panose="02020603050405020304" pitchFamily="18" charset="0"/>
              </a:rPr>
              <a:t>Scaled errors</a:t>
            </a:r>
            <a:endParaRPr lang="en-US" sz="4533"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80160" y="1122685"/>
                <a:ext cx="9326880" cy="5820305"/>
              </a:xfrm>
            </p:spPr>
            <p:txBody>
              <a:bodyPr/>
              <a:lstStyle/>
              <a:p>
                <a:pPr>
                  <a:lnSpc>
                    <a:spcPct val="150000"/>
                  </a:lnSpc>
                  <a:buFont typeface="Wingdings" panose="05000000000000000000" pitchFamily="2" charset="2"/>
                  <a:buChar char="Ø"/>
                </a:pPr>
                <a:r>
                  <a:rPr lang="en-US" sz="2833" dirty="0">
                    <a:latin typeface="Times New Roman" panose="02020603050405020304" pitchFamily="18" charset="0"/>
                    <a:cs typeface="Times New Roman" panose="02020603050405020304" pitchFamily="18" charset="0"/>
                  </a:rPr>
                  <a:t>They proposed scaling the errors based on the in-sample MAE from the </a:t>
                </a:r>
                <a:r>
                  <a:rPr lang="en-US" sz="2833" dirty="0" err="1">
                    <a:latin typeface="Times New Roman" panose="02020603050405020304" pitchFamily="18" charset="0"/>
                    <a:cs typeface="Times New Roman" panose="02020603050405020304" pitchFamily="18" charset="0"/>
                  </a:rPr>
                  <a:t>na</a:t>
                </a:r>
                <a14:m>
                  <m:oMath xmlns:m="http://schemas.openxmlformats.org/officeDocument/2006/math">
                    <m:acc>
                      <m:accPr>
                        <m:chr m:val="̈"/>
                        <m:ctrlPr>
                          <a:rPr lang="en-US" sz="2833" i="1">
                            <a:latin typeface="Cambria Math" panose="02040503050406030204" pitchFamily="18" charset="0"/>
                          </a:rPr>
                        </m:ctrlPr>
                      </m:accPr>
                      <m:e>
                        <m:r>
                          <m:rPr>
                            <m:sty m:val="p"/>
                          </m:rPr>
                          <a:rPr lang="en-US" sz="2833">
                            <a:latin typeface="Cambria Math" panose="02040503050406030204" pitchFamily="18" charset="0"/>
                          </a:rPr>
                          <m:t>i</m:t>
                        </m:r>
                      </m:e>
                    </m:acc>
                  </m:oMath>
                </a14:m>
                <a:r>
                  <a:rPr lang="en-US" sz="2833" dirty="0" err="1">
                    <a:latin typeface="Times New Roman" panose="02020603050405020304" pitchFamily="18" charset="0"/>
                    <a:cs typeface="Times New Roman" panose="02020603050405020304" pitchFamily="18" charset="0"/>
                  </a:rPr>
                  <a:t>ve</a:t>
                </a:r>
                <a:r>
                  <a:rPr lang="en-US" sz="2833" dirty="0">
                    <a:latin typeface="Times New Roman" panose="02020603050405020304" pitchFamily="18" charset="0"/>
                    <a:cs typeface="Times New Roman" panose="02020603050405020304" pitchFamily="18" charset="0"/>
                  </a:rPr>
                  <a:t> forecast method. Thus, a scaled error is defined as</a:t>
                </a:r>
                <a:endParaRPr lang="en-US" sz="2833" dirty="0">
                  <a:latin typeface="Cambria Math" panose="02040503050406030204" pitchFamily="18" charset="0"/>
                </a:endParaRPr>
              </a:p>
              <a:p>
                <a:pPr marL="0" indent="0" algn="ctr">
                  <a:buNone/>
                </a:pPr>
                <a14:m>
                  <m:oMath xmlns:m="http://schemas.openxmlformats.org/officeDocument/2006/math">
                    <m:r>
                      <m:rPr>
                        <m:sty m:val="p"/>
                      </m:rPr>
                      <a:rPr lang="en-US" sz="2720">
                        <a:latin typeface="Cambria Math" panose="02040503050406030204" pitchFamily="18" charset="0"/>
                      </a:rPr>
                      <m:t>qt</m:t>
                    </m:r>
                    <m:r>
                      <a:rPr lang="en-US" sz="2720">
                        <a:latin typeface="Cambria Math" panose="02040503050406030204" pitchFamily="18" charset="0"/>
                      </a:rPr>
                      <m:t>= </m:t>
                    </m:r>
                    <m:f>
                      <m:fPr>
                        <m:ctrlPr>
                          <a:rPr lang="en-US" sz="2720" i="1">
                            <a:latin typeface="Cambria Math" panose="02040503050406030204" pitchFamily="18" charset="0"/>
                          </a:rPr>
                        </m:ctrlPr>
                      </m:fPr>
                      <m:num>
                        <m:r>
                          <m:rPr>
                            <m:sty m:val="p"/>
                          </m:rPr>
                          <a:rPr lang="en-US" sz="2720">
                            <a:latin typeface="Cambria Math" panose="02040503050406030204" pitchFamily="18" charset="0"/>
                          </a:rPr>
                          <m:t>et</m:t>
                        </m:r>
                      </m:num>
                      <m:den>
                        <m:f>
                          <m:fPr>
                            <m:ctrlPr>
                              <a:rPr lang="en-US" sz="2720" i="1">
                                <a:latin typeface="Cambria Math" panose="02040503050406030204" pitchFamily="18" charset="0"/>
                              </a:rPr>
                            </m:ctrlPr>
                          </m:fPr>
                          <m:num>
                            <m:r>
                              <a:rPr lang="en-US" sz="2720">
                                <a:latin typeface="Cambria Math" panose="02040503050406030204" pitchFamily="18" charset="0"/>
                              </a:rPr>
                              <m:t>1</m:t>
                            </m:r>
                          </m:num>
                          <m:den>
                            <m:r>
                              <m:rPr>
                                <m:sty m:val="p"/>
                              </m:rPr>
                              <a:rPr lang="en-US" sz="2720">
                                <a:latin typeface="Cambria Math" panose="02040503050406030204" pitchFamily="18" charset="0"/>
                              </a:rPr>
                              <m:t>n</m:t>
                            </m:r>
                            <m:r>
                              <a:rPr lang="en-US" sz="2720">
                                <a:latin typeface="Cambria Math" panose="02040503050406030204" pitchFamily="18" charset="0"/>
                              </a:rPr>
                              <m:t>−1</m:t>
                            </m:r>
                          </m:den>
                        </m:f>
                        <m:nary>
                          <m:naryPr>
                            <m:chr m:val="∑"/>
                            <m:ctrlPr>
                              <a:rPr lang="en-US" sz="2720" i="1">
                                <a:latin typeface="Cambria Math" panose="02040503050406030204" pitchFamily="18" charset="0"/>
                              </a:rPr>
                            </m:ctrlPr>
                          </m:naryPr>
                          <m:sub>
                            <m:r>
                              <m:rPr>
                                <m:sty m:val="p"/>
                                <m:brk m:alnAt="23"/>
                              </m:rPr>
                              <a:rPr lang="en-US" sz="2720">
                                <a:latin typeface="Cambria Math" panose="02040503050406030204" pitchFamily="18" charset="0"/>
                              </a:rPr>
                              <m:t>i</m:t>
                            </m:r>
                            <m:r>
                              <a:rPr lang="en-US" sz="2720">
                                <a:latin typeface="Cambria Math" panose="02040503050406030204" pitchFamily="18" charset="0"/>
                              </a:rPr>
                              <m:t>=2</m:t>
                            </m:r>
                          </m:sub>
                          <m:sup>
                            <m:r>
                              <m:rPr>
                                <m:sty m:val="p"/>
                              </m:rPr>
                              <a:rPr lang="en-US" sz="2720">
                                <a:latin typeface="Cambria Math" panose="02040503050406030204" pitchFamily="18" charset="0"/>
                              </a:rPr>
                              <m:t>n</m:t>
                            </m:r>
                          </m:sup>
                          <m:e>
                            <m:d>
                              <m:dPr>
                                <m:begChr m:val="|"/>
                                <m:endChr m:val="|"/>
                                <m:ctrlPr>
                                  <a:rPr lang="en-US" sz="2720" i="1">
                                    <a:latin typeface="Cambria Math" panose="02040503050406030204" pitchFamily="18" charset="0"/>
                                  </a:rPr>
                                </m:ctrlPr>
                              </m:dPr>
                              <m:e>
                                <m:r>
                                  <m:rPr>
                                    <m:sty m:val="p"/>
                                  </m:rPr>
                                  <a:rPr lang="en-US" sz="2720">
                                    <a:latin typeface="Cambria Math" panose="02040503050406030204" pitchFamily="18" charset="0"/>
                                  </a:rPr>
                                  <m:t>yt</m:t>
                                </m:r>
                                <m:r>
                                  <a:rPr lang="en-US" sz="2720">
                                    <a:latin typeface="Cambria Math" panose="02040503050406030204" pitchFamily="18" charset="0"/>
                                  </a:rPr>
                                  <m:t>−</m:t>
                                </m:r>
                                <m:r>
                                  <m:rPr>
                                    <m:sty m:val="p"/>
                                  </m:rPr>
                                  <a:rPr lang="en-US" sz="2720">
                                    <a:latin typeface="Cambria Math" panose="02040503050406030204" pitchFamily="18" charset="0"/>
                                  </a:rPr>
                                  <m:t>yi</m:t>
                                </m:r>
                                <m:r>
                                  <a:rPr lang="en-US" sz="2720">
                                    <a:latin typeface="Cambria Math" panose="02040503050406030204" pitchFamily="18" charset="0"/>
                                  </a:rPr>
                                  <m:t>−1</m:t>
                                </m:r>
                              </m:e>
                            </m:d>
                          </m:e>
                        </m:nary>
                      </m:den>
                    </m:f>
                    <m:r>
                      <a:rPr lang="en-US" sz="2720">
                        <a:latin typeface="Cambria Math" panose="02040503050406030204" pitchFamily="18" charset="0"/>
                      </a:rPr>
                      <m:t> </m:t>
                    </m:r>
                  </m:oMath>
                </a14:m>
                <a:r>
                  <a:rPr lang="en-US" sz="2720" dirty="0"/>
                  <a:t>,</a:t>
                </a:r>
              </a:p>
              <a:p>
                <a:pPr algn="just">
                  <a:lnSpc>
                    <a:spcPct val="150000"/>
                  </a:lnSpc>
                  <a:buFont typeface="Wingdings" panose="05000000000000000000" pitchFamily="2" charset="2"/>
                  <a:buChar char="Ø"/>
                </a:pPr>
                <a:r>
                  <a:rPr lang="en-US" sz="2833" dirty="0">
                    <a:latin typeface="Times New Roman" panose="02020603050405020304" pitchFamily="18" charset="0"/>
                    <a:cs typeface="Times New Roman" panose="02020603050405020304" pitchFamily="18" charset="0"/>
                  </a:rPr>
                  <a:t>Which is independent of the scale of the data. A scaled error is less than one if it arises from a better forecast than the average one-step na</a:t>
                </a:r>
                <a14:m>
                  <m:oMath xmlns:m="http://schemas.openxmlformats.org/officeDocument/2006/math">
                    <m:acc>
                      <m:accPr>
                        <m:chr m:val="̈"/>
                        <m:ctrlPr>
                          <a:rPr lang="en-US" sz="2833" i="1">
                            <a:latin typeface="Cambria Math" panose="02040503050406030204" pitchFamily="18" charset="0"/>
                          </a:rPr>
                        </m:ctrlPr>
                      </m:accPr>
                      <m:e>
                        <m:r>
                          <m:rPr>
                            <m:sty m:val="p"/>
                          </m:rPr>
                          <a:rPr lang="en-US" sz="2833">
                            <a:latin typeface="Cambria Math" panose="02040503050406030204" pitchFamily="18" charset="0"/>
                          </a:rPr>
                          <m:t>i</m:t>
                        </m:r>
                      </m:e>
                    </m:acc>
                  </m:oMath>
                </a14:m>
                <a:r>
                  <a:rPr lang="en-US" sz="2833" dirty="0" err="1">
                    <a:latin typeface="Times New Roman" panose="02020603050405020304" pitchFamily="18" charset="0"/>
                    <a:cs typeface="Times New Roman" panose="02020603050405020304" pitchFamily="18" charset="0"/>
                  </a:rPr>
                  <a:t>ve</a:t>
                </a:r>
                <a:r>
                  <a:rPr lang="en-US" sz="2833" dirty="0">
                    <a:latin typeface="Times New Roman" panose="02020603050405020304" pitchFamily="18" charset="0"/>
                    <a:cs typeface="Times New Roman" panose="02020603050405020304" pitchFamily="18" charset="0"/>
                  </a:rPr>
                  <a:t> forecast computed in-sample.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80160" y="1122685"/>
                <a:ext cx="9326880" cy="5820305"/>
              </a:xfrm>
              <a:blipFill>
                <a:blip r:embed="rId2"/>
                <a:stretch>
                  <a:fillRect l="-1176" r="-202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452880" y="7203869"/>
            <a:ext cx="880872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61</a:t>
            </a:fld>
            <a:endParaRPr lang="en-US" altLang="en-US"/>
          </a:p>
        </p:txBody>
      </p:sp>
    </p:spTree>
    <p:extLst>
      <p:ext uri="{BB962C8B-B14F-4D97-AF65-F5344CB8AC3E}">
        <p14:creationId xmlns:p14="http://schemas.microsoft.com/office/powerpoint/2010/main" val="821039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11256"/>
            <a:ext cx="9326880" cy="638704"/>
          </a:xfrm>
        </p:spPr>
        <p:txBody>
          <a:bodyPr/>
          <a:lstStyle/>
          <a:p>
            <a:pPr algn="l"/>
            <a:r>
              <a:rPr lang="en-US" sz="4533" b="1" dirty="0">
                <a:latin typeface="Times New Roman" panose="02020603050405020304" pitchFamily="18" charset="0"/>
                <a:cs typeface="Times New Roman" panose="02020603050405020304" pitchFamily="18" charset="0"/>
              </a:rPr>
              <a:t>Cont.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80160" y="949960"/>
                <a:ext cx="9326880" cy="6304280"/>
              </a:xfrm>
            </p:spPr>
            <p:txBody>
              <a:bodyPr/>
              <a:lstStyle/>
              <a:p>
                <a:pPr algn="just">
                  <a:lnSpc>
                    <a:spcPct val="150000"/>
                  </a:lnSpc>
                  <a:buFont typeface="Wingdings" panose="05000000000000000000" pitchFamily="2" charset="2"/>
                  <a:buChar char="Ø"/>
                </a:pPr>
                <a:r>
                  <a:rPr lang="en-US" sz="2947" dirty="0">
                    <a:latin typeface="Times New Roman" panose="02020603050405020304" pitchFamily="18" charset="0"/>
                    <a:cs typeface="Times New Roman" panose="02020603050405020304" pitchFamily="18" charset="0"/>
                  </a:rPr>
                  <a:t>Conversely, it is greater than one if the forecast is worse than the average one-step na</a:t>
                </a:r>
                <a14:m>
                  <m:oMath xmlns:m="http://schemas.openxmlformats.org/officeDocument/2006/math">
                    <m:acc>
                      <m:accPr>
                        <m:chr m:val="̈"/>
                        <m:ctrlPr>
                          <a:rPr lang="en-US" sz="2947" i="1">
                            <a:latin typeface="Cambria Math" panose="02040503050406030204" pitchFamily="18" charset="0"/>
                          </a:rPr>
                        </m:ctrlPr>
                      </m:accPr>
                      <m:e>
                        <m:r>
                          <a:rPr lang="en-US" sz="2947" i="1">
                            <a:latin typeface="Cambria Math" panose="02040503050406030204" pitchFamily="18" charset="0"/>
                          </a:rPr>
                          <m:t>𝑖</m:t>
                        </m:r>
                      </m:e>
                    </m:acc>
                  </m:oMath>
                </a14:m>
                <a:r>
                  <a:rPr lang="en-US" sz="2947" dirty="0" err="1">
                    <a:latin typeface="Times New Roman" panose="02020603050405020304" pitchFamily="18" charset="0"/>
                    <a:cs typeface="Times New Roman" panose="02020603050405020304" pitchFamily="18" charset="0"/>
                  </a:rPr>
                  <a:t>ve</a:t>
                </a:r>
                <a:r>
                  <a:rPr lang="en-US" sz="2947" dirty="0">
                    <a:latin typeface="Times New Roman" panose="02020603050405020304" pitchFamily="18" charset="0"/>
                    <a:cs typeface="Times New Roman" panose="02020603050405020304" pitchFamily="18" charset="0"/>
                  </a:rPr>
                  <a:t> forecast computed in-sample. The </a:t>
                </a:r>
                <a:r>
                  <a:rPr lang="en-US" sz="2947" i="1" dirty="0">
                    <a:latin typeface="Times New Roman" panose="02020603050405020304" pitchFamily="18" charset="0"/>
                    <a:cs typeface="Times New Roman" panose="02020603050405020304" pitchFamily="18" charset="0"/>
                  </a:rPr>
                  <a:t>mean absolute scaled error </a:t>
                </a:r>
                <a:r>
                  <a:rPr lang="en-US" sz="2947" dirty="0">
                    <a:latin typeface="Times New Roman" panose="02020603050405020304" pitchFamily="18" charset="0"/>
                    <a:cs typeface="Times New Roman" panose="02020603050405020304" pitchFamily="18" charset="0"/>
                  </a:rPr>
                  <a:t>is simply</a:t>
                </a:r>
              </a:p>
              <a:p>
                <a:pPr marL="0" indent="0" algn="ctr">
                  <a:buNone/>
                </a:pPr>
                <a:r>
                  <a:rPr lang="en-US" dirty="0">
                    <a:latin typeface="Times New Roman" panose="02020603050405020304" pitchFamily="18" charset="0"/>
                    <a:cs typeface="Times New Roman" panose="02020603050405020304" pitchFamily="18" charset="0"/>
                  </a:rPr>
                  <a:t>MASE = mean(|</a:t>
                </a:r>
                <a:r>
                  <a:rPr lang="en-US" i="1" dirty="0" err="1">
                    <a:latin typeface="Times New Roman" panose="02020603050405020304" pitchFamily="18" charset="0"/>
                    <a:cs typeface="Times New Roman" panose="02020603050405020304" pitchFamily="18" charset="0"/>
                  </a:rPr>
                  <a:t>qt</a:t>
                </a:r>
                <a:r>
                  <a:rPr lang="en-US" dirty="0" smtClean="0">
                    <a:latin typeface="Times New Roman" panose="02020603050405020304" pitchFamily="18" charset="0"/>
                    <a:cs typeface="Times New Roman" panose="02020603050405020304" pitchFamily="18" charset="0"/>
                  </a:rPr>
                  <a:t>|)</a:t>
                </a:r>
              </a:p>
              <a:p>
                <a:pPr algn="just">
                  <a:lnSpc>
                    <a:spcPct val="150000"/>
                  </a:lnSpc>
                  <a:buFont typeface="Wingdings" pitchFamily="2" charset="2"/>
                  <a:buChar char="Ø"/>
                </a:pPr>
                <a:r>
                  <a:rPr lang="en-US" sz="2947" dirty="0">
                    <a:latin typeface="Times New Roman" panose="02020603050405020304" pitchFamily="18" charset="0"/>
                    <a:cs typeface="Times New Roman" panose="02020603050405020304" pitchFamily="18" charset="0"/>
                  </a:rPr>
                  <a:t>Forecasting methods can be very simple</a:t>
                </a:r>
                <a:br>
                  <a:rPr lang="en-US" sz="2947" dirty="0">
                    <a:latin typeface="Times New Roman" panose="02020603050405020304" pitchFamily="18" charset="0"/>
                    <a:cs typeface="Times New Roman" panose="02020603050405020304" pitchFamily="18" charset="0"/>
                  </a:rPr>
                </a:br>
                <a:r>
                  <a:rPr lang="en-US" sz="2947" dirty="0">
                    <a:latin typeface="Times New Roman" panose="02020603050405020304" pitchFamily="18" charset="0"/>
                    <a:cs typeface="Times New Roman" panose="02020603050405020304" pitchFamily="18" charset="0"/>
                  </a:rPr>
                  <a:t>such as using the most recent observation as a forecast (which is called the “na</a:t>
                </a:r>
                <a14:m>
                  <m:oMath xmlns:m="http://schemas.openxmlformats.org/officeDocument/2006/math">
                    <m:acc>
                      <m:accPr>
                        <m:chr m:val="̈"/>
                        <m:ctrlPr>
                          <a:rPr lang="en-US" sz="2947" i="1">
                            <a:latin typeface="Cambria Math" panose="02040503050406030204" pitchFamily="18" charset="0"/>
                          </a:rPr>
                        </m:ctrlPr>
                      </m:accPr>
                      <m:e>
                        <m:r>
                          <a:rPr lang="en-US" sz="2947" i="1">
                            <a:latin typeface="Cambria Math" panose="02040503050406030204" pitchFamily="18" charset="0"/>
                          </a:rPr>
                          <m:t>𝑖</m:t>
                        </m:r>
                      </m:e>
                    </m:acc>
                  </m:oMath>
                </a14:m>
                <a:r>
                  <a:rPr lang="en-US" sz="2947" dirty="0" err="1">
                    <a:latin typeface="Times New Roman" panose="02020603050405020304" pitchFamily="18" charset="0"/>
                    <a:cs typeface="Times New Roman" panose="02020603050405020304" pitchFamily="18" charset="0"/>
                  </a:rPr>
                  <a:t>ve</a:t>
                </a:r>
                <a:r>
                  <a:rPr lang="en-US" sz="2947" dirty="0">
                    <a:latin typeface="Times New Roman" panose="02020603050405020304" pitchFamily="18" charset="0"/>
                    <a:cs typeface="Times New Roman" panose="02020603050405020304" pitchFamily="18" charset="0"/>
                  </a:rPr>
                  <a:t> method”), or highly complex such as neural nets and econometric systems of simultaneous equations.</a:t>
                </a:r>
                <a:endParaRPr lang="en-US" sz="2947"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80160" y="949960"/>
                <a:ext cx="9326880" cy="6304280"/>
              </a:xfrm>
              <a:blipFill>
                <a:blip r:embed="rId2"/>
                <a:stretch>
                  <a:fillRect l="-1242" r="-1438" b="-387"/>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452880" y="7203869"/>
            <a:ext cx="880872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62</a:t>
            </a:fld>
            <a:endParaRPr lang="en-US" altLang="en-US"/>
          </a:p>
        </p:txBody>
      </p:sp>
    </p:spTree>
    <p:extLst>
      <p:ext uri="{BB962C8B-B14F-4D97-AF65-F5344CB8AC3E}">
        <p14:creationId xmlns:p14="http://schemas.microsoft.com/office/powerpoint/2010/main" val="206500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452880" y="7228278"/>
            <a:ext cx="8290560" cy="413808"/>
          </a:xfrm>
        </p:spPr>
        <p:txBody>
          <a:bodyPr/>
          <a:lstStyle/>
          <a:p>
            <a:pPr>
              <a:defRPr/>
            </a:pPr>
            <a:r>
              <a:rPr lang="en-US" dirty="0"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B216E708-BFBE-44A9-B0C4-47EA2BC01EF9}" type="slidenum">
              <a:rPr lang="en-US" altLang="en-US" smtClean="0"/>
              <a:pPr/>
              <a:t>7</a:t>
            </a:fld>
            <a:endParaRPr lang="en-US" altLang="en-US"/>
          </a:p>
        </p:txBody>
      </p:sp>
      <p:pic>
        <p:nvPicPr>
          <p:cNvPr id="4" name="Picture 3"/>
          <p:cNvPicPr>
            <a:picLocks noChangeAspect="1"/>
          </p:cNvPicPr>
          <p:nvPr/>
        </p:nvPicPr>
        <p:blipFill>
          <a:blip r:embed="rId2"/>
          <a:stretch>
            <a:fillRect/>
          </a:stretch>
        </p:blipFill>
        <p:spPr>
          <a:xfrm>
            <a:off x="1193800" y="172724"/>
            <a:ext cx="9499600" cy="6293485"/>
          </a:xfrm>
          <a:prstGeom prst="rect">
            <a:avLst/>
          </a:prstGeom>
        </p:spPr>
      </p:pic>
      <p:sp>
        <p:nvSpPr>
          <p:cNvPr id="5" name="Rectangle 4"/>
          <p:cNvSpPr/>
          <p:nvPr/>
        </p:nvSpPr>
        <p:spPr>
          <a:xfrm>
            <a:off x="44302" y="6637667"/>
            <a:ext cx="11811000" cy="369332"/>
          </a:xfrm>
          <a:prstGeom prst="rect">
            <a:avLst/>
          </a:prstGeom>
        </p:spPr>
        <p:txBody>
          <a:bodyPr wrap="square">
            <a:spAutoFit/>
          </a:bodyPr>
          <a:lstStyle/>
          <a:p>
            <a:r>
              <a:rPr lang="en-US" i="1" dirty="0" smtClean="0">
                <a:solidFill>
                  <a:srgbClr val="212529"/>
                </a:solidFill>
                <a:latin typeface="Open Sans"/>
              </a:rPr>
              <a:t>Fig. 2. Six-hour </a:t>
            </a:r>
            <a:r>
              <a:rPr lang="en-US" i="1" dirty="0">
                <a:solidFill>
                  <a:srgbClr val="212529"/>
                </a:solidFill>
                <a:latin typeface="Open Sans"/>
              </a:rPr>
              <a:t>WDQMS land-surface observation availability map on 8 March 2020 (green means fully reporting).</a:t>
            </a:r>
            <a:endParaRPr lang="en-US" dirty="0"/>
          </a:p>
        </p:txBody>
      </p:sp>
    </p:spTree>
    <p:extLst>
      <p:ext uri="{BB962C8B-B14F-4D97-AF65-F5344CB8AC3E}">
        <p14:creationId xmlns:p14="http://schemas.microsoft.com/office/powerpoint/2010/main" val="3177972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3400" y="7203869"/>
            <a:ext cx="11277600" cy="413808"/>
          </a:xfrm>
        </p:spPr>
        <p:txBody>
          <a:bodyPr/>
          <a:lstStyle/>
          <a:p>
            <a:pPr>
              <a:defRPr/>
            </a:pPr>
            <a:r>
              <a:rPr lang="en-US" dirty="0" smtClean="0"/>
              <a:t>Email:- yaredgodine@yahoo.com             MHF1702 : Weather Analysis and Forecasting  </a:t>
            </a:r>
            <a:endParaRPr lang="en-US" dirty="0"/>
          </a:p>
        </p:txBody>
      </p:sp>
      <p:sp>
        <p:nvSpPr>
          <p:cNvPr id="3" name="Slide Number Placeholder 2"/>
          <p:cNvSpPr>
            <a:spLocks noGrp="1"/>
          </p:cNvSpPr>
          <p:nvPr>
            <p:ph type="sldNum" sz="quarter" idx="12"/>
          </p:nvPr>
        </p:nvSpPr>
        <p:spPr/>
        <p:txBody>
          <a:bodyPr/>
          <a:lstStyle/>
          <a:p>
            <a:fld id="{B216E708-BFBE-44A9-B0C4-47EA2BC01EF9}" type="slidenum">
              <a:rPr lang="en-US" altLang="en-US" smtClean="0"/>
              <a:pPr/>
              <a:t>8</a:t>
            </a:fld>
            <a:endParaRPr lang="en-US" altLang="en-US"/>
          </a:p>
        </p:txBody>
      </p:sp>
      <p:pic>
        <p:nvPicPr>
          <p:cNvPr id="4" name="Picture 3"/>
          <p:cNvPicPr>
            <a:picLocks noChangeAspect="1"/>
          </p:cNvPicPr>
          <p:nvPr/>
        </p:nvPicPr>
        <p:blipFill>
          <a:blip r:embed="rId2"/>
          <a:stretch>
            <a:fillRect/>
          </a:stretch>
        </p:blipFill>
        <p:spPr>
          <a:xfrm>
            <a:off x="533400" y="381000"/>
            <a:ext cx="11125200" cy="5790977"/>
          </a:xfrm>
          <a:prstGeom prst="rect">
            <a:avLst/>
          </a:prstGeom>
        </p:spPr>
      </p:pic>
      <p:sp>
        <p:nvSpPr>
          <p:cNvPr id="5" name="Rectangle 4"/>
          <p:cNvSpPr/>
          <p:nvPr/>
        </p:nvSpPr>
        <p:spPr>
          <a:xfrm>
            <a:off x="1676400" y="6196786"/>
            <a:ext cx="7391400" cy="646331"/>
          </a:xfrm>
          <a:prstGeom prst="rect">
            <a:avLst/>
          </a:prstGeom>
        </p:spPr>
        <p:txBody>
          <a:bodyPr wrap="square">
            <a:spAutoFit/>
          </a:bodyPr>
          <a:lstStyle/>
          <a:p>
            <a:r>
              <a:rPr lang="en-US" dirty="0" smtClean="0">
                <a:solidFill>
                  <a:srgbClr val="333333"/>
                </a:solidFill>
                <a:latin typeface="Nunito Sans"/>
              </a:rPr>
              <a:t>Fig. 3. Map </a:t>
            </a:r>
            <a:r>
              <a:rPr lang="en-US" dirty="0">
                <a:solidFill>
                  <a:srgbClr val="333333"/>
                </a:solidFill>
                <a:latin typeface="Nunito Sans"/>
              </a:rPr>
              <a:t>of locations of radiosonde observations </a:t>
            </a:r>
            <a:r>
              <a:rPr lang="en-US" dirty="0" smtClean="0">
                <a:solidFill>
                  <a:srgbClr val="333333"/>
                </a:solidFill>
                <a:latin typeface="Nunito Sans"/>
              </a:rPr>
              <a:t>worldwide</a:t>
            </a:r>
            <a:endParaRPr lang="en-US" dirty="0">
              <a:solidFill>
                <a:srgbClr val="003087"/>
              </a:solidFill>
              <a:latin typeface="Nunito Sans"/>
            </a:endParaRPr>
          </a:p>
          <a:p>
            <a:r>
              <a:rPr lang="en-US" dirty="0">
                <a:solidFill>
                  <a:srgbClr val="333333"/>
                </a:solidFill>
                <a:latin typeface="Nunito Sans"/>
              </a:rPr>
              <a:t>(Source:- National Oceanic and Atmospheric Administration NOAA)</a:t>
            </a:r>
            <a:endParaRPr lang="en-US" b="0" i="0" dirty="0">
              <a:solidFill>
                <a:srgbClr val="333333"/>
              </a:solidFill>
              <a:effectLst/>
              <a:latin typeface="Nunito Sans"/>
            </a:endParaRPr>
          </a:p>
        </p:txBody>
      </p:sp>
    </p:spTree>
    <p:extLst>
      <p:ext uri="{BB962C8B-B14F-4D97-AF65-F5344CB8AC3E}">
        <p14:creationId xmlns:p14="http://schemas.microsoft.com/office/powerpoint/2010/main" val="3747529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470" y="604525"/>
            <a:ext cx="2310130" cy="642037"/>
          </a:xfrm>
        </p:spPr>
        <p:txBody>
          <a:bodyPr/>
          <a:lstStyle/>
          <a:p>
            <a:pPr algn="l"/>
            <a:r>
              <a:rPr lang="en-US" altLang="en-US" sz="4533" b="1" dirty="0">
                <a:latin typeface="Times New Roman" panose="02020603050405020304" pitchFamily="18" charset="0"/>
                <a:ea typeface="ＭＳ Ｐゴシック" panose="020B0600070205080204" pitchFamily="34" charset="-128"/>
                <a:cs typeface="Times New Roman" panose="02020603050405020304" pitchFamily="18" charset="0"/>
              </a:rPr>
              <a:t>Cont. . .</a:t>
            </a:r>
            <a:endParaRPr lang="en-US" sz="4533"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4470" y="1813560"/>
            <a:ext cx="9132570" cy="2936240"/>
          </a:xfrm>
        </p:spPr>
        <p:txBody>
          <a:bodyPr/>
          <a:lstStyle/>
          <a:p>
            <a:pPr algn="just">
              <a:buFont typeface="Wingdings" panose="05000000000000000000" pitchFamily="2" charset="2"/>
              <a:buChar char="Ø"/>
            </a:pPr>
            <a:r>
              <a:rPr lang="en-US" altLang="en-US" sz="4080" dirty="0">
                <a:latin typeface="Times New Roman" panose="02020603050405020304" pitchFamily="18" charset="0"/>
                <a:ea typeface="ＭＳ Ｐゴシック" panose="020B0600070205080204" pitchFamily="34" charset="-128"/>
                <a:cs typeface="Times New Roman" panose="02020603050405020304" pitchFamily="18" charset="0"/>
              </a:rPr>
              <a:t>Satellite data is now the dominant data source (perhaps 90%).</a:t>
            </a:r>
          </a:p>
          <a:p>
            <a:pPr algn="just">
              <a:buFont typeface="Wingdings" panose="05000000000000000000" pitchFamily="2" charset="2"/>
              <a:buChar char="Ø"/>
            </a:pPr>
            <a:r>
              <a:rPr lang="en-US" altLang="en-US" sz="4080" dirty="0">
                <a:latin typeface="Times New Roman" panose="02020603050405020304" pitchFamily="18" charset="0"/>
                <a:ea typeface="ＭＳ Ｐゴシック" panose="020B0600070205080204" pitchFamily="34" charset="-128"/>
                <a:cs typeface="Times New Roman" panose="02020603050405020304" pitchFamily="18" charset="0"/>
              </a:rPr>
              <a:t>Huge increases in the numbers of surface stations and aircraft reports.</a:t>
            </a:r>
          </a:p>
        </p:txBody>
      </p:sp>
      <p:sp>
        <p:nvSpPr>
          <p:cNvPr id="4" name="Footer Placeholder 3"/>
          <p:cNvSpPr>
            <a:spLocks noGrp="1"/>
          </p:cNvSpPr>
          <p:nvPr>
            <p:ph type="ftr" sz="quarter" idx="11"/>
          </p:nvPr>
        </p:nvSpPr>
        <p:spPr>
          <a:xfrm>
            <a:off x="1474470" y="7203869"/>
            <a:ext cx="8938260" cy="413808"/>
          </a:xfrm>
        </p:spPr>
        <p:txBody>
          <a:bodyPr/>
          <a:lstStyle/>
          <a:p>
            <a:pPr>
              <a:defRPr/>
            </a:pPr>
            <a:r>
              <a:rPr lang="en-US" smtClean="0"/>
              <a:t>Email:- yaredgodine@yahoo.com             MHF1702 : Weather Analysis and Forecasting  </a:t>
            </a:r>
            <a:endParaRPr lang="en-US" dirty="0"/>
          </a:p>
        </p:txBody>
      </p:sp>
      <p:sp>
        <p:nvSpPr>
          <p:cNvPr id="5" name="Slide Number Placeholder 4"/>
          <p:cNvSpPr>
            <a:spLocks noGrp="1"/>
          </p:cNvSpPr>
          <p:nvPr>
            <p:ph type="sldNum" sz="quarter" idx="12"/>
          </p:nvPr>
        </p:nvSpPr>
        <p:spPr/>
        <p:txBody>
          <a:bodyPr/>
          <a:lstStyle/>
          <a:p>
            <a:fld id="{B53E8E7A-AD80-43CD-BE87-638203EBCE4D}" type="slidenum">
              <a:rPr lang="en-US" altLang="en-US" smtClean="0"/>
              <a:pPr/>
              <a:t>9</a:t>
            </a:fld>
            <a:endParaRPr lang="en-US" altLang="en-US"/>
          </a:p>
        </p:txBody>
      </p:sp>
    </p:spTree>
    <p:extLst>
      <p:ext uri="{BB962C8B-B14F-4D97-AF65-F5344CB8AC3E}">
        <p14:creationId xmlns:p14="http://schemas.microsoft.com/office/powerpoint/2010/main" val="3636606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5163</TotalTime>
  <Words>4236</Words>
  <Application>Microsoft Office PowerPoint</Application>
  <PresentationFormat>Custom</PresentationFormat>
  <Paragraphs>457</Paragraphs>
  <Slides>62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MS PGothic</vt:lpstr>
      <vt:lpstr>MS PGothic</vt:lpstr>
      <vt:lpstr>Arial</vt:lpstr>
      <vt:lpstr>Calibri</vt:lpstr>
      <vt:lpstr>Cambria Math</vt:lpstr>
      <vt:lpstr>Nunito Sans</vt:lpstr>
      <vt:lpstr>Open Sans</vt:lpstr>
      <vt:lpstr>Times New Roman</vt:lpstr>
      <vt:lpstr>Wingdings</vt:lpstr>
      <vt:lpstr>Office Theme</vt:lpstr>
      <vt:lpstr>Weather Analysis and Forecasting</vt:lpstr>
      <vt:lpstr>Outline</vt:lpstr>
      <vt:lpstr>PowerPoint Presentation</vt:lpstr>
      <vt:lpstr>Major Steps in the Forecast Process</vt:lpstr>
      <vt:lpstr>Data Collection</vt:lpstr>
      <vt:lpstr>PowerPoint Presentation</vt:lpstr>
      <vt:lpstr>PowerPoint Presentation</vt:lpstr>
      <vt:lpstr>PowerPoint Presentation</vt:lpstr>
      <vt:lpstr>Cont. . .</vt:lpstr>
      <vt:lpstr>Observation and Data Collection</vt:lpstr>
      <vt:lpstr>National Weather Service</vt:lpstr>
      <vt:lpstr>Cont. . .</vt:lpstr>
      <vt:lpstr>Weather forecasting techniques</vt:lpstr>
      <vt:lpstr>PowerPoint Presentation</vt:lpstr>
      <vt:lpstr>Numerical Weather Forecasting(NWF)</vt:lpstr>
      <vt:lpstr>Cont. . .</vt:lpstr>
      <vt:lpstr>Cont. . .</vt:lpstr>
      <vt:lpstr>Cont. . .</vt:lpstr>
      <vt:lpstr>Ensemble Forecasting</vt:lpstr>
      <vt:lpstr>statistical forecasts </vt:lpstr>
      <vt:lpstr>Cont. . .</vt:lpstr>
      <vt:lpstr>Cont. . .</vt:lpstr>
      <vt:lpstr>NWF-Analysis Phase</vt:lpstr>
      <vt:lpstr>Data Assimilation</vt:lpstr>
      <vt:lpstr>NWF- Prediction Phase</vt:lpstr>
      <vt:lpstr>Cont. . .</vt:lpstr>
      <vt:lpstr>Cont. . .</vt:lpstr>
      <vt:lpstr>Prediction Phase – How Can Forecasts Go Bad?</vt:lpstr>
      <vt:lpstr>Physics Errors</vt:lpstr>
      <vt:lpstr>NWF – Post-processing Phase</vt:lpstr>
      <vt:lpstr>Cont. . .</vt:lpstr>
      <vt:lpstr>PowerPoint Presentation</vt:lpstr>
      <vt:lpstr>Cont. . .</vt:lpstr>
      <vt:lpstr>Cont. . .</vt:lpstr>
      <vt:lpstr>Cont. . .</vt:lpstr>
      <vt:lpstr>Cont. . .</vt:lpstr>
      <vt:lpstr>1.3 Types of forecasts - time scale, content, performance and data observations techniques.</vt:lpstr>
      <vt:lpstr>Cont. . .</vt:lpstr>
      <vt:lpstr>Persistence forecasting </vt:lpstr>
      <vt:lpstr>Cont. . .</vt:lpstr>
      <vt:lpstr>Analog approach </vt:lpstr>
      <vt:lpstr>Cont..</vt:lpstr>
      <vt:lpstr>Cont. . .</vt:lpstr>
      <vt:lpstr>Why Forecasts go awry and steps to improve them</vt:lpstr>
      <vt:lpstr>Cont. . .</vt:lpstr>
      <vt:lpstr>Cont. . .</vt:lpstr>
      <vt:lpstr>Cont. . .</vt:lpstr>
      <vt:lpstr>Types of Forecasts</vt:lpstr>
      <vt:lpstr>Cont. . .</vt:lpstr>
      <vt:lpstr>Cont. . .</vt:lpstr>
      <vt:lpstr>Cont. . .</vt:lpstr>
      <vt:lpstr>Forecast Verification</vt:lpstr>
      <vt:lpstr>Cont. . .</vt:lpstr>
      <vt:lpstr>Evaluating forecast accuracy</vt:lpstr>
      <vt:lpstr>Cont. . .</vt:lpstr>
      <vt:lpstr>Scale-dependent errors</vt:lpstr>
      <vt:lpstr>Cont. . .</vt:lpstr>
      <vt:lpstr>Percentage errors (pt)</vt:lpstr>
      <vt:lpstr>Cont. . .</vt:lpstr>
      <vt:lpstr>Cont. . .</vt:lpstr>
      <vt:lpstr>Scaled errors</vt:lpstr>
      <vt:lpstr>Cont. .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c:creator>
  <cp:lastModifiedBy>yared</cp:lastModifiedBy>
  <cp:revision>305</cp:revision>
  <dcterms:created xsi:type="dcterms:W3CDTF">2010-09-01T05:12:47Z</dcterms:created>
  <dcterms:modified xsi:type="dcterms:W3CDTF">2025-10-06T15:30:36Z</dcterms:modified>
</cp:coreProperties>
</file>