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97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>
        <p:scale>
          <a:sx n="77" d="100"/>
          <a:sy n="77" d="100"/>
        </p:scale>
        <p:origin x="-1176" y="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47C59D-F1B5-4AE2-B16E-D7FAD713E375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FDAD28-4F8C-4F0C-9116-E2A846CCA6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379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FDAD28-4F8C-4F0C-9116-E2A846CCA67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697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09005-DE23-455B-B529-236B4EDDCFE3}" type="datetime1">
              <a:rPr lang="en-US" smtClean="0"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020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95350-89E5-4C51-8FB7-DDCCE31393CE}" type="datetime1">
              <a:rPr lang="en-US" smtClean="0"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896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7BA6-8C69-4EB8-93A6-0807451AD1BC}" type="datetime1">
              <a:rPr lang="en-US" smtClean="0"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108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9FD2A-91AC-476B-B969-CF041BA1F438}" type="datetime1">
              <a:rPr lang="en-US" smtClean="0"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106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BB79F-DC1B-40EB-BEC2-3DA97DAC4639}" type="datetime1">
              <a:rPr lang="en-US" smtClean="0"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395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CA4A0-38C5-4DEB-9D89-EF5A5FD9B95B}" type="datetime1">
              <a:rPr lang="en-US" smtClean="0"/>
              <a:t>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556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9BCFF-F75E-4990-B309-13A176D6230B}" type="datetime1">
              <a:rPr lang="en-US" smtClean="0"/>
              <a:t>2/6/2020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20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C3CB-1BC6-4CB6-A9FF-EF701F5D5827}" type="datetime1">
              <a:rPr lang="en-US" smtClean="0"/>
              <a:t>2/6/2020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309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D157-66C5-4E40-A207-D47B2534546B}" type="datetime1">
              <a:rPr lang="en-US" smtClean="0"/>
              <a:t>2/6/2020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049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24E1-1545-490E-9D7D-1CF8CF944D7B}" type="datetime1">
              <a:rPr lang="en-US" smtClean="0"/>
              <a:t>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495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1DE3B-C7CC-4839-97A4-FAA52CDE6542}" type="datetime1">
              <a:rPr lang="en-US" smtClean="0"/>
              <a:t>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436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BBD45-5D28-4B3D-A8E8-078204144857}" type="datetime1">
              <a:rPr lang="en-US" smtClean="0"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56A49-2C2C-4320-9C38-178CAA064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1"/>
            <a:ext cx="7772400" cy="1066799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</a:pPr>
            <a:r>
              <a:rPr lang="en-US" b="1" kern="0" dirty="0" smtClean="0">
                <a:effectLst/>
                <a:latin typeface="Cambria"/>
                <a:ea typeface="SimSun"/>
                <a:cs typeface="Times New Roman"/>
              </a:rPr>
              <a:t/>
            </a:r>
            <a:br>
              <a:rPr lang="en-US" b="1" kern="0" dirty="0" smtClean="0">
                <a:effectLst/>
                <a:latin typeface="Cambria"/>
                <a:ea typeface="SimSun"/>
                <a:cs typeface="Times New Roman"/>
              </a:rPr>
            </a:br>
            <a:r>
              <a:rPr lang="en-US" b="1" kern="0" dirty="0" smtClean="0">
                <a:effectLst/>
                <a:latin typeface="Cambria"/>
                <a:ea typeface="SimSun"/>
                <a:cs typeface="Times New Roman"/>
              </a:rPr>
              <a:t>Unit </a:t>
            </a:r>
            <a:r>
              <a:rPr lang="en-US" sz="4000" b="1" kern="0" dirty="0" smtClean="0">
                <a:effectLst/>
                <a:latin typeface="Cambria"/>
                <a:ea typeface="SimSun"/>
                <a:cs typeface="Times New Roman"/>
              </a:rPr>
              <a:t>3: Advanced speech at workplace</a:t>
            </a:r>
            <a:r>
              <a:rPr lang="en-US" b="1" kern="0" dirty="0" smtClean="0">
                <a:effectLst/>
                <a:latin typeface="Cambria"/>
                <a:ea typeface="SimSun"/>
                <a:cs typeface="Times New Roman"/>
              </a:rPr>
              <a:t/>
            </a:r>
            <a:br>
              <a:rPr lang="en-US" b="1" kern="0" dirty="0" smtClean="0">
                <a:effectLst/>
                <a:latin typeface="Cambria"/>
                <a:ea typeface="SimSun"/>
                <a:cs typeface="Times New Roman"/>
              </a:rPr>
            </a:b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duotone>
              <a:srgbClr val="F79646">
                <a:shade val="45000"/>
                <a:satMod val="135000"/>
              </a:srgbClr>
              <a:prstClr val="white"/>
            </a:duotone>
          </a:blip>
          <a:srcRect/>
          <a:stretch>
            <a:fillRect/>
          </a:stretch>
        </p:blipFill>
        <p:spPr bwMode="auto">
          <a:xfrm>
            <a:off x="2057400" y="2662555"/>
            <a:ext cx="5486400" cy="31286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89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371600" marR="0"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1828800" algn="l"/>
              </a:tabLst>
            </a:pPr>
            <a:r>
              <a:rPr lang="en-US" sz="3200" dirty="0" smtClean="0">
                <a:effectLst/>
                <a:latin typeface="Times New Roman"/>
                <a:ea typeface="Times New Roman"/>
              </a:rPr>
              <a:t>Memorized method</a:t>
            </a:r>
            <a:r>
              <a:rPr lang="en-US" dirty="0" smtClean="0">
                <a:effectLst/>
                <a:latin typeface="Times New Roman"/>
                <a:ea typeface="Times New Roman"/>
              </a:rPr>
              <a:t/>
            </a:r>
            <a:br>
              <a:rPr lang="en-US" dirty="0" smtClean="0">
                <a:effectLst/>
                <a:latin typeface="Times New Roman"/>
                <a:ea typeface="Times New Roman"/>
              </a:rPr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4522980"/>
              </p:ext>
            </p:extLst>
          </p:nvPr>
        </p:nvGraphicFramePr>
        <p:xfrm>
          <a:off x="685800" y="1600200"/>
          <a:ext cx="8001000" cy="4267200"/>
        </p:xfrm>
        <a:graphic>
          <a:graphicData uri="http://schemas.openxmlformats.org/drawingml/2006/table">
            <a:tbl>
              <a:tblPr firstRow="1" firstCol="1" bandRow="1"/>
              <a:tblGrid>
                <a:gridCol w="3876773"/>
                <a:gridCol w="4124227"/>
              </a:tblGrid>
              <a:tr h="426720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u="sng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Advantages </a:t>
                      </a:r>
                      <a:endParaRPr lang="en-US" sz="20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en-US" sz="20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You can select words and rework and polish your speech</a:t>
                      </a:r>
                      <a:endParaRPr lang="en-US" sz="20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en-US" sz="20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You can maintain eye contact and move around with gesture. </a:t>
                      </a:r>
                      <a:endParaRPr lang="en-US" sz="20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>
                    <a:lnL w="28575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u="sng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Disadvantages</a:t>
                      </a:r>
                      <a:endParaRPr lang="en-US" sz="20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en-US" sz="20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It may sound unnatural unless for skill  recites </a:t>
                      </a:r>
                      <a:endParaRPr lang="en-US" sz="20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en-US" sz="20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preparation requires a great deal of time</a:t>
                      </a:r>
                      <a:endParaRPr lang="en-US" sz="20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en-US" sz="20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You have no flexibility to be able to adapt to the changing conditions. </a:t>
                      </a:r>
                      <a:endParaRPr lang="en-US" sz="20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35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Impromptu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7447195"/>
              </p:ext>
            </p:extLst>
          </p:nvPr>
        </p:nvGraphicFramePr>
        <p:xfrm>
          <a:off x="685800" y="1600200"/>
          <a:ext cx="8001000" cy="4343400"/>
        </p:xfrm>
        <a:graphic>
          <a:graphicData uri="http://schemas.openxmlformats.org/drawingml/2006/table">
            <a:tbl>
              <a:tblPr firstRow="1" firstCol="1" bandRow="1"/>
              <a:tblGrid>
                <a:gridCol w="3184071"/>
                <a:gridCol w="4816929"/>
              </a:tblGrid>
              <a:tr h="434340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sng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Advantages </a:t>
                      </a:r>
                      <a:endParaRPr lang="en-US" sz="24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en-US" sz="2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You can practice spontaneity </a:t>
                      </a:r>
                      <a:endParaRPr lang="en-US" sz="24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en-US" sz="2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Saves time for preparation</a:t>
                      </a:r>
                      <a:r>
                        <a:rPr lang="en-US" sz="2400" u="sng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endParaRPr lang="en-US" sz="24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>
                    <a:lnL w="28575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sng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Disadvantages</a:t>
                      </a:r>
                      <a:endParaRPr lang="en-US" sz="24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en-US" sz="2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You may panic and freeze entirely </a:t>
                      </a:r>
                      <a:endParaRPr lang="en-US" sz="24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en-US" sz="2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You may ramble and repeat yourself in a disorganized way.</a:t>
                      </a:r>
                      <a:endParaRPr lang="en-US" sz="24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en-US" sz="2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You may make inappropriate statements or express immature judgments.</a:t>
                      </a:r>
                      <a:r>
                        <a:rPr lang="en-US" sz="2400" u="sng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endParaRPr lang="en-US" sz="24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34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371600" marR="0"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1828800" algn="l"/>
              </a:tabLst>
            </a:pPr>
            <a:r>
              <a:rPr lang="en-US" sz="3600" dirty="0" smtClean="0">
                <a:effectLst/>
                <a:latin typeface="Times New Roman"/>
                <a:ea typeface="SimSun"/>
                <a:cs typeface="Times New Roman"/>
              </a:rPr>
              <a:t>Extemporaneous method</a:t>
            </a:r>
            <a:r>
              <a:rPr lang="en-US" sz="1600" dirty="0" smtClean="0">
                <a:effectLst/>
                <a:latin typeface="Calibri"/>
                <a:ea typeface="SimSun"/>
                <a:cs typeface="Times New Roman"/>
              </a:rPr>
              <a:t/>
            </a:r>
            <a:br>
              <a:rPr lang="en-US" sz="1600" dirty="0" smtClean="0">
                <a:effectLst/>
                <a:latin typeface="Calibri"/>
                <a:ea typeface="SimSun"/>
                <a:cs typeface="Times New Roman"/>
              </a:rPr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5436750"/>
              </p:ext>
            </p:extLst>
          </p:nvPr>
        </p:nvGraphicFramePr>
        <p:xfrm>
          <a:off x="457200" y="1600200"/>
          <a:ext cx="8305800" cy="4419600"/>
        </p:xfrm>
        <a:graphic>
          <a:graphicData uri="http://schemas.openxmlformats.org/drawingml/2006/table">
            <a:tbl>
              <a:tblPr firstRow="1" firstCol="1" bandRow="1"/>
              <a:tblGrid>
                <a:gridCol w="5201612"/>
                <a:gridCol w="3104188"/>
              </a:tblGrid>
              <a:tr h="441960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sng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Advantages </a:t>
                      </a:r>
                      <a:endParaRPr lang="en-US" sz="24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en-US" sz="2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You can maintain direct eye contact </a:t>
                      </a:r>
                      <a:endParaRPr lang="en-US" sz="24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en-US" sz="2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You are free to interact with audience </a:t>
                      </a:r>
                      <a:endParaRPr lang="en-US" sz="24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en-US" sz="2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sounds natural and easily understood by the audience</a:t>
                      </a:r>
                      <a:endParaRPr lang="en-US" sz="24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en-US" sz="2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you can adjust to speech situation </a:t>
                      </a:r>
                      <a:endParaRPr lang="en-US" sz="24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>
                    <a:lnL w="28575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sng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Disadvantages</a:t>
                      </a:r>
                      <a:endParaRPr lang="en-US" sz="24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85750" algn="l"/>
                        </a:tabLst>
                      </a:pPr>
                      <a:r>
                        <a:rPr lang="en-US" sz="2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If the speech must be repeated some variation may occur </a:t>
                      </a:r>
                      <a:endParaRPr lang="en-US" sz="24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85750" algn="l"/>
                        </a:tabLst>
                      </a:pPr>
                      <a:r>
                        <a:rPr lang="en-US" sz="24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An insecure speaker may over notes. </a:t>
                      </a:r>
                      <a:endParaRPr lang="en-US" sz="24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302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066800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4000" b="1" dirty="0" smtClean="0">
                <a:latin typeface="Times New Roman"/>
                <a:ea typeface="SimSun"/>
              </a:rPr>
              <a:t/>
            </a:r>
            <a:br>
              <a:rPr lang="en-US" sz="4000" b="1" dirty="0" smtClean="0">
                <a:latin typeface="Times New Roman"/>
                <a:ea typeface="SimSun"/>
              </a:rPr>
            </a:br>
            <a:r>
              <a:rPr lang="en-US" sz="2700" b="1" dirty="0" smtClean="0">
                <a:latin typeface="Times New Roman"/>
                <a:ea typeface="SimSun"/>
              </a:rPr>
              <a:t>Making </a:t>
            </a:r>
            <a:r>
              <a:rPr lang="en-US" sz="2700" b="1" dirty="0">
                <a:latin typeface="Times New Roman"/>
                <a:ea typeface="SimSun"/>
              </a:rPr>
              <a:t>Interesting Speeches at Workplace</a:t>
            </a:r>
            <a:r>
              <a:rPr lang="en-US" b="1" dirty="0">
                <a:latin typeface="Times New Roman"/>
                <a:ea typeface="SimSun"/>
              </a:rPr>
              <a:t/>
            </a:r>
            <a:br>
              <a:rPr lang="en-US" b="1" dirty="0">
                <a:latin typeface="Times New Roman"/>
                <a:ea typeface="SimSun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pPr marL="0" marR="0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b="1" dirty="0">
                <a:latin typeface="Times New Roman"/>
                <a:ea typeface="SimSun"/>
                <a:cs typeface="Times New Roman"/>
              </a:rPr>
              <a:t>Task 1</a:t>
            </a:r>
            <a:endParaRPr lang="en-US" sz="2800" dirty="0">
              <a:ea typeface="SimSun"/>
              <a:cs typeface="Times New Roman"/>
            </a:endParaRPr>
          </a:p>
          <a:p>
            <a:pPr marL="0" marR="0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b="1" dirty="0">
                <a:latin typeface="Times New Roman"/>
                <a:ea typeface="SimSun"/>
                <a:cs typeface="Times New Roman"/>
              </a:rPr>
              <a:t>Work in pairs and answer the following questions</a:t>
            </a:r>
            <a:endParaRPr lang="en-US" sz="2800" dirty="0">
              <a:ea typeface="SimSun"/>
              <a:cs typeface="Times New Roman"/>
            </a:endParaRPr>
          </a:p>
          <a:p>
            <a:pPr lvl="2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Times New Roman"/>
              <a:buAutoNum type="arabicPeriod"/>
            </a:pPr>
            <a:r>
              <a:rPr lang="en-US" sz="2800" dirty="0">
                <a:latin typeface="Times New Roman"/>
                <a:ea typeface="Calibri"/>
              </a:rPr>
              <a:t>Where is the person at the picture making the speech? At a college or workplace? How do you know? Does it make a difference</a:t>
            </a:r>
            <a:r>
              <a:rPr lang="en-US" sz="2800" dirty="0" smtClean="0">
                <a:latin typeface="Times New Roman"/>
                <a:ea typeface="Calibri"/>
              </a:rPr>
              <a:t>?</a:t>
            </a:r>
            <a:endParaRPr lang="en-US" sz="2800" dirty="0">
              <a:latin typeface="Times New Roman"/>
              <a:ea typeface="Times New Roman"/>
            </a:endParaRPr>
          </a:p>
          <a:p>
            <a:pPr lvl="2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Times New Roman"/>
              <a:buAutoNum type="arabicPeriod"/>
            </a:pPr>
            <a:r>
              <a:rPr lang="en-US" sz="2800" dirty="0">
                <a:latin typeface="Times New Roman"/>
                <a:ea typeface="Calibri"/>
              </a:rPr>
              <a:t>Do you think the audience is interested in his speech? How do you know</a:t>
            </a:r>
            <a:r>
              <a:rPr lang="en-US" sz="2800" dirty="0" smtClean="0">
                <a:latin typeface="Times New Roman"/>
                <a:ea typeface="Calibri"/>
              </a:rPr>
              <a:t>?</a:t>
            </a:r>
            <a:endParaRPr lang="en-US" sz="2800" dirty="0">
              <a:latin typeface="Times New Roman"/>
              <a:ea typeface="Times New Roman"/>
            </a:endParaRPr>
          </a:p>
          <a:p>
            <a:pPr lvl="2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Times New Roman"/>
              <a:buAutoNum type="arabicPeriod"/>
            </a:pPr>
            <a:r>
              <a:rPr lang="en-US" sz="2800" dirty="0">
                <a:latin typeface="Times New Roman"/>
                <a:ea typeface="Calibri"/>
              </a:rPr>
              <a:t>If the audience is interested what possible techniques do you think the speaker used to impress the audience? List possible techniques.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17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ttp://media.focus.com/images/uploaded/fyi/public-speaking/Public_Speaking.jpg"/>
          <p:cNvPicPr>
            <a:picLocks noGrp="1"/>
          </p:cNvPicPr>
          <p:nvPr>
            <p:ph idx="1"/>
          </p:nvPr>
        </p:nvPicPr>
        <p:blipFill>
          <a:blip r:embed="rId2" cstate="print">
            <a:lum bright="-10000" contrast="20000"/>
          </a:blip>
          <a:srcRect/>
          <a:stretch>
            <a:fillRect/>
          </a:stretch>
        </p:blipFill>
        <p:spPr bwMode="auto">
          <a:xfrm>
            <a:off x="1143000" y="1600200"/>
            <a:ext cx="7239000" cy="4191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06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700" b="1" dirty="0">
                <a:solidFill>
                  <a:prstClr val="black"/>
                </a:solidFill>
                <a:latin typeface="Times New Roman"/>
                <a:ea typeface="SimSun"/>
                <a:cs typeface="Times New Roman"/>
              </a:rPr>
              <a:t>Task 2</a:t>
            </a:r>
            <a:r>
              <a:rPr lang="en-US" sz="2400" dirty="0">
                <a:solidFill>
                  <a:prstClr val="black"/>
                </a:solidFill>
                <a:ea typeface="SimSun"/>
                <a:cs typeface="Times New Roman"/>
              </a:rPr>
              <a:t/>
            </a:r>
            <a:br>
              <a:rPr lang="en-US" sz="2400" dirty="0">
                <a:solidFill>
                  <a:prstClr val="black"/>
                </a:solidFill>
                <a:ea typeface="SimSun"/>
                <a:cs typeface="Times New Roman"/>
              </a:rPr>
            </a:br>
            <a:r>
              <a:rPr lang="en-US" sz="2700" b="1" dirty="0">
                <a:solidFill>
                  <a:prstClr val="black"/>
                </a:solidFill>
                <a:latin typeface="Times New Roman"/>
                <a:ea typeface="SimSun"/>
                <a:cs typeface="Times New Roman"/>
              </a:rPr>
              <a:t>Work in pairs and answer the following questions</a:t>
            </a:r>
            <a:endParaRPr lang="en-US" sz="2400" dirty="0">
              <a:solidFill>
                <a:prstClr val="black"/>
              </a:solidFill>
              <a:ea typeface="SimSu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10000"/>
          </a:bodyPr>
          <a:lstStyle/>
          <a:p>
            <a:pPr lvl="2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Times New Roman"/>
              <a:buAutoNum type="arabicPeriod"/>
            </a:pPr>
            <a:r>
              <a:rPr lang="en-US" sz="2800" dirty="0" smtClean="0">
                <a:latin typeface="Times New Roman"/>
                <a:ea typeface="Calibri"/>
              </a:rPr>
              <a:t>Where </a:t>
            </a:r>
            <a:r>
              <a:rPr lang="en-US" sz="2800" dirty="0">
                <a:latin typeface="Times New Roman"/>
                <a:ea typeface="Calibri"/>
              </a:rPr>
              <a:t>is the person at the following picture making the speech? At a college or workplace? How do you know? </a:t>
            </a:r>
            <a:endParaRPr lang="en-US" sz="2800" dirty="0">
              <a:latin typeface="Times New Roman"/>
              <a:ea typeface="Times New Roman"/>
            </a:endParaRPr>
          </a:p>
          <a:p>
            <a:pPr lvl="2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Times New Roman"/>
              <a:buAutoNum type="arabicPeriod"/>
            </a:pPr>
            <a:r>
              <a:rPr lang="en-US" sz="2800" dirty="0">
                <a:latin typeface="Times New Roman"/>
                <a:ea typeface="Calibri"/>
              </a:rPr>
              <a:t>Do you think the audience is interested in his speech? How do you know</a:t>
            </a:r>
            <a:r>
              <a:rPr lang="en-US" sz="2800" dirty="0" smtClean="0">
                <a:latin typeface="Times New Roman"/>
                <a:ea typeface="Calibri"/>
              </a:rPr>
              <a:t>?</a:t>
            </a:r>
            <a:endParaRPr lang="en-US" sz="2800" dirty="0">
              <a:latin typeface="Times New Roman"/>
              <a:ea typeface="Times New Roman"/>
            </a:endParaRPr>
          </a:p>
          <a:p>
            <a:pPr lvl="2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Times New Roman"/>
              <a:buAutoNum type="arabicPeriod"/>
            </a:pPr>
            <a:r>
              <a:rPr lang="en-US" sz="2800" dirty="0">
                <a:latin typeface="Times New Roman"/>
                <a:ea typeface="Calibri"/>
              </a:rPr>
              <a:t>If the audience is not interested, what possible reasons do you think made them bored? Suggest possible solutions.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15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duotone>
              <a:srgbClr val="C0504D">
                <a:shade val="45000"/>
                <a:satMod val="135000"/>
              </a:srgbClr>
              <a:prstClr val="white"/>
            </a:duotone>
            <a:lum bright="-20000" contrast="30000"/>
          </a:blip>
          <a:srcRect/>
          <a:stretch>
            <a:fillRect/>
          </a:stretch>
        </p:blipFill>
        <p:spPr bwMode="auto">
          <a:xfrm>
            <a:off x="955934" y="1600200"/>
            <a:ext cx="7232131" cy="45259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36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Times New Roman"/>
                <a:ea typeface="SimSun"/>
              </a:rPr>
              <a:t>Below are some </a:t>
            </a:r>
            <a:r>
              <a:rPr lang="en-US" sz="28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SimSun"/>
              </a:rPr>
              <a:t>tips to make your speech interesting. </a:t>
            </a:r>
            <a:r>
              <a:rPr lang="en-US" sz="2800" dirty="0">
                <a:latin typeface="Times New Roman"/>
                <a:ea typeface="SimSun"/>
              </a:rPr>
              <a:t>Read them carefully and add some more if you have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>
                <a:latin typeface="Times New Roman"/>
                <a:ea typeface="Times New Roman"/>
              </a:rPr>
              <a:t>Hook the attention of your listeners early in a speech so they will listen to the rest of it.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>
                <a:latin typeface="Times New Roman"/>
                <a:ea typeface="SimSun"/>
                <a:cs typeface="Times New Roman"/>
              </a:rPr>
              <a:t>Use your voice appropriately. Too shallow or too low voices result in boredom.</a:t>
            </a:r>
            <a:endParaRPr lang="en-US" sz="2800" dirty="0">
              <a:ea typeface="SimSun"/>
              <a:cs typeface="Times New Roman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>
                <a:latin typeface="Times New Roman"/>
                <a:ea typeface="SimSun"/>
                <a:cs typeface="Times New Roman"/>
              </a:rPr>
              <a:t>Use pauses properly. Speeches without pauses can be monotonous.  </a:t>
            </a:r>
            <a:endParaRPr lang="en-US" sz="2800" dirty="0">
              <a:ea typeface="SimSun"/>
              <a:cs typeface="Times New Roman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>
                <a:latin typeface="Times New Roman"/>
                <a:ea typeface="SimSun"/>
                <a:cs typeface="Times New Roman"/>
              </a:rPr>
              <a:t>Use visuals properly. Don’t cram everything into the visual you display. </a:t>
            </a:r>
            <a:endParaRPr lang="en-US" sz="2800" dirty="0">
              <a:ea typeface="SimSun"/>
              <a:cs typeface="Times New Roman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>
                <a:latin typeface="Times New Roman"/>
                <a:ea typeface="SimSun"/>
                <a:cs typeface="Times New Roman"/>
              </a:rPr>
              <a:t>Some properly used </a:t>
            </a:r>
            <a:r>
              <a:rPr lang="en-US" dirty="0" err="1">
                <a:latin typeface="Times New Roman"/>
                <a:ea typeface="SimSun"/>
                <a:cs typeface="Times New Roman"/>
              </a:rPr>
              <a:t>humour</a:t>
            </a:r>
            <a:r>
              <a:rPr lang="en-US" dirty="0">
                <a:latin typeface="Times New Roman"/>
                <a:ea typeface="SimSun"/>
                <a:cs typeface="Times New Roman"/>
              </a:rPr>
              <a:t>, stories and anecdotes can help to help your audience relax</a:t>
            </a:r>
            <a:r>
              <a:rPr lang="en-US" dirty="0" smtClean="0">
                <a:latin typeface="Times New Roman"/>
                <a:ea typeface="SimSun"/>
                <a:cs typeface="Times New Roman"/>
              </a:rPr>
              <a:t>.</a:t>
            </a:r>
          </a:p>
          <a:p>
            <a:pPr marL="0" indent="0">
              <a:buNone/>
            </a:pPr>
            <a:r>
              <a:rPr lang="en-US" sz="2800" dirty="0" smtClean="0">
                <a:ea typeface="SimSun"/>
                <a:cs typeface="Times New Roman"/>
              </a:rPr>
              <a:t>6. </a:t>
            </a:r>
            <a:r>
              <a:rPr lang="en-US" dirty="0" smtClean="0">
                <a:latin typeface="Times New Roman"/>
                <a:ea typeface="SimSun"/>
              </a:rPr>
              <a:t>Use </a:t>
            </a:r>
            <a:r>
              <a:rPr lang="en-US" dirty="0">
                <a:latin typeface="Times New Roman"/>
                <a:ea typeface="SimSun"/>
              </a:rPr>
              <a:t>clear and simple language. When the language you use is too technical and formal, your audience can get bored so easily as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05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ea typeface="SimSun"/>
                <a:cs typeface="Times New Roman"/>
              </a:rPr>
              <a:t>Take the following delivery tips into consideration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marR="0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SimSun"/>
                <a:cs typeface="Times New Roman"/>
              </a:rPr>
              <a:t>Delivery tips for 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SimSun"/>
                <a:cs typeface="Times New Roman"/>
              </a:rPr>
              <a:t>manuscript</a:t>
            </a:r>
            <a:endParaRPr lang="en-US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 2"/>
              <a:buChar char=""/>
              <a:tabLst>
                <a:tab pos="457200" algn="l"/>
              </a:tabLst>
            </a:pPr>
            <a:r>
              <a:rPr lang="en-US" dirty="0" smtClean="0">
                <a:latin typeface="Times New Roman"/>
                <a:ea typeface="Times New Roman"/>
              </a:rPr>
              <a:t>Write </a:t>
            </a:r>
            <a:r>
              <a:rPr lang="en-US" dirty="0">
                <a:latin typeface="Times New Roman"/>
                <a:ea typeface="Times New Roman"/>
              </a:rPr>
              <a:t>the script well with a good font size</a:t>
            </a:r>
            <a:endParaRPr lang="en-US" sz="3600" dirty="0">
              <a:latin typeface="Times New Roman"/>
              <a:ea typeface="Times New Roman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 2"/>
              <a:buChar char=""/>
              <a:tabLst>
                <a:tab pos="457200" algn="l"/>
              </a:tabLst>
            </a:pPr>
            <a:r>
              <a:rPr lang="en-US" dirty="0">
                <a:latin typeface="Times New Roman"/>
                <a:ea typeface="Times New Roman"/>
              </a:rPr>
              <a:t>Practice reading your script aloud many times</a:t>
            </a:r>
            <a:endParaRPr lang="en-US" sz="3600" dirty="0">
              <a:latin typeface="Times New Roman"/>
              <a:ea typeface="Times New Roman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 2"/>
              <a:buChar char=""/>
              <a:tabLst>
                <a:tab pos="457200" algn="l"/>
              </a:tabLst>
            </a:pPr>
            <a:r>
              <a:rPr lang="en-US" dirty="0">
                <a:latin typeface="Times New Roman"/>
                <a:ea typeface="Times New Roman"/>
              </a:rPr>
              <a:t>Work for eye contact as you read</a:t>
            </a:r>
            <a:endParaRPr lang="en-US" sz="3600" dirty="0">
              <a:latin typeface="Times New Roman"/>
              <a:ea typeface="Times New Roman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 2"/>
              <a:buChar char=""/>
              <a:tabLst>
                <a:tab pos="457200" algn="l"/>
              </a:tabLst>
            </a:pPr>
            <a:r>
              <a:rPr lang="en-US" dirty="0">
                <a:latin typeface="Times New Roman"/>
                <a:ea typeface="Times New Roman"/>
              </a:rPr>
              <a:t>Work for alert, dynamic, enthusiastic delivery</a:t>
            </a:r>
            <a:endParaRPr lang="en-US" sz="3600" dirty="0">
              <a:latin typeface="Times New Roman"/>
              <a:ea typeface="Times New Roman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 2"/>
              <a:buChar char=""/>
              <a:tabLst>
                <a:tab pos="457200" algn="l"/>
              </a:tabLst>
            </a:pPr>
            <a:r>
              <a:rPr lang="en-US" dirty="0">
                <a:latin typeface="Times New Roman"/>
                <a:ea typeface="Times New Roman"/>
              </a:rPr>
              <a:t>Vary your vocal pattern and make good use of pauses</a:t>
            </a:r>
            <a:endParaRPr lang="en-US" sz="3600" dirty="0">
              <a:latin typeface="Times New Roman"/>
              <a:ea typeface="Times New Roman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99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 smtClean="0">
                <a:latin typeface="Times New Roman"/>
                <a:ea typeface="SimSun"/>
                <a:cs typeface="Times New Roman"/>
              </a:rPr>
              <a:t/>
            </a:r>
            <a:br>
              <a:rPr lang="en-US" dirty="0" smtClean="0">
                <a:latin typeface="Times New Roman"/>
                <a:ea typeface="SimSun"/>
                <a:cs typeface="Times New Roman"/>
              </a:rPr>
            </a:b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SimSun"/>
                <a:cs typeface="Times New Roman"/>
              </a:rPr>
              <a:t>Delivery </a:t>
            </a:r>
            <a:r>
              <a:rPr lang="en-US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SimSun"/>
                <a:cs typeface="Times New Roman"/>
              </a:rPr>
              <a:t>tips for Memorized</a:t>
            </a:r>
            <a:r>
              <a:rPr lang="en-US" dirty="0">
                <a:ea typeface="SimSun"/>
                <a:cs typeface="Times New Roman"/>
              </a:rPr>
              <a:t/>
            </a:r>
            <a:br>
              <a:rPr lang="en-US" dirty="0">
                <a:ea typeface="SimSun"/>
                <a:cs typeface="Times New Roman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lv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 2"/>
              <a:buChar char=""/>
              <a:tabLst>
                <a:tab pos="457200" algn="l"/>
              </a:tabLst>
            </a:pPr>
            <a:r>
              <a:rPr lang="en-US" dirty="0">
                <a:latin typeface="Times New Roman"/>
                <a:ea typeface="Times New Roman"/>
              </a:rPr>
              <a:t>Write the script well as you would </a:t>
            </a:r>
            <a:r>
              <a:rPr lang="en-US" dirty="0" smtClean="0">
                <a:latin typeface="Times New Roman"/>
                <a:ea typeface="Times New Roman"/>
              </a:rPr>
              <a:t>make a </a:t>
            </a:r>
            <a:r>
              <a:rPr lang="en-US" dirty="0">
                <a:latin typeface="Times New Roman"/>
                <a:ea typeface="Times New Roman"/>
              </a:rPr>
              <a:t>manuscript speech</a:t>
            </a:r>
            <a:endParaRPr lang="en-US" sz="3600" dirty="0">
              <a:latin typeface="Times New Roman"/>
              <a:ea typeface="Times New Roman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 2"/>
              <a:buChar char=""/>
              <a:tabLst>
                <a:tab pos="457200" algn="l"/>
              </a:tabLst>
            </a:pPr>
            <a:r>
              <a:rPr lang="en-US" dirty="0">
                <a:latin typeface="Times New Roman"/>
                <a:ea typeface="Times New Roman"/>
              </a:rPr>
              <a:t>Allow additional time to memorize the speech</a:t>
            </a:r>
            <a:endParaRPr lang="en-US" sz="3600" dirty="0">
              <a:latin typeface="Times New Roman"/>
              <a:ea typeface="Times New Roman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 2"/>
              <a:buChar char=""/>
              <a:tabLst>
                <a:tab pos="457200" algn="l"/>
              </a:tabLst>
            </a:pPr>
            <a:r>
              <a:rPr lang="en-US" dirty="0">
                <a:latin typeface="Times New Roman"/>
                <a:ea typeface="Times New Roman"/>
              </a:rPr>
              <a:t>Practice giving the speech aloud until it is as familiar as a favorite song.</a:t>
            </a:r>
            <a:endParaRPr lang="en-US" sz="3600" dirty="0">
              <a:latin typeface="Times New Roman"/>
              <a:ea typeface="Times New Roman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2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b="1" dirty="0" smtClean="0">
                <a:effectLst/>
                <a:latin typeface="Times New Roman"/>
                <a:ea typeface="SimSun"/>
                <a:cs typeface="Times New Roman"/>
              </a:rPr>
              <a:t>At the end of this unit you will be able to:</a:t>
            </a:r>
            <a:endParaRPr lang="en-US" sz="2800" b="1" dirty="0">
              <a:ea typeface="SimSun"/>
              <a:cs typeface="Times New Roman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Symbol"/>
              <a:buChar char=""/>
            </a:pPr>
            <a:r>
              <a:rPr lang="en-US" sz="3300" dirty="0" smtClean="0">
                <a:effectLst/>
                <a:latin typeface="Times New Roman"/>
                <a:ea typeface="SimSun"/>
                <a:cs typeface="Times New Roman"/>
              </a:rPr>
              <a:t>Identify purposes of oral presentation at workplace</a:t>
            </a:r>
            <a:endParaRPr lang="en-US" sz="3300" dirty="0">
              <a:ea typeface="SimSun"/>
              <a:cs typeface="Times New Roman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Symbol"/>
              <a:buChar char=""/>
            </a:pPr>
            <a:r>
              <a:rPr lang="en-US" sz="3300" dirty="0" smtClean="0">
                <a:effectLst/>
                <a:latin typeface="Times New Roman"/>
                <a:ea typeface="SimSun"/>
                <a:cs typeface="Times New Roman"/>
              </a:rPr>
              <a:t>Recognize the style and Language for Oral presentation of reports/projects at work place</a:t>
            </a:r>
            <a:endParaRPr lang="en-US" sz="3300" dirty="0">
              <a:ea typeface="SimSun"/>
              <a:cs typeface="Times New Roman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Symbol"/>
              <a:buChar char=""/>
            </a:pPr>
            <a:r>
              <a:rPr lang="en-US" sz="3300" dirty="0" smtClean="0">
                <a:effectLst/>
                <a:latin typeface="Times New Roman"/>
                <a:ea typeface="SimSun"/>
                <a:cs typeface="Times New Roman"/>
              </a:rPr>
              <a:t>Make oral presentations using the four methods of oral presentation</a:t>
            </a:r>
            <a:endParaRPr lang="en-US" sz="3300" dirty="0">
              <a:ea typeface="SimSun"/>
              <a:cs typeface="Times New Roman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309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>
              <a:spcBef>
                <a:spcPts val="0"/>
              </a:spcBef>
              <a:spcAft>
                <a:spcPts val="600"/>
              </a:spcAft>
            </a:pPr>
            <a:r>
              <a:rPr lang="en-US" sz="3100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en-US" sz="3100" b="1" dirty="0" smtClean="0">
                <a:latin typeface="Times New Roman"/>
                <a:ea typeface="Times New Roman"/>
                <a:cs typeface="Times New Roman"/>
              </a:rPr>
            </a:br>
            <a:r>
              <a:rPr lang="en-US" sz="31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Recommendations </a:t>
            </a:r>
            <a:r>
              <a:rPr lang="en-US" sz="31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for dealing </a:t>
            </a:r>
            <a:r>
              <a:rPr lang="en-US" sz="31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with</a:t>
            </a:r>
            <a:br>
              <a:rPr lang="en-US" sz="31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</a:br>
            <a:r>
              <a:rPr lang="en-US" sz="31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31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impromptu situation</a:t>
            </a:r>
            <a:r>
              <a:rPr lang="en-US" dirty="0">
                <a:ea typeface="SimSun"/>
                <a:cs typeface="Times New Roman"/>
              </a:rPr>
              <a:t/>
            </a:r>
            <a:br>
              <a:rPr lang="en-US" dirty="0">
                <a:ea typeface="SimSun"/>
                <a:cs typeface="Times New Roman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 fontScale="85000" lnSpcReduction="20000"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endParaRPr lang="en-US" dirty="0" smtClean="0">
              <a:latin typeface="Times New Roman"/>
              <a:ea typeface="Times New Roman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 2"/>
              <a:buChar char=""/>
              <a:tabLst>
                <a:tab pos="457200" algn="l"/>
              </a:tabLst>
            </a:pPr>
            <a:r>
              <a:rPr lang="en-US" dirty="0" smtClean="0">
                <a:latin typeface="Times New Roman"/>
                <a:ea typeface="Times New Roman"/>
              </a:rPr>
              <a:t>Prevention </a:t>
            </a:r>
            <a:r>
              <a:rPr lang="en-US" dirty="0">
                <a:latin typeface="Times New Roman"/>
                <a:ea typeface="Times New Roman"/>
              </a:rPr>
              <a:t>is your best defense. Ask </a:t>
            </a:r>
            <a:r>
              <a:rPr lang="en-US" dirty="0" smtClean="0">
                <a:latin typeface="Times New Roman"/>
                <a:ea typeface="Times New Roman"/>
              </a:rPr>
              <a:t>for </a:t>
            </a:r>
            <a:r>
              <a:rPr lang="en-US" dirty="0">
                <a:latin typeface="Times New Roman"/>
                <a:ea typeface="Times New Roman"/>
              </a:rPr>
              <a:t>some minutes</a:t>
            </a:r>
            <a:endParaRPr lang="en-US" sz="3600" dirty="0">
              <a:latin typeface="Times New Roman"/>
              <a:ea typeface="Times New Roman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 2"/>
              <a:buChar char=""/>
              <a:tabLst>
                <a:tab pos="457200" algn="l"/>
              </a:tabLst>
            </a:pPr>
            <a:r>
              <a:rPr lang="en-US" dirty="0">
                <a:latin typeface="Times New Roman"/>
                <a:ea typeface="Times New Roman"/>
              </a:rPr>
              <a:t>Don’t panic.</a:t>
            </a:r>
            <a:endParaRPr lang="en-US" sz="3600" dirty="0">
              <a:latin typeface="Times New Roman"/>
              <a:ea typeface="Times New Roman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 2"/>
              <a:buChar char=""/>
              <a:tabLst>
                <a:tab pos="457200" algn="l"/>
              </a:tabLst>
            </a:pPr>
            <a:r>
              <a:rPr lang="en-US" dirty="0">
                <a:latin typeface="Times New Roman"/>
                <a:ea typeface="Times New Roman"/>
              </a:rPr>
              <a:t>If you have even a few minutes , jot down some notes before you speak</a:t>
            </a:r>
            <a:endParaRPr lang="en-US" sz="3600" dirty="0">
              <a:latin typeface="Times New Roman"/>
              <a:ea typeface="Times New Roman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 2"/>
              <a:buChar char=""/>
              <a:tabLst>
                <a:tab pos="457200" algn="l"/>
              </a:tabLst>
            </a:pPr>
            <a:r>
              <a:rPr lang="en-US" dirty="0">
                <a:latin typeface="Times New Roman"/>
                <a:ea typeface="Times New Roman"/>
              </a:rPr>
              <a:t>Quickly identify a central idea and one or two supporting ideas</a:t>
            </a:r>
            <a:endParaRPr lang="en-US" sz="3600" dirty="0">
              <a:latin typeface="Times New Roman"/>
              <a:ea typeface="Times New Roman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 2"/>
              <a:buChar char=""/>
              <a:tabLst>
                <a:tab pos="457200" algn="l"/>
              </a:tabLst>
            </a:pPr>
            <a:r>
              <a:rPr lang="en-US" dirty="0">
                <a:latin typeface="Times New Roman"/>
                <a:ea typeface="Times New Roman"/>
              </a:rPr>
              <a:t>Write a brief outline and prepare an attention getting introduction and a conclusion.</a:t>
            </a:r>
            <a:endParaRPr lang="en-US" sz="3600" dirty="0">
              <a:latin typeface="Times New Roman"/>
              <a:ea typeface="Times New Roman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95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000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en-US" sz="4000" dirty="0" smtClean="0">
                <a:latin typeface="Times New Roman"/>
                <a:ea typeface="Times New Roman"/>
                <a:cs typeface="Times New Roman"/>
              </a:rPr>
            </a:br>
            <a:r>
              <a:rPr lang="en-US" sz="40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Preparing </a:t>
            </a:r>
            <a:r>
              <a:rPr lang="en-US" sz="40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the Extemporaneous Delivery</a:t>
            </a:r>
            <a:r>
              <a:rPr lang="en-US" dirty="0">
                <a:ea typeface="SimSun"/>
                <a:cs typeface="Times New Roman"/>
              </a:rPr>
              <a:t/>
            </a:r>
            <a:br>
              <a:rPr lang="en-US" dirty="0">
                <a:ea typeface="SimSun"/>
                <a:cs typeface="Times New Roman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lv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 2"/>
              <a:buChar char=""/>
              <a:tabLst>
                <a:tab pos="457200" algn="l"/>
              </a:tabLst>
            </a:pPr>
            <a:endParaRPr lang="en-US" dirty="0" smtClean="0">
              <a:latin typeface="Times New Roman"/>
              <a:ea typeface="Times New Roman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 2"/>
              <a:buChar char=""/>
              <a:tabLst>
                <a:tab pos="457200" algn="l"/>
              </a:tabLst>
            </a:pPr>
            <a:r>
              <a:rPr lang="en-US" dirty="0" smtClean="0">
                <a:latin typeface="Times New Roman"/>
                <a:ea typeface="Times New Roman"/>
              </a:rPr>
              <a:t>Prepare </a:t>
            </a:r>
            <a:r>
              <a:rPr lang="en-US" dirty="0">
                <a:latin typeface="Times New Roman"/>
                <a:ea typeface="Times New Roman"/>
              </a:rPr>
              <a:t>the speech outline </a:t>
            </a:r>
            <a:r>
              <a:rPr lang="en-US" dirty="0" smtClean="0">
                <a:latin typeface="Times New Roman"/>
                <a:ea typeface="Times New Roman"/>
              </a:rPr>
              <a:t>thoroughly</a:t>
            </a:r>
            <a:endParaRPr lang="en-US" sz="3600" dirty="0">
              <a:latin typeface="Times New Roman"/>
              <a:ea typeface="Times New Roman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 2"/>
              <a:buChar char=""/>
              <a:tabLst>
                <a:tab pos="457200" algn="l"/>
              </a:tabLst>
            </a:pPr>
            <a:r>
              <a:rPr lang="en-US" dirty="0">
                <a:latin typeface="Times New Roman"/>
                <a:ea typeface="Times New Roman"/>
              </a:rPr>
              <a:t>Rehearse  aloud</a:t>
            </a:r>
            <a:endParaRPr lang="en-US" sz="3600" dirty="0">
              <a:latin typeface="Times New Roman"/>
              <a:ea typeface="Times New Roman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 2"/>
              <a:buChar char=""/>
              <a:tabLst>
                <a:tab pos="457200" algn="l"/>
              </a:tabLst>
            </a:pPr>
            <a:r>
              <a:rPr lang="en-US" dirty="0">
                <a:latin typeface="Times New Roman"/>
                <a:ea typeface="Times New Roman"/>
              </a:rPr>
              <a:t>Practice in a speech situation that approximate the speech setting</a:t>
            </a:r>
            <a:endParaRPr lang="en-US" sz="3600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41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latin typeface="Times New Roman"/>
                <a:ea typeface="SimSun"/>
              </a:rPr>
              <a:t>Here are a few considerations for phrasing </a:t>
            </a:r>
            <a:r>
              <a:rPr lang="en-US" sz="2800" b="1" dirty="0" smtClean="0">
                <a:latin typeface="Times New Roman"/>
                <a:ea typeface="SimSun"/>
              </a:rPr>
              <a:t>your</a:t>
            </a:r>
            <a:br>
              <a:rPr lang="en-US" sz="2800" b="1" dirty="0" smtClean="0">
                <a:latin typeface="Times New Roman"/>
                <a:ea typeface="SimSun"/>
              </a:rPr>
            </a:br>
            <a:r>
              <a:rPr lang="en-US" sz="2800" b="1" dirty="0" smtClean="0">
                <a:latin typeface="Times New Roman"/>
                <a:ea typeface="SimSun"/>
              </a:rPr>
              <a:t>oral </a:t>
            </a:r>
            <a:r>
              <a:rPr lang="en-US" sz="2800" b="1" dirty="0">
                <a:latin typeface="Times New Roman"/>
                <a:ea typeface="SimSun"/>
              </a:rPr>
              <a:t>presentation: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Symbol"/>
              <a:buChar char=""/>
            </a:pPr>
            <a:r>
              <a:rPr lang="en-US" dirty="0">
                <a:latin typeface="Times New Roman"/>
                <a:ea typeface="SimSun"/>
                <a:cs typeface="Times New Roman"/>
              </a:rPr>
              <a:t>Use conjunctions—they sound more natural.</a:t>
            </a:r>
            <a:endParaRPr lang="en-US" dirty="0">
              <a:ea typeface="SimSun"/>
              <a:cs typeface="Times New Roman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Symbol"/>
              <a:buChar char=""/>
            </a:pPr>
            <a:r>
              <a:rPr lang="en-US" dirty="0">
                <a:latin typeface="Times New Roman"/>
                <a:ea typeface="SimSun"/>
                <a:cs typeface="Times New Roman"/>
              </a:rPr>
              <a:t>Use vocabulary that will be understood. Your audience won’t have time to look up unfamiliar words.</a:t>
            </a:r>
            <a:endParaRPr lang="en-US" dirty="0">
              <a:ea typeface="SimSun"/>
              <a:cs typeface="Times New Roman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Symbol"/>
              <a:buChar char=""/>
            </a:pPr>
            <a:r>
              <a:rPr lang="en-US" dirty="0">
                <a:latin typeface="Times New Roman"/>
                <a:ea typeface="SimSun"/>
                <a:cs typeface="Times New Roman"/>
              </a:rPr>
              <a:t>Use enumeration to tie your points together. (</a:t>
            </a:r>
            <a:r>
              <a:rPr lang="en-US" i="1" dirty="0">
                <a:latin typeface="Times New Roman"/>
                <a:ea typeface="SimSun"/>
                <a:cs typeface="Times New Roman"/>
              </a:rPr>
              <a:t>i.e., </a:t>
            </a:r>
            <a:r>
              <a:rPr lang="en-US" dirty="0">
                <a:latin typeface="Times New Roman"/>
                <a:ea typeface="SimSun"/>
                <a:cs typeface="Times New Roman"/>
              </a:rPr>
              <a:t>First I would like to discuss this issue. Second …)</a:t>
            </a:r>
            <a:endParaRPr lang="en-US" dirty="0">
              <a:ea typeface="SimSun"/>
              <a:cs typeface="Times New Roman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Symbol"/>
              <a:buChar char=""/>
            </a:pPr>
            <a:r>
              <a:rPr lang="en-US" dirty="0">
                <a:latin typeface="Times New Roman"/>
                <a:ea typeface="SimSun"/>
                <a:cs typeface="Times New Roman"/>
              </a:rPr>
              <a:t>Use parallel construction in your phrasing to help the audience follow what you’re saying.</a:t>
            </a:r>
            <a:endParaRPr lang="en-US" dirty="0">
              <a:ea typeface="SimSun"/>
              <a:cs typeface="Times New Roman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Symbol"/>
              <a:buChar char=""/>
            </a:pPr>
            <a:r>
              <a:rPr lang="en-US" dirty="0">
                <a:latin typeface="Times New Roman"/>
                <a:ea typeface="SimSun"/>
                <a:cs typeface="Times New Roman"/>
              </a:rPr>
              <a:t>Use personal pronouns and refer to yourself and the audience.</a:t>
            </a:r>
            <a:endParaRPr lang="en-US" dirty="0">
              <a:ea typeface="SimSun"/>
              <a:cs typeface="Times New Roman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Symbol"/>
              <a:buChar char=""/>
            </a:pPr>
            <a:r>
              <a:rPr lang="en-US" dirty="0">
                <a:latin typeface="Times New Roman"/>
                <a:ea typeface="SimSun"/>
                <a:cs typeface="Times New Roman"/>
              </a:rPr>
              <a:t>Interject ideas and comments—make it personal!</a:t>
            </a:r>
            <a:endParaRPr lang="en-US" dirty="0">
              <a:ea typeface="SimSun"/>
              <a:cs typeface="Times New Roman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Symbol"/>
              <a:buChar char=""/>
            </a:pPr>
            <a:r>
              <a:rPr lang="en-US" dirty="0">
                <a:latin typeface="Times New Roman"/>
                <a:ea typeface="SimSun"/>
                <a:cs typeface="Times New Roman"/>
              </a:rPr>
              <a:t> Ask occasional questions</a:t>
            </a:r>
            <a:r>
              <a:rPr lang="en-US" sz="3600" dirty="0">
                <a:latin typeface="Times New Roman"/>
                <a:ea typeface="SimSun"/>
                <a:cs typeface="Times New Roman"/>
              </a:rPr>
              <a:t>.</a:t>
            </a:r>
            <a:endParaRPr lang="en-US" dirty="0">
              <a:ea typeface="SimSun"/>
              <a:cs typeface="Times New Roman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78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algn="ctr">
              <a:buNone/>
            </a:pPr>
            <a:endParaRPr lang="en-US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endParaRPr lang="en-US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115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End!</a:t>
            </a:r>
            <a:endParaRPr lang="en-US" sz="115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Purposes of Advanced speech at workplace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lnSpc>
                <a:spcPct val="150000"/>
              </a:lnSpc>
              <a:spcBef>
                <a:spcPts val="0"/>
              </a:spcBef>
              <a:buFont typeface="Symbol"/>
              <a:buChar char=""/>
            </a:pP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SimSun"/>
                <a:cs typeface="Times New Roman"/>
              </a:rPr>
              <a:t>To Inform</a:t>
            </a:r>
            <a:endParaRPr lang="en-US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SimSun"/>
              <a:cs typeface="Times New Roman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  <a:buFont typeface="Symbol"/>
              <a:buChar char=""/>
            </a:pP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SimSun"/>
                <a:cs typeface="Times New Roman"/>
              </a:rPr>
              <a:t>To  Persuade</a:t>
            </a:r>
            <a:endParaRPr lang="en-US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SimSun"/>
              <a:cs typeface="Times New Roman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  <a:buFont typeface="Symbol"/>
              <a:buChar char=""/>
            </a:pP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SimSun"/>
                <a:cs typeface="Times New Roman"/>
              </a:rPr>
              <a:t>To Motivate</a:t>
            </a:r>
            <a:endParaRPr lang="en-US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SimSun"/>
              <a:cs typeface="Times New Roman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  <a:buFont typeface="Symbol"/>
              <a:buChar char=""/>
            </a:pP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SimSun"/>
                <a:cs typeface="Times New Roman"/>
              </a:rPr>
              <a:t>To  please/interest</a:t>
            </a:r>
            <a:endParaRPr lang="en-US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SimSun"/>
              <a:cs typeface="Times New Roman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06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Task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sz="100" dirty="0">
              <a:ea typeface="SimSun"/>
              <a:cs typeface="Times New Roman"/>
            </a:endParaRPr>
          </a:p>
          <a:p>
            <a:pPr lvl="2">
              <a:lnSpc>
                <a:spcPct val="150000"/>
              </a:lnSpc>
              <a:spcBef>
                <a:spcPts val="0"/>
              </a:spcBef>
              <a:buFont typeface="Times New Roman"/>
              <a:buAutoNum type="arabicPeriod"/>
            </a:pPr>
            <a:r>
              <a:rPr lang="en-US" sz="2800" dirty="0" smtClean="0">
                <a:effectLst/>
                <a:latin typeface="Times New Roman"/>
                <a:ea typeface="Calibri"/>
              </a:rPr>
              <a:t>Which of the above purposes do you think are very common purposes of workplace speech in Ethiopia? Why do you think so?</a:t>
            </a:r>
            <a:endParaRPr lang="en-US" sz="2800" dirty="0" smtClean="0">
              <a:effectLst/>
              <a:latin typeface="Times New Roman"/>
              <a:ea typeface="Times New Roman"/>
            </a:endParaRPr>
          </a:p>
          <a:p>
            <a:pPr lvl="2">
              <a:lnSpc>
                <a:spcPct val="150000"/>
              </a:lnSpc>
              <a:spcBef>
                <a:spcPts val="0"/>
              </a:spcBef>
              <a:buFont typeface="Times New Roman"/>
              <a:buAutoNum type="arabicPeriod"/>
            </a:pPr>
            <a:r>
              <a:rPr lang="en-US" sz="2800" dirty="0" smtClean="0">
                <a:effectLst/>
                <a:latin typeface="Times New Roman"/>
                <a:ea typeface="Calibri"/>
              </a:rPr>
              <a:t>What do you think is the purpose of the speech in the following picture?</a:t>
            </a:r>
            <a:r>
              <a:rPr lang="en-US" sz="800" dirty="0" smtClean="0">
                <a:effectLst/>
                <a:latin typeface="Times New Roman"/>
                <a:ea typeface="Times New Roman"/>
              </a:rPr>
              <a:t> </a:t>
            </a:r>
            <a:endParaRPr lang="en-US" sz="5400" dirty="0" smtClean="0">
              <a:effectLst/>
              <a:latin typeface="Times New Roman"/>
              <a:ea typeface="Times New Roman"/>
            </a:endParaRPr>
          </a:p>
          <a:p>
            <a:pPr lvl="2">
              <a:lnSpc>
                <a:spcPct val="150000"/>
              </a:lnSpc>
              <a:spcBef>
                <a:spcPts val="0"/>
              </a:spcBef>
              <a:buFont typeface="Times New Roman"/>
              <a:buAutoNum type="arabicPeriod"/>
            </a:pPr>
            <a:r>
              <a:rPr lang="en-US" sz="2800" dirty="0" smtClean="0">
                <a:effectLst/>
                <a:latin typeface="Times New Roman"/>
                <a:ea typeface="Calibri"/>
              </a:rPr>
              <a:t>What is the purpose of oral presentation of reports at work place?</a:t>
            </a:r>
            <a:endParaRPr lang="en-US" sz="2800" dirty="0" smtClean="0">
              <a:effectLst/>
              <a:latin typeface="Times New Roman"/>
              <a:ea typeface="Times New Roman"/>
            </a:endParaRPr>
          </a:p>
          <a:p>
            <a:pPr marL="914400" lvl="2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2800" dirty="0" smtClean="0">
              <a:effectLst/>
              <a:latin typeface="Times New Roman"/>
              <a:ea typeface="Calibri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03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14400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3100" b="1" dirty="0" smtClean="0">
                <a:latin typeface="Times New Roman"/>
                <a:ea typeface="SimSun"/>
              </a:rPr>
              <a:t/>
            </a:r>
            <a:br>
              <a:rPr lang="en-US" sz="3100" b="1" dirty="0" smtClean="0">
                <a:latin typeface="Times New Roman"/>
                <a:ea typeface="SimSun"/>
              </a:rPr>
            </a:br>
            <a:r>
              <a:rPr lang="en-US" sz="3100" b="1" dirty="0" smtClean="0">
                <a:latin typeface="Times New Roman"/>
                <a:ea typeface="SimSun"/>
              </a:rPr>
              <a:t>Methods </a:t>
            </a:r>
            <a:r>
              <a:rPr lang="en-US" sz="3100" b="1" dirty="0">
                <a:latin typeface="Times New Roman"/>
                <a:ea typeface="SimSun"/>
              </a:rPr>
              <a:t>of Oral presentation of </a:t>
            </a:r>
            <a:r>
              <a:rPr lang="en-US" sz="3100" b="1" dirty="0" smtClean="0">
                <a:latin typeface="Times New Roman"/>
                <a:ea typeface="SimSun"/>
              </a:rPr>
              <a:t>reports/projects</a:t>
            </a:r>
            <a:br>
              <a:rPr lang="en-US" sz="3100" b="1" dirty="0" smtClean="0">
                <a:latin typeface="Times New Roman"/>
                <a:ea typeface="SimSun"/>
              </a:rPr>
            </a:br>
            <a:r>
              <a:rPr lang="en-US" sz="3100" b="1" dirty="0" smtClean="0">
                <a:latin typeface="Times New Roman"/>
                <a:ea typeface="SimSun"/>
              </a:rPr>
              <a:t> </a:t>
            </a:r>
            <a:r>
              <a:rPr lang="en-US" sz="3100" b="1" dirty="0">
                <a:latin typeface="Times New Roman"/>
                <a:ea typeface="SimSun"/>
              </a:rPr>
              <a:t>at workplace</a:t>
            </a:r>
            <a:r>
              <a:rPr lang="en-US" b="1" dirty="0">
                <a:latin typeface="Times New Roman"/>
                <a:ea typeface="SimSun"/>
              </a:rPr>
              <a:t/>
            </a:r>
            <a:br>
              <a:rPr lang="en-US" b="1" dirty="0">
                <a:latin typeface="Times New Roman"/>
                <a:ea typeface="SimSun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b="1" dirty="0">
                <a:latin typeface="Times New Roman"/>
                <a:ea typeface="SimSun"/>
                <a:cs typeface="Times New Roman"/>
              </a:rPr>
              <a:t>Task</a:t>
            </a:r>
            <a:endParaRPr lang="en-US" sz="2800" dirty="0">
              <a:ea typeface="SimSun"/>
              <a:cs typeface="Times New Roman"/>
            </a:endParaRP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en-US" sz="2800" dirty="0">
                <a:latin typeface="Times New Roman" pitchFamily="18" charset="0"/>
                <a:ea typeface="Calibri"/>
                <a:cs typeface="Times New Roman" pitchFamily="18" charset="0"/>
              </a:rPr>
              <a:t>Which method of presentation the persons in the two pictures use? How do you know? </a:t>
            </a:r>
          </a:p>
          <a:p>
            <a:pPr lvl="3">
              <a:lnSpc>
                <a:spcPct val="115000"/>
              </a:lnSpc>
              <a:spcBef>
                <a:spcPts val="0"/>
              </a:spcBef>
              <a:buFont typeface="Symbol"/>
              <a:buChar char=""/>
              <a:tabLst>
                <a:tab pos="1828800" algn="l"/>
              </a:tabLst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Memorized method</a:t>
            </a:r>
          </a:p>
          <a:p>
            <a:pPr lvl="3">
              <a:lnSpc>
                <a:spcPct val="115000"/>
              </a:lnSpc>
              <a:spcBef>
                <a:spcPts val="0"/>
              </a:spcBef>
              <a:buFont typeface="Symbol"/>
              <a:buChar char=""/>
              <a:tabLst>
                <a:tab pos="1828800" algn="l"/>
              </a:tabLst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ea typeface="SimSun"/>
                <a:cs typeface="Times New Roman" pitchFamily="18" charset="0"/>
              </a:rPr>
              <a:t>Manuscript method</a:t>
            </a:r>
          </a:p>
          <a:p>
            <a:pPr lvl="3">
              <a:lnSpc>
                <a:spcPct val="115000"/>
              </a:lnSpc>
              <a:spcBef>
                <a:spcPts val="0"/>
              </a:spcBef>
              <a:buFont typeface="Symbol"/>
              <a:buChar char=""/>
              <a:tabLst>
                <a:tab pos="1828800" algn="l"/>
              </a:tabLst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ea typeface="SimSun"/>
                <a:cs typeface="Times New Roman" pitchFamily="18" charset="0"/>
              </a:rPr>
              <a:t>Extemporaneous method</a:t>
            </a:r>
          </a:p>
          <a:p>
            <a:pPr lvl="3">
              <a:lnSpc>
                <a:spcPct val="115000"/>
              </a:lnSpc>
              <a:spcBef>
                <a:spcPts val="0"/>
              </a:spcBef>
              <a:buFont typeface="Symbol"/>
              <a:buChar char=""/>
              <a:tabLst>
                <a:tab pos="1828800" algn="l"/>
              </a:tabLst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ea typeface="SimSun"/>
                <a:cs typeface="Times New Roman" pitchFamily="18" charset="0"/>
              </a:rPr>
              <a:t>Impromptu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33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/>
                <a:ea typeface="SimSun"/>
              </a:rPr>
              <a:t>Picture A</a:t>
            </a:r>
            <a:endParaRPr lang="en-US" dirty="0"/>
          </a:p>
        </p:txBody>
      </p:sp>
      <p:pic>
        <p:nvPicPr>
          <p:cNvPr id="4" name="Content Placeholder 3" descr="http://www.daniel-cano.es/img/abogado_sociedades.gif"/>
          <p:cNvPicPr>
            <a:picLocks noGrp="1"/>
          </p:cNvPicPr>
          <p:nvPr>
            <p:ph idx="1"/>
          </p:nvPr>
        </p:nvPicPr>
        <p:blipFill>
          <a:blip r:embed="rId2" cstate="print">
            <a:duotone>
              <a:srgbClr val="C0504D">
                <a:shade val="45000"/>
                <a:satMod val="135000"/>
              </a:srgbClr>
              <a:prstClr val="white"/>
            </a:duotone>
            <a:lum bright="10000"/>
          </a:blip>
          <a:srcRect/>
          <a:stretch>
            <a:fillRect/>
          </a:stretch>
        </p:blipFill>
        <p:spPr bwMode="auto">
          <a:xfrm>
            <a:off x="685800" y="1524000"/>
            <a:ext cx="7620000" cy="3962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864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1600200" indent="-16002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b="1" dirty="0">
                <a:latin typeface="Times New Roman"/>
                <a:ea typeface="SimSun"/>
                <a:cs typeface="Times New Roman"/>
              </a:rPr>
              <a:t>Picture B</a:t>
            </a:r>
            <a:r>
              <a:rPr lang="en-US" sz="4000" dirty="0">
                <a:ea typeface="SimSun"/>
                <a:cs typeface="Times New Roman"/>
              </a:rPr>
              <a:t/>
            </a:r>
            <a:br>
              <a:rPr lang="en-US" sz="4000" dirty="0">
                <a:ea typeface="SimSun"/>
                <a:cs typeface="Times New Roman"/>
              </a:rPr>
            </a:b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3" cstate="print">
            <a:lum bright="-20000" contrast="20000"/>
          </a:blip>
          <a:srcRect/>
          <a:stretch>
            <a:fillRect/>
          </a:stretch>
        </p:blipFill>
        <p:spPr bwMode="auto">
          <a:xfrm>
            <a:off x="1295400" y="1371600"/>
            <a:ext cx="6934200" cy="4495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33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lvl="2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  <a:tabLst>
                <a:tab pos="228600" algn="l"/>
              </a:tabLst>
            </a:pPr>
            <a:r>
              <a:rPr lang="en-US" sz="2800" dirty="0">
                <a:ea typeface="Calibri"/>
                <a:cs typeface="Times New Roman"/>
              </a:rPr>
              <a:t>Work in pairs and decide 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which methods of presentation you choose</a:t>
            </a:r>
            <a:r>
              <a:rPr lang="en-US" sz="2800" dirty="0">
                <a:ea typeface="Calibri"/>
                <a:cs typeface="Times New Roman"/>
              </a:rPr>
              <a:t> to use at workplace and why?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  <a:tabLst>
                <a:tab pos="228600" algn="l"/>
              </a:tabLst>
            </a:pPr>
            <a:r>
              <a:rPr lang="en-US" sz="2800" dirty="0">
                <a:ea typeface="Calibri"/>
                <a:cs typeface="Times New Roman"/>
              </a:rPr>
              <a:t>Here are some notes on the advantages and disadvantages of each of the methods above. 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Match the methods with the descriptions in the tables: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34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371600" marR="0"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1828800" algn="l"/>
              </a:tabLst>
            </a:pPr>
            <a:r>
              <a:rPr lang="en-US" sz="3600" dirty="0" smtClean="0">
                <a:effectLst/>
                <a:latin typeface="Times New Roman"/>
                <a:ea typeface="SimSun"/>
                <a:cs typeface="Times New Roman"/>
              </a:rPr>
              <a:t>Manuscript method</a:t>
            </a:r>
            <a:r>
              <a:rPr lang="en-US" sz="1600" dirty="0" smtClean="0">
                <a:effectLst/>
                <a:latin typeface="Calibri"/>
                <a:ea typeface="SimSun"/>
                <a:cs typeface="Times New Roman"/>
              </a:rPr>
              <a:t/>
            </a:r>
            <a:br>
              <a:rPr lang="en-US" sz="1600" dirty="0" smtClean="0">
                <a:effectLst/>
                <a:latin typeface="Calibri"/>
                <a:ea typeface="SimSun"/>
                <a:cs typeface="Times New Roman"/>
              </a:rPr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9525109"/>
              </p:ext>
            </p:extLst>
          </p:nvPr>
        </p:nvGraphicFramePr>
        <p:xfrm>
          <a:off x="685800" y="1600201"/>
          <a:ext cx="7696200" cy="4243325"/>
        </p:xfrm>
        <a:graphic>
          <a:graphicData uri="http://schemas.openxmlformats.org/drawingml/2006/table">
            <a:tbl>
              <a:tblPr firstRow="1" firstCol="1" bandRow="1"/>
              <a:tblGrid>
                <a:gridCol w="3751431"/>
                <a:gridCol w="3944769"/>
              </a:tblGrid>
              <a:tr h="424332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Advantages </a:t>
                      </a:r>
                      <a:endParaRPr lang="en-US" sz="18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en-US" sz="18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You can select words and rework and polish your speech</a:t>
                      </a:r>
                      <a:endParaRPr lang="en-US" sz="18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en-US" sz="18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You don't worry about forgetting the ideas</a:t>
                      </a:r>
                      <a:endParaRPr lang="en-US" sz="18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en-US" sz="18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you are 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safe </a:t>
                      </a:r>
                      <a:r>
                        <a:rPr lang="en-US" sz="18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in situation that requires exact wording</a:t>
                      </a:r>
                      <a:endParaRPr lang="en-US" sz="18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en-US" sz="18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It possible to distribute copies to press.</a:t>
                      </a:r>
                      <a:endParaRPr lang="en-US" sz="18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>
                    <a:lnL w="28575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Disadvantages</a:t>
                      </a:r>
                      <a:endParaRPr lang="en-US" sz="18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8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Word-for-word limits flexibility and spontaneous adaptation to feedback</a:t>
                      </a:r>
                      <a:endParaRPr lang="en-US" sz="18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8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It is a problem when you do not read well</a:t>
                      </a:r>
                      <a:endParaRPr lang="en-US" sz="18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8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limits eye contact which is an important element in speech</a:t>
                      </a:r>
                      <a:endParaRPr lang="en-US" sz="18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8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Movement and gesture is inhibited</a:t>
                      </a:r>
                      <a:endParaRPr lang="en-US" sz="18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8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It takes time to prepare and polish the speech </a:t>
                      </a:r>
                      <a:endParaRPr lang="en-US" sz="18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6A49-2C2C-4320-9C38-178CAA064F5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91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</TotalTime>
  <Words>934</Words>
  <Application>Microsoft Office PowerPoint</Application>
  <PresentationFormat>On-screen Show (4:3)</PresentationFormat>
  <Paragraphs>139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 Unit 3: Advanced speech at workplace </vt:lpstr>
      <vt:lpstr>Objectives </vt:lpstr>
      <vt:lpstr>Purposes of Advanced speech at workplace</vt:lpstr>
      <vt:lpstr> Task </vt:lpstr>
      <vt:lpstr> Methods of Oral presentation of reports/projects  at workplace </vt:lpstr>
      <vt:lpstr>Picture A</vt:lpstr>
      <vt:lpstr>Picture B </vt:lpstr>
      <vt:lpstr>PowerPoint Presentation</vt:lpstr>
      <vt:lpstr>Manuscript method </vt:lpstr>
      <vt:lpstr>Memorized method </vt:lpstr>
      <vt:lpstr>Impromptu </vt:lpstr>
      <vt:lpstr>Extemporaneous method </vt:lpstr>
      <vt:lpstr> Making Interesting Speeches at Workplace </vt:lpstr>
      <vt:lpstr>PowerPoint Presentation</vt:lpstr>
      <vt:lpstr>Task 2 Work in pairs and answer the following questions</vt:lpstr>
      <vt:lpstr>PowerPoint Presentation</vt:lpstr>
      <vt:lpstr>Below are some tips to make your speech interesting. Read them carefully and add some more if you have</vt:lpstr>
      <vt:lpstr>Take the following delivery tips into consideration</vt:lpstr>
      <vt:lpstr> Delivery tips for Memorized </vt:lpstr>
      <vt:lpstr> Recommendations for dealing with  impromptu situation </vt:lpstr>
      <vt:lpstr> Preparing the Extemporaneous Delivery </vt:lpstr>
      <vt:lpstr>Here are a few considerations for phrasing your oral presentation: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3: Advanced speech at workplace</dc:title>
  <dc:creator>AMU</dc:creator>
  <cp:lastModifiedBy>fish</cp:lastModifiedBy>
  <cp:revision>65</cp:revision>
  <dcterms:created xsi:type="dcterms:W3CDTF">2015-05-27T14:59:35Z</dcterms:created>
  <dcterms:modified xsi:type="dcterms:W3CDTF">2020-02-06T07:51:17Z</dcterms:modified>
</cp:coreProperties>
</file>