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51" r:id="rId1"/>
  </p:sldMasterIdLst>
  <p:notesMasterIdLst>
    <p:notesMasterId r:id="rId15"/>
  </p:notesMasterIdLst>
  <p:sldIdLst>
    <p:sldId id="256" r:id="rId2"/>
    <p:sldId id="294" r:id="rId3"/>
    <p:sldId id="346" r:id="rId4"/>
    <p:sldId id="371" r:id="rId5"/>
    <p:sldId id="372" r:id="rId6"/>
    <p:sldId id="373" r:id="rId7"/>
    <p:sldId id="374" r:id="rId8"/>
    <p:sldId id="380" r:id="rId9"/>
    <p:sldId id="365" r:id="rId10"/>
    <p:sldId id="376" r:id="rId11"/>
    <p:sldId id="377" r:id="rId12"/>
    <p:sldId id="378" r:id="rId13"/>
    <p:sldId id="25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858" y="18"/>
      </p:cViewPr>
      <p:guideLst/>
    </p:cSldViewPr>
  </p:slideViewPr>
  <p:outlineViewPr>
    <p:cViewPr>
      <p:scale>
        <a:sx n="33" d="100"/>
        <a:sy n="33" d="100"/>
      </p:scale>
      <p:origin x="0" y="-176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612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7BC27-4C4B-41FB-B086-7B829CBF718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F49BE-1BD1-442C-9498-DA3223CF3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66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721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53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5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53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4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17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14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58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04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F49BE-1BD1-442C-9498-DA3223CF356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2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6099-E7C6-49F7-9DE9-87E2CA24EAA9}" type="datetime5">
              <a:rPr lang="en-US" smtClean="0"/>
              <a:pPr/>
              <a:t>5-Feb-20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29985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4BF9E-3662-4AA2-95A7-AC50EB51E982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7594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840DC-0AE5-4CCE-AD3C-FD50CDE911EA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185519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797" y="139561"/>
            <a:ext cx="10326715" cy="10477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797" y="1378425"/>
            <a:ext cx="10365469" cy="5199787"/>
          </a:xfrm>
        </p:spPr>
        <p:txBody>
          <a:bodyPr>
            <a:normAutofit/>
          </a:bodyPr>
          <a:lstStyle>
            <a:lvl1pPr marL="341313" indent="-341313">
              <a:defRPr sz="2800"/>
            </a:lvl1pPr>
            <a:lvl2pPr marL="573088" indent="-341313">
              <a:defRPr sz="2400"/>
            </a:lvl2pPr>
            <a:lvl3pPr marL="914400" indent="-341313">
              <a:defRPr sz="2000"/>
            </a:lvl3pPr>
            <a:lvl4pPr marL="1146175" indent="-323850">
              <a:defRPr sz="1800"/>
            </a:lvl4pPr>
            <a:lvl5pPr marL="1377950" indent="-280988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2000">
                <a:solidFill>
                  <a:srgbClr val="FFFF00"/>
                </a:solidFill>
              </a:defRPr>
            </a:lvl1pPr>
          </a:lstStyle>
          <a:p>
            <a:fld id="{6955DC92-0564-4005-AD9A-1826B8263FF0}" type="datetime5">
              <a:rPr lang="en-US" smtClean="0"/>
              <a:pPr/>
              <a:t>5-Feb-20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 lang="en-US" sz="3200" b="1" kern="12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350E557-3015-4C71-A44C-EB73A3753020}"/>
              </a:ext>
            </a:extLst>
          </p:cNvPr>
          <p:cNvCxnSpPr>
            <a:cxnSpLocks/>
          </p:cNvCxnSpPr>
          <p:nvPr userDrawn="1"/>
        </p:nvCxnSpPr>
        <p:spPr>
          <a:xfrm>
            <a:off x="627797" y="1228296"/>
            <a:ext cx="1036546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10999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ECB0-26DE-470C-9CF8-97EA05266E78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676825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BC71A-B01E-46E4-95E3-BD81F2035E6D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4989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553-8FC2-4C0D-895C-8908B2824217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675219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2649-4E82-4D3E-8345-7572F9971710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4991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4805-1723-4800-9CD0-B1AC07D1DEA0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64114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CFF9-D9EC-49A3-BD46-6D63B19A8A46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366265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EF71-8B61-40E2-BE20-3ABA6FB2F1D9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15476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2000" b="0" kern="1200" smtClean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9772138-5192-4F7E-AAB6-9F36488762D5}" type="datetime5">
              <a:rPr lang="en-US" smtClean="0"/>
              <a:pPr/>
              <a:t>5-Feb-20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lang="en-US" sz="2000" b="0" kern="1200" smtClean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9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53" r:id="rId2"/>
    <p:sldLayoutId id="2147484254" r:id="rId3"/>
    <p:sldLayoutId id="2147484255" r:id="rId4"/>
    <p:sldLayoutId id="2147484256" r:id="rId5"/>
    <p:sldLayoutId id="2147484257" r:id="rId6"/>
    <p:sldLayoutId id="2147484258" r:id="rId7"/>
    <p:sldLayoutId id="2147484259" r:id="rId8"/>
    <p:sldLayoutId id="2147484260" r:id="rId9"/>
    <p:sldLayoutId id="2147484261" r:id="rId10"/>
    <p:sldLayoutId id="2147484262" r:id="rId11"/>
  </p:sldLayoutIdLst>
  <p:transition spd="slow">
    <p:push dir="u"/>
  </p:transition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0954-250B-4E71-B919-D801ABBBF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994" y="1052946"/>
            <a:ext cx="10840735" cy="4117396"/>
          </a:xfrm>
        </p:spPr>
        <p:txBody>
          <a:bodyPr>
            <a:normAutofit/>
          </a:bodyPr>
          <a:lstStyle/>
          <a:p>
            <a:pPr algn="ctr">
              <a:lnSpc>
                <a:spcPct val="114000"/>
              </a:lnSpc>
            </a:pPr>
            <a:r>
              <a:rPr lang="en-US" sz="6600" dirty="0">
                <a:latin typeface="SEGA LOGO FONT" pitchFamily="2" charset="0"/>
              </a:rPr>
              <a:t>Teaching English</a:t>
            </a:r>
            <a:br>
              <a:rPr lang="en-US" sz="6600" dirty="0">
                <a:latin typeface="SEGA LOGO FONT" pitchFamily="2" charset="0"/>
              </a:rPr>
            </a:br>
            <a:r>
              <a:rPr lang="en-US" sz="6600" dirty="0">
                <a:latin typeface="SEGA LOGO FONT" pitchFamily="2" charset="0"/>
              </a:rPr>
              <a:t> </a:t>
            </a:r>
            <a:r>
              <a:rPr lang="en-US" sz="6600" dirty="0">
                <a:latin typeface="Kinkee" panose="00000700000000000000" pitchFamily="2" charset="0"/>
              </a:rPr>
              <a:t>Using </a:t>
            </a:r>
            <a:br>
              <a:rPr lang="en-US" sz="6600" dirty="0">
                <a:latin typeface="Kinkee" panose="00000700000000000000" pitchFamily="2" charset="0"/>
              </a:rPr>
            </a:br>
            <a:r>
              <a:rPr lang="en-US" sz="6600" dirty="0">
                <a:latin typeface="Kinkee" panose="00000700000000000000" pitchFamily="2" charset="0"/>
              </a:rPr>
              <a:t>ICT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D64647-116F-41A3-B3E4-0BD0A8CE7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5475146"/>
            <a:ext cx="5091101" cy="1039083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Sawla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Secondary &amp; preparatory school 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120E8-1590-4D6E-8734-802C2C60F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CBE7-07BF-44C3-8FED-330136D04BD3}" type="datetime5">
              <a:rPr lang="en-US" smtClean="0"/>
              <a:t>5-Feb-20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6418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Create Google Group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3367D2-C55C-4373-BED4-2EE5858C21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367274"/>
            <a:ext cx="10344577" cy="536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54119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Invite friends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9E23A7-F0ED-41B9-989A-A60491531F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364994"/>
            <a:ext cx="10344577" cy="536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09151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Create Google Group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0432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19789-7A33-48D9-B705-721C7550D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2133598"/>
            <a:ext cx="10530841" cy="403860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3000" b="1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Any Question</a:t>
            </a:r>
          </a:p>
          <a:p>
            <a:pPr marL="0" indent="0">
              <a:buNone/>
            </a:pPr>
            <a:r>
              <a:rPr lang="en-US" sz="13000" b="1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								???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98568B-D547-4131-BD7A-18EA73E0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332D-0B70-482B-A75D-E0980D1F7010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AD930-679F-4A3E-80A8-B78E8637C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18278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0954-250B-4E71-B919-D801ABBBF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0620" y="530943"/>
            <a:ext cx="8752841" cy="5928852"/>
          </a:xfrm>
        </p:spPr>
        <p:txBody>
          <a:bodyPr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sz="6000" dirty="0">
                <a:solidFill>
                  <a:srgbClr val="00B050"/>
                </a:solidFill>
                <a:latin typeface="Font Shui" panose="00000400000000000000" pitchFamily="2" charset="0"/>
              </a:rPr>
              <a:t>Google Group</a:t>
            </a:r>
            <a:br>
              <a:rPr lang="en-US" sz="8000" dirty="0">
                <a:solidFill>
                  <a:srgbClr val="00B050"/>
                </a:solidFill>
                <a:latin typeface="Font Shui" panose="00000400000000000000" pitchFamily="2" charset="0"/>
              </a:rPr>
            </a:br>
            <a:r>
              <a:rPr lang="en-US" sz="8000" dirty="0">
                <a:solidFill>
                  <a:srgbClr val="00B050"/>
                </a:solidFill>
                <a:latin typeface="Font Shui" panose="00000400000000000000" pitchFamily="2" charset="0"/>
              </a:rPr>
              <a:t>for</a:t>
            </a:r>
            <a:r>
              <a:rPr lang="en-US" sz="11500" b="1" dirty="0">
                <a:latin typeface="Font Shui" panose="00000400000000000000" pitchFamily="2" charset="0"/>
              </a:rPr>
              <a:t> </a:t>
            </a:r>
            <a:br>
              <a:rPr lang="en-US" sz="11500" b="1" dirty="0">
                <a:latin typeface="Font Shui" panose="00000400000000000000" pitchFamily="2" charset="0"/>
              </a:rPr>
            </a:br>
            <a:r>
              <a:rPr lang="en-US" sz="8800" dirty="0">
                <a:solidFill>
                  <a:schemeClr val="tx2">
                    <a:lumMod val="90000"/>
                    <a:lumOff val="10000"/>
                  </a:schemeClr>
                </a:solidFill>
                <a:latin typeface="Font Shui" panose="00000400000000000000" pitchFamily="2" charset="0"/>
              </a:rPr>
              <a:t>e-learning</a:t>
            </a:r>
            <a:endParaRPr lang="en-US" sz="8000" dirty="0">
              <a:solidFill>
                <a:schemeClr val="tx2">
                  <a:lumMod val="90000"/>
                  <a:lumOff val="10000"/>
                </a:schemeClr>
              </a:solidFill>
              <a:latin typeface="Font Shui" panose="00000400000000000000" pitchFamily="2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120E8-1590-4D6E-8734-802C2C60F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CBE7-07BF-44C3-8FED-330136D04BD3}" type="datetime5">
              <a:rPr lang="en-US" smtClean="0"/>
              <a:t>5-Feb-20</a:t>
            </a:fld>
            <a:endParaRPr lang="en-US" dirty="0"/>
          </a:p>
        </p:txBody>
      </p:sp>
      <p:grpSp>
        <p:nvGrpSpPr>
          <p:cNvPr id="6" name="Group 5" title="left scallop shape">
            <a:extLst>
              <a:ext uri="{FF2B5EF4-FFF2-40B4-BE49-F238E27FC236}">
                <a16:creationId xmlns:a16="http://schemas.microsoft.com/office/drawing/2014/main" id="{CF50E8C1-4E48-4D92-89BB-64808A1A6991}"/>
              </a:ext>
            </a:extLst>
          </p:cNvPr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7" name="Freeform 6" title="left scallop shape">
              <a:extLst>
                <a:ext uri="{FF2B5EF4-FFF2-40B4-BE49-F238E27FC236}">
                  <a16:creationId xmlns:a16="http://schemas.microsoft.com/office/drawing/2014/main" id="{614FA529-779A-4D55-8882-5D7B7AEB1C7C}"/>
                </a:ext>
              </a:extLst>
            </p:cNvPr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8" name="Freeform 11" title="left scallop inline">
              <a:extLst>
                <a:ext uri="{FF2B5EF4-FFF2-40B4-BE49-F238E27FC236}">
                  <a16:creationId xmlns:a16="http://schemas.microsoft.com/office/drawing/2014/main" id="{25ABB992-F01C-4069-8196-F28484EDAC55}"/>
                </a:ext>
              </a:extLst>
            </p:cNvPr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9965200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altLang="en-US" sz="7600" b="0" spc="0" dirty="0">
                <a:ln w="0"/>
                <a:latin typeface="TypoGraphica" panose="02000500000000000000" pitchFamily="2" charset="0"/>
              </a:rPr>
              <a:t>Introduction </a:t>
            </a:r>
            <a:endParaRPr lang="en-US" sz="7600" b="0" spc="0" dirty="0">
              <a:ln w="0"/>
              <a:latin typeface="TypoGraphica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21E14-A1F8-446B-BB12-CEB2EB56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664" y="1302329"/>
            <a:ext cx="10413844" cy="5555671"/>
          </a:xfrm>
        </p:spPr>
        <p:txBody>
          <a:bodyPr>
            <a:noAutofit/>
          </a:bodyPr>
          <a:lstStyle/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200" dirty="0">
                <a:solidFill>
                  <a:srgbClr val="000099"/>
                </a:solidFill>
                <a:latin typeface="Comic Sans MS" panose="030F0702030302020204" pitchFamily="66" charset="0"/>
              </a:rPr>
              <a:t>Groups is a free, online service that helps groups of people easily share information and communicate effectively. 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200" dirty="0">
                <a:solidFill>
                  <a:srgbClr val="000099"/>
                </a:solidFill>
                <a:latin typeface="Comic Sans MS" panose="030F0702030302020204" pitchFamily="66" charset="0"/>
              </a:rPr>
              <a:t>Groups are public or private places where members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99"/>
                </a:solidFill>
                <a:latin typeface="Comic Sans MS" panose="030F0702030302020204" pitchFamily="66" charset="0"/>
              </a:rPr>
              <a:t>share files, post ideas, and conduct discussions via email. 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200" dirty="0">
                <a:solidFill>
                  <a:srgbClr val="000099"/>
                </a:solidFill>
                <a:latin typeface="Comic Sans MS" panose="030F0702030302020204" pitchFamily="66" charset="0"/>
              </a:rPr>
              <a:t>All emails sent to the group are archived for future reference and are easily searchable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200" dirty="0">
                <a:solidFill>
                  <a:srgbClr val="000099"/>
                </a:solidFill>
                <a:latin typeface="Comic Sans MS" panose="030F0702030302020204" pitchFamily="66" charset="0"/>
              </a:rPr>
              <a:t>Google Groups is a mailing list service that is part of the Google Apps suite.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650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altLang="en-US" sz="7600" b="0" spc="0" dirty="0">
                <a:ln w="0"/>
                <a:latin typeface="TypoGraphica" panose="02000500000000000000" pitchFamily="2" charset="0"/>
              </a:rPr>
              <a:t>Introduction </a:t>
            </a:r>
            <a:endParaRPr lang="en-US" sz="7600" b="0" spc="0" dirty="0">
              <a:ln w="0"/>
              <a:latin typeface="TypoGraphica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21E14-A1F8-446B-BB12-CEB2EB56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664" y="1302329"/>
            <a:ext cx="10413844" cy="5555671"/>
          </a:xfrm>
        </p:spPr>
        <p:txBody>
          <a:bodyPr>
            <a:noAutofit/>
          </a:bodyPr>
          <a:lstStyle/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600" dirty="0">
                <a:solidFill>
                  <a:srgbClr val="000099"/>
                </a:solidFill>
                <a:latin typeface="Comic Sans MS" panose="030F0702030302020204" pitchFamily="66" charset="0"/>
              </a:rPr>
              <a:t>Allows users to create and manage groups among other users. 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600" dirty="0">
                <a:solidFill>
                  <a:srgbClr val="000099"/>
                </a:solidFill>
                <a:latin typeface="Comic Sans MS" panose="030F0702030302020204" pitchFamily="66" charset="0"/>
              </a:rPr>
              <a:t>Users can manage and archive their mailing lists, as well as manage group members 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600" dirty="0">
                <a:solidFill>
                  <a:srgbClr val="000099"/>
                </a:solidFill>
                <a:latin typeface="Comic Sans MS" panose="030F0702030302020204" pitchFamily="66" charset="0"/>
              </a:rPr>
              <a:t>Google Groups allows users who are members of a group to effectively collaborate and communicate together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62391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altLang="en-US" sz="7600" b="0" spc="0" dirty="0">
                <a:ln w="0"/>
                <a:latin typeface="TypoGraphica" panose="02000500000000000000" pitchFamily="2" charset="0"/>
              </a:rPr>
              <a:t>Google Groups </a:t>
            </a:r>
            <a:endParaRPr lang="en-US" sz="7600" b="0" spc="0" dirty="0">
              <a:ln w="0"/>
              <a:latin typeface="TypoGraphica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21E14-A1F8-446B-BB12-CEB2EB56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664" y="1302329"/>
            <a:ext cx="10413844" cy="5555671"/>
          </a:xfrm>
        </p:spPr>
        <p:txBody>
          <a:bodyPr>
            <a:noAutofit/>
          </a:bodyPr>
          <a:lstStyle/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600" dirty="0">
                <a:solidFill>
                  <a:srgbClr val="000099"/>
                </a:solidFill>
                <a:latin typeface="Comic Sans MS" panose="030F0702030302020204" pitchFamily="66" charset="0"/>
              </a:rPr>
              <a:t>You do not have to have a Google account in order to utilize some of the features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600" dirty="0">
                <a:solidFill>
                  <a:srgbClr val="000099"/>
                </a:solidFill>
                <a:latin typeface="Comic Sans MS" panose="030F0702030302020204" pitchFamily="66" charset="0"/>
              </a:rPr>
              <a:t>Some of the things you can do without a Google account are: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0099"/>
                </a:solidFill>
                <a:latin typeface="Comic Sans MS" panose="030F0702030302020204" pitchFamily="66" charset="0"/>
              </a:rPr>
              <a:t>Read posts in public groups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0099"/>
                </a:solidFill>
                <a:latin typeface="Comic Sans MS" panose="030F0702030302020204" pitchFamily="66" charset="0"/>
              </a:rPr>
              <a:t>Join a public group through email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0099"/>
                </a:solidFill>
                <a:latin typeface="Comic Sans MS" panose="030F0702030302020204" pitchFamily="66" charset="0"/>
              </a:rPr>
              <a:t>Post to groups via email if they are unrestricted, or if you are a member </a:t>
            </a:r>
          </a:p>
          <a:p>
            <a:pPr marL="914400" lvl="1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0099"/>
                </a:solidFill>
                <a:latin typeface="Comic Sans MS" panose="030F0702030302020204" pitchFamily="66" charset="0"/>
              </a:rPr>
              <a:t>Search for groups, posts, authors, etc.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69340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Create Google Group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0BA30D-F056-46A5-B612-76AF5F4A39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373805"/>
            <a:ext cx="10344577" cy="5351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57315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Create Google Group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348C56-F3D7-491A-B348-8029D7103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300417"/>
            <a:ext cx="10344577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9853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8000" b="0" spc="0" dirty="0">
                <a:ln w="0"/>
                <a:latin typeface="TypoGraphica" panose="02000500000000000000" pitchFamily="2" charset="0"/>
              </a:rPr>
              <a:t>Create Google Group</a:t>
            </a:r>
            <a:endParaRPr lang="en-US" sz="7600" b="0" spc="0" dirty="0">
              <a:ln w="0"/>
              <a:latin typeface="TypoGraphica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21E14-A1F8-446B-BB12-CEB2EB56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664" y="1302329"/>
            <a:ext cx="10413844" cy="5555671"/>
          </a:xfrm>
        </p:spPr>
        <p:txBody>
          <a:bodyPr>
            <a:noAutofit/>
          </a:bodyPr>
          <a:lstStyle/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600" dirty="0">
                <a:solidFill>
                  <a:srgbClr val="000099"/>
                </a:solidFill>
                <a:latin typeface="Comic Sans MS" panose="030F0702030302020204" pitchFamily="66" charset="0"/>
              </a:rPr>
              <a:t>Go to 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https://groups.google.com/ in computer's web browser. </a:t>
            </a:r>
          </a:p>
          <a:p>
            <a:pPr marL="45720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Char char=""/>
            </a:pPr>
            <a:r>
              <a:rPr lang="en-US" sz="3600" dirty="0">
                <a:solidFill>
                  <a:srgbClr val="000099"/>
                </a:solidFill>
                <a:latin typeface="Comic Sans MS" panose="030F0702030302020204" pitchFamily="66" charset="0"/>
              </a:rPr>
              <a:t>Sign into your Google Account if necessary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15523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B333-ABE5-4995-A3CF-6637204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31" y="128151"/>
            <a:ext cx="10344577" cy="1052948"/>
          </a:xfrm>
        </p:spPr>
        <p:txBody>
          <a:bodyPr>
            <a:noAutofit/>
          </a:bodyPr>
          <a:lstStyle/>
          <a:p>
            <a:r>
              <a:rPr lang="en-US" sz="6600" b="0" spc="0" dirty="0">
                <a:ln w="0"/>
                <a:latin typeface="TypoGraphica" panose="02000500000000000000" pitchFamily="2" charset="0"/>
              </a:rPr>
              <a:t>Create Google Group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E0AF4-5638-45BA-9CB6-6AA4B7CB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158E-941E-4497-AAD5-8634FCB9CCA4}" type="datetime5">
              <a:rPr lang="en-US" smtClean="0"/>
              <a:t>5-Feb-20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2E73-8C9C-4294-87C7-7676F177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81186F-8E88-471F-9D8D-E473C25B8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31" y="1293603"/>
            <a:ext cx="10344577" cy="547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4960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View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3365</TotalTime>
  <Words>289</Words>
  <Application>Microsoft Office PowerPoint</Application>
  <PresentationFormat>Widescreen</PresentationFormat>
  <Paragraphs>66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Arial</vt:lpstr>
      <vt:lpstr>Calibri</vt:lpstr>
      <vt:lpstr>Century Schoolbook</vt:lpstr>
      <vt:lpstr>Comic Sans MS</vt:lpstr>
      <vt:lpstr>Font Shui</vt:lpstr>
      <vt:lpstr>Kinkee</vt:lpstr>
      <vt:lpstr>SEGA LOGO FONT</vt:lpstr>
      <vt:lpstr>Trebuchet MS</vt:lpstr>
      <vt:lpstr>TypoGraphica</vt:lpstr>
      <vt:lpstr>Wingdings</vt:lpstr>
      <vt:lpstr>Wingdings 2</vt:lpstr>
      <vt:lpstr>Wingdings 3</vt:lpstr>
      <vt:lpstr>View</vt:lpstr>
      <vt:lpstr>Teaching English  Using  ICT Tools</vt:lpstr>
      <vt:lpstr>Google Group for  e-learning</vt:lpstr>
      <vt:lpstr>Introduction </vt:lpstr>
      <vt:lpstr>Introduction </vt:lpstr>
      <vt:lpstr>Google Groups </vt:lpstr>
      <vt:lpstr>Create Google Group</vt:lpstr>
      <vt:lpstr>Create Google Group</vt:lpstr>
      <vt:lpstr>Create Google Group</vt:lpstr>
      <vt:lpstr>Create Google Group</vt:lpstr>
      <vt:lpstr>Create Google Group</vt:lpstr>
      <vt:lpstr>Invite friends</vt:lpstr>
      <vt:lpstr>Create Google Group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English Using ICT Tools</dc:title>
  <dc:creator>Eyoab</dc:creator>
  <cp:lastModifiedBy>Eyoab</cp:lastModifiedBy>
  <cp:revision>310</cp:revision>
  <dcterms:created xsi:type="dcterms:W3CDTF">2019-12-13T23:53:00Z</dcterms:created>
  <dcterms:modified xsi:type="dcterms:W3CDTF">2020-02-06T03:56:12Z</dcterms:modified>
</cp:coreProperties>
</file>