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A885-197F-43B5-82A8-BDF0442ED93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C023-7FA1-4DD2-95BC-F313A11E6A6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58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A885-197F-43B5-82A8-BDF0442ED93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C023-7FA1-4DD2-95BC-F313A11E6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749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A885-197F-43B5-82A8-BDF0442ED93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C023-7FA1-4DD2-95BC-F313A11E6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843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A885-197F-43B5-82A8-BDF0442ED93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C023-7FA1-4DD2-95BC-F313A11E6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7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A885-197F-43B5-82A8-BDF0442ED93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C023-7FA1-4DD2-95BC-F313A11E6A6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070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A885-197F-43B5-82A8-BDF0442ED93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C023-7FA1-4DD2-95BC-F313A11E6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18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A885-197F-43B5-82A8-BDF0442ED93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C023-7FA1-4DD2-95BC-F313A11E6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5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A885-197F-43B5-82A8-BDF0442ED93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C023-7FA1-4DD2-95BC-F313A11E6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00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A885-197F-43B5-82A8-BDF0442ED93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C023-7FA1-4DD2-95BC-F313A11E6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6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86BA885-197F-43B5-82A8-BDF0442ED93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D4C023-7FA1-4DD2-95BC-F313A11E6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20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A885-197F-43B5-82A8-BDF0442ED93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4C023-7FA1-4DD2-95BC-F313A11E6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03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86BA885-197F-43B5-82A8-BDF0442ED938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1D4C023-7FA1-4DD2-95BC-F313A11E6A6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298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turnitin.com/" TargetMode="External"/><Relationship Id="rId3" Type="http://schemas.openxmlformats.org/officeDocument/2006/relationships/hyperlink" Target="https://libgen.ac/" TargetMode="External"/><Relationship Id="rId7" Type="http://schemas.openxmlformats.org/officeDocument/2006/relationships/hyperlink" Target="https://muse.jhu.edu/" TargetMode="External"/><Relationship Id="rId2" Type="http://schemas.openxmlformats.org/officeDocument/2006/relationships/hyperlink" Target="https://elearning.amu.edu.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cholar.google.com/" TargetMode="External"/><Relationship Id="rId5" Type="http://schemas.openxmlformats.org/officeDocument/2006/relationships/hyperlink" Target="https://www.ajol.info/" TargetMode="External"/><Relationship Id="rId4" Type="http://schemas.openxmlformats.org/officeDocument/2006/relationships/hyperlink" Target="https://doaj.org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DD67DB-A723-5BC7-11E6-7FA7784F5A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Literacies you need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672A2-8E98-6EBE-7B57-FD3A440C6E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75563" y="4455620"/>
            <a:ext cx="5782887" cy="164342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 pre-course seminar: </a:t>
            </a:r>
          </a:p>
          <a:p>
            <a:r>
              <a:rPr lang="en-US" dirty="0"/>
              <a:t>Specially made for Current Issues in ELT</a:t>
            </a:r>
          </a:p>
          <a:p>
            <a:r>
              <a:rPr lang="en-US" dirty="0"/>
              <a:t>December 2015</a:t>
            </a:r>
          </a:p>
          <a:p>
            <a:r>
              <a:rPr lang="en-US" dirty="0"/>
              <a:t>Tesfaye 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68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2B7F4-145A-7B07-028E-51B374941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88015"/>
          </a:xfrm>
        </p:spPr>
        <p:txBody>
          <a:bodyPr/>
          <a:lstStyle/>
          <a:p>
            <a:r>
              <a:rPr lang="en-US" dirty="0"/>
              <a:t>Digital Literacies for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AB1BC-C8D5-2BA8-E599-4B6ACB028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23" y="1828800"/>
            <a:ext cx="6135755" cy="4518991"/>
          </a:xfrm>
        </p:spPr>
        <p:txBody>
          <a:bodyPr>
            <a:normAutofit/>
          </a:bodyPr>
          <a:lstStyle/>
          <a:p>
            <a:r>
              <a:rPr lang="en-US" sz="2800" dirty="0"/>
              <a:t>Where to get resources</a:t>
            </a:r>
          </a:p>
          <a:p>
            <a:pPr lvl="1"/>
            <a:r>
              <a:rPr lang="en-US" dirty="0" smtClean="0"/>
              <a:t>How </a:t>
            </a:r>
            <a:r>
              <a:rPr lang="en-US" dirty="0"/>
              <a:t>to use </a:t>
            </a:r>
            <a:r>
              <a:rPr lang="en-US" dirty="0" smtClean="0"/>
              <a:t>it</a:t>
            </a:r>
            <a:r>
              <a:rPr lang="en-US" sz="3600" dirty="0">
                <a:hlinkClick r:id="rId2"/>
              </a:rPr>
              <a:t>https://elearning.amu.edu.et</a:t>
            </a:r>
            <a:r>
              <a:rPr lang="en-US" sz="3600" dirty="0"/>
              <a:t> </a:t>
            </a:r>
          </a:p>
          <a:p>
            <a:pPr lvl="2"/>
            <a:r>
              <a:rPr lang="en-US" sz="2800" dirty="0"/>
              <a:t>How to access</a:t>
            </a:r>
          </a:p>
          <a:p>
            <a:pPr lvl="1"/>
            <a:r>
              <a:rPr lang="en-US" sz="3600" dirty="0">
                <a:hlinkClick r:id="rId3"/>
              </a:rPr>
              <a:t>https://libgen.ac/</a:t>
            </a:r>
            <a:endParaRPr lang="en-US" sz="3600" dirty="0"/>
          </a:p>
          <a:p>
            <a:pPr lvl="2"/>
            <a:r>
              <a:rPr lang="en-US" sz="2000" dirty="0"/>
              <a:t>How to access</a:t>
            </a:r>
          </a:p>
          <a:p>
            <a:pPr lvl="1"/>
            <a:r>
              <a:rPr lang="en-US" sz="3600" dirty="0">
                <a:hlinkClick r:id="rId4"/>
              </a:rPr>
              <a:t>https://doaj.org/</a:t>
            </a:r>
            <a:endParaRPr lang="en-US" sz="3600" dirty="0"/>
          </a:p>
          <a:p>
            <a:pPr lvl="2"/>
            <a:r>
              <a:rPr lang="en-US" sz="2000" dirty="0"/>
              <a:t>How to use it</a:t>
            </a:r>
          </a:p>
          <a:p>
            <a:pPr lvl="1"/>
            <a:r>
              <a:rPr lang="en-US" sz="3600" dirty="0">
                <a:hlinkClick r:id="rId5"/>
              </a:rPr>
              <a:t>https://www.ajol.info/</a:t>
            </a:r>
            <a:endParaRPr lang="en-US" sz="3600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AE77322-40E1-31C5-9869-8D5AB3ED4924}"/>
              </a:ext>
            </a:extLst>
          </p:cNvPr>
          <p:cNvSpPr txBox="1">
            <a:spLocks/>
          </p:cNvSpPr>
          <p:nvPr/>
        </p:nvSpPr>
        <p:spPr>
          <a:xfrm>
            <a:off x="6268278" y="1828799"/>
            <a:ext cx="5791199" cy="45189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hlinkClick r:id="rId6"/>
              </a:rPr>
              <a:t>https://scholar.google.com</a:t>
            </a:r>
            <a:r>
              <a:rPr lang="en-US" sz="2800" dirty="0" smtClean="0">
                <a:hlinkClick r:id="rId6"/>
              </a:rPr>
              <a:t>/</a:t>
            </a:r>
            <a:endParaRPr lang="en-US" sz="2800" dirty="0" smtClean="0"/>
          </a:p>
          <a:p>
            <a:pPr lvl="2"/>
            <a:r>
              <a:rPr lang="en-US" dirty="0"/>
              <a:t>How to use it</a:t>
            </a:r>
          </a:p>
          <a:p>
            <a:r>
              <a:rPr lang="en-US" sz="2800" dirty="0" smtClean="0">
                <a:hlinkClick r:id="rId7"/>
              </a:rPr>
              <a:t>https</a:t>
            </a:r>
            <a:r>
              <a:rPr lang="en-US" sz="2800" dirty="0">
                <a:hlinkClick r:id="rId7"/>
              </a:rPr>
              <a:t>://muse.jhu.edu</a:t>
            </a:r>
            <a:r>
              <a:rPr lang="en-US" sz="2800" dirty="0" smtClean="0">
                <a:hlinkClick r:id="rId7"/>
              </a:rPr>
              <a:t>/</a:t>
            </a:r>
            <a:endParaRPr lang="en-US" sz="2800" dirty="0" smtClean="0"/>
          </a:p>
          <a:p>
            <a:pPr lvl="2"/>
            <a:r>
              <a:rPr lang="en-US" dirty="0"/>
              <a:t>How to use it</a:t>
            </a:r>
          </a:p>
          <a:p>
            <a:pPr lvl="1"/>
            <a:r>
              <a:rPr lang="en-US" sz="3200" dirty="0" smtClean="0"/>
              <a:t>Check </a:t>
            </a:r>
            <a:r>
              <a:rPr lang="en-US" sz="3200" dirty="0"/>
              <a:t>Your Library</a:t>
            </a:r>
            <a:endParaRPr lang="en-US" sz="3200" dirty="0" smtClean="0"/>
          </a:p>
          <a:p>
            <a:r>
              <a:rPr lang="en-US" sz="2800" dirty="0" smtClean="0"/>
              <a:t>Checking </a:t>
            </a:r>
            <a:r>
              <a:rPr lang="en-US" sz="2800" dirty="0"/>
              <a:t>for plagiarism </a:t>
            </a:r>
          </a:p>
          <a:p>
            <a:pPr lvl="1"/>
            <a:r>
              <a:rPr lang="en-US" sz="2400" dirty="0">
                <a:hlinkClick r:id="rId8"/>
              </a:rPr>
              <a:t>https://www.turnitin.com</a:t>
            </a:r>
            <a:endParaRPr lang="en-US" sz="2400" dirty="0"/>
          </a:p>
          <a:p>
            <a:pPr lvl="2"/>
            <a:r>
              <a:rPr lang="en-US" sz="1800" dirty="0"/>
              <a:t>How to </a:t>
            </a:r>
            <a:r>
              <a:rPr lang="en-US" sz="1800" dirty="0" smtClean="0"/>
              <a:t>access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48908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Generative AI tools… 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8793763"/>
              </p:ext>
            </p:extLst>
          </p:nvPr>
        </p:nvGraphicFramePr>
        <p:xfrm>
          <a:off x="574225" y="1846262"/>
          <a:ext cx="11417478" cy="4521376"/>
        </p:xfrm>
        <a:graphic>
          <a:graphicData uri="http://schemas.openxmlformats.org/drawingml/2006/table">
            <a:tbl>
              <a:tblPr/>
              <a:tblGrid>
                <a:gridCol w="2395530">
                  <a:extLst>
                    <a:ext uri="{9D8B030D-6E8A-4147-A177-3AD203B41FA5}">
                      <a16:colId xmlns:a16="http://schemas.microsoft.com/office/drawing/2014/main" val="2432828038"/>
                    </a:ext>
                  </a:extLst>
                </a:gridCol>
                <a:gridCol w="3300416">
                  <a:extLst>
                    <a:ext uri="{9D8B030D-6E8A-4147-A177-3AD203B41FA5}">
                      <a16:colId xmlns:a16="http://schemas.microsoft.com/office/drawing/2014/main" val="3354238540"/>
                    </a:ext>
                  </a:extLst>
                </a:gridCol>
                <a:gridCol w="5721532">
                  <a:extLst>
                    <a:ext uri="{9D8B030D-6E8A-4147-A177-3AD203B41FA5}">
                      <a16:colId xmlns:a16="http://schemas.microsoft.com/office/drawing/2014/main" val="716183588"/>
                    </a:ext>
                  </a:extLst>
                </a:gridCol>
              </a:tblGrid>
              <a:tr h="328865"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Tool Category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Example Tools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How They Help</a:t>
                      </a:r>
                      <a:endParaRPr lang="en-US" sz="18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9841788"/>
                  </a:ext>
                </a:extLst>
              </a:tr>
              <a:tr h="1125969"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Synthesis &amp; Discovery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Elicit, Consensus, Semantic Scholar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Answer specific research questions by analyzing and summarizing findings across multiple papers. They often provide citation-backed summaries.</a:t>
                      </a: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649165"/>
                  </a:ext>
                </a:extLst>
              </a:tr>
              <a:tr h="954211"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Visual Mapping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ResearchRabbit</a:t>
                      </a:r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, Connected Papers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Generate a visual network map of papers, showing key articles, authors, and the chronological evolution of a research field.</a:t>
                      </a: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1536119"/>
                  </a:ext>
                </a:extLst>
              </a:tr>
              <a:tr h="1125969">
                <a:tc>
                  <a:txBody>
                    <a:bodyPr/>
                    <a:lstStyle/>
                    <a:p>
                      <a:pPr rtl="0"/>
                      <a:r>
                        <a:rPr lang="en-US" sz="18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PDF Interaction</a:t>
                      </a:r>
                      <a:endParaRPr lang="en-US" sz="18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Paperpal</a:t>
                      </a:r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 (Chat with PDFs), </a:t>
                      </a:r>
                      <a:r>
                        <a:rPr lang="en-US" sz="1800" b="1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SciSpace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Allow you to upload a PDF and "chat" with it—asking questions, extracting methodology, and getting instant summaries of key sections.</a:t>
                      </a: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5169766"/>
                  </a:ext>
                </a:extLst>
              </a:tr>
              <a:tr h="954211">
                <a:tc>
                  <a:txBody>
                    <a:bodyPr/>
                    <a:lstStyle/>
                    <a:p>
                      <a:pPr rtl="0"/>
                      <a:r>
                        <a:rPr lang="en-US" sz="18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Systematic Review</a:t>
                      </a:r>
                      <a:endParaRPr lang="en-US" sz="18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ASReview, Laser AI</a:t>
                      </a:r>
                      <a:endParaRPr lang="en-US" sz="18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Automate the initial screening of titles and abstracts to drastically reduce the time needed for systematic reviews.</a:t>
                      </a:r>
                    </a:p>
                  </a:txBody>
                  <a:tcPr marL="65022" marR="65022" marT="43348" marB="43348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92286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4701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8824" y="286603"/>
            <a:ext cx="10776856" cy="693111"/>
          </a:xfrm>
        </p:spPr>
        <p:txBody>
          <a:bodyPr>
            <a:normAutofit fontScale="90000"/>
          </a:bodyPr>
          <a:lstStyle/>
          <a:p>
            <a:r>
              <a:rPr lang="en-US" dirty="0"/>
              <a:t>Generative AI tools…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00251"/>
              </p:ext>
            </p:extLst>
          </p:nvPr>
        </p:nvGraphicFramePr>
        <p:xfrm>
          <a:off x="378824" y="1685109"/>
          <a:ext cx="11813176" cy="4676503"/>
        </p:xfrm>
        <a:graphic>
          <a:graphicData uri="http://schemas.openxmlformats.org/drawingml/2006/table">
            <a:tbl>
              <a:tblPr/>
              <a:tblGrid>
                <a:gridCol w="2584968">
                  <a:extLst>
                    <a:ext uri="{9D8B030D-6E8A-4147-A177-3AD203B41FA5}">
                      <a16:colId xmlns:a16="http://schemas.microsoft.com/office/drawing/2014/main" val="1256454467"/>
                    </a:ext>
                  </a:extLst>
                </a:gridCol>
                <a:gridCol w="2745693">
                  <a:extLst>
                    <a:ext uri="{9D8B030D-6E8A-4147-A177-3AD203B41FA5}">
                      <a16:colId xmlns:a16="http://schemas.microsoft.com/office/drawing/2014/main" val="3017147607"/>
                    </a:ext>
                  </a:extLst>
                </a:gridCol>
                <a:gridCol w="6482515">
                  <a:extLst>
                    <a:ext uri="{9D8B030D-6E8A-4147-A177-3AD203B41FA5}">
                      <a16:colId xmlns:a16="http://schemas.microsoft.com/office/drawing/2014/main" val="2723102118"/>
                    </a:ext>
                  </a:extLst>
                </a:gridCol>
              </a:tblGrid>
              <a:tr h="360857"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Tool Category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Example Tools</a:t>
                      </a:r>
                      <a:endParaRPr lang="en-US" sz="18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How They Help</a:t>
                      </a:r>
                      <a:endParaRPr lang="en-US" sz="18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0802728"/>
                  </a:ext>
                </a:extLst>
              </a:tr>
              <a:tr h="935301"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Academic Proofreading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Trinka</a:t>
                      </a:r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Paperpal</a:t>
                      </a:r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Writefull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Go beyond general grammar checkers (like Grammarly) to check for language patterns, tone, and vocabulary specific to scholarly writing, including scientific/technical phrasing.</a:t>
                      </a: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4253408"/>
                  </a:ext>
                </a:extLst>
              </a:tr>
              <a:tr h="935301"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Paraphrasing &amp; Rewriting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QuillBot</a:t>
                      </a:r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Wordvice</a:t>
                      </a:r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 AI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Help you rephrase sentences to improve clarity, flow, and conciseness, which is crucial for avoiding unintentional plagiarism while maintaining an academic style.</a:t>
                      </a: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858196"/>
                  </a:ext>
                </a:extLst>
              </a:tr>
              <a:tr h="1509743"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Contextual Writing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Jenni AI, </a:t>
                      </a:r>
                      <a:r>
                        <a:rPr lang="en-US" sz="1800" b="1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Thesify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Function as a dedicated writing assistant, offering suggestions to complete sentences, generate text for specific sections (like an abstract or conclusion), or improve the logical flow of arguments. </a:t>
                      </a:r>
                      <a:r>
                        <a:rPr lang="en-US" sz="18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(Note: Must be used responsibly and require human oversight).</a:t>
                      </a:r>
                      <a:endParaRPr lang="en-US" sz="18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1463810"/>
                  </a:ext>
                </a:extLst>
              </a:tr>
              <a:tr h="935301">
                <a:tc>
                  <a:txBody>
                    <a:bodyPr/>
                    <a:lstStyle/>
                    <a:p>
                      <a:pPr rtl="0"/>
                      <a:r>
                        <a:rPr lang="en-US" sz="18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General Assistance</a:t>
                      </a:r>
                      <a:endParaRPr lang="en-US" sz="18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ChatGPT / Gemini</a:t>
                      </a:r>
                      <a:endParaRPr lang="en-US" sz="18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180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Can be used for brainstorming titles, creating detailed outlines, simplifying complex ideas for a non-expert audience, or drafting professional emails to editors.</a:t>
                      </a:r>
                    </a:p>
                  </a:txBody>
                  <a:tcPr marL="52746" marR="52746" marT="35164" marB="35164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8657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6085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446" y="286603"/>
            <a:ext cx="10855234" cy="875991"/>
          </a:xfrm>
        </p:spPr>
        <p:txBody>
          <a:bodyPr/>
          <a:lstStyle/>
          <a:p>
            <a:r>
              <a:rPr lang="en-US" dirty="0"/>
              <a:t>Generative AI tools… 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5568331"/>
              </p:ext>
            </p:extLst>
          </p:nvPr>
        </p:nvGraphicFramePr>
        <p:xfrm>
          <a:off x="156756" y="1829055"/>
          <a:ext cx="11926389" cy="4431417"/>
        </p:xfrm>
        <a:graphic>
          <a:graphicData uri="http://schemas.openxmlformats.org/drawingml/2006/table">
            <a:tbl>
              <a:tblPr/>
              <a:tblGrid>
                <a:gridCol w="2486892">
                  <a:extLst>
                    <a:ext uri="{9D8B030D-6E8A-4147-A177-3AD203B41FA5}">
                      <a16:colId xmlns:a16="http://schemas.microsoft.com/office/drawing/2014/main" val="2772945843"/>
                    </a:ext>
                  </a:extLst>
                </a:gridCol>
                <a:gridCol w="3182153">
                  <a:extLst>
                    <a:ext uri="{9D8B030D-6E8A-4147-A177-3AD203B41FA5}">
                      <a16:colId xmlns:a16="http://schemas.microsoft.com/office/drawing/2014/main" val="2670844957"/>
                    </a:ext>
                  </a:extLst>
                </a:gridCol>
                <a:gridCol w="6257344">
                  <a:extLst>
                    <a:ext uri="{9D8B030D-6E8A-4147-A177-3AD203B41FA5}">
                      <a16:colId xmlns:a16="http://schemas.microsoft.com/office/drawing/2014/main" val="1163774729"/>
                    </a:ext>
                  </a:extLst>
                </a:gridCol>
              </a:tblGrid>
              <a:tr h="276134">
                <a:tc>
                  <a:txBody>
                    <a:bodyPr/>
                    <a:lstStyle/>
                    <a:p>
                      <a:pPr rtl="0"/>
                      <a:r>
                        <a:rPr lang="en-US" sz="2000" b="1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Tool Category</a:t>
                      </a:r>
                      <a:endParaRPr lang="en-US" sz="200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9198" marR="69198" marT="46132" marB="4613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0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Example Tools</a:t>
                      </a:r>
                      <a:endParaRPr lang="en-US" sz="20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9198" marR="69198" marT="46132" marB="4613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000" b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How They Help</a:t>
                      </a:r>
                      <a:endParaRPr lang="en-US" sz="200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9198" marR="69198" marT="46132" marB="4613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035087"/>
                  </a:ext>
                </a:extLst>
              </a:tr>
              <a:tr h="1166676">
                <a:tc>
                  <a:txBody>
                    <a:bodyPr/>
                    <a:lstStyle/>
                    <a:p>
                      <a:pPr rtl="0"/>
                      <a:r>
                        <a:rPr lang="en-US" sz="2000" b="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Citation Management</a:t>
                      </a:r>
                    </a:p>
                  </a:txBody>
                  <a:tcPr marL="69198" marR="69198" marT="46132" marB="4613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000" b="0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ResearchPal</a:t>
                      </a:r>
                      <a:r>
                        <a:rPr lang="en-US" sz="2000" b="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Zotero</a:t>
                      </a:r>
                      <a:r>
                        <a:rPr lang="en-US" sz="2000" b="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 (with AI plugins), EndNote (with AI add-ons)</a:t>
                      </a:r>
                    </a:p>
                  </a:txBody>
                  <a:tcPr marL="69198" marR="69198" marT="46132" marB="4613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00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Automate citation generation in over 2,600 styles, import and organize your research library, and ensure consistent referencing throughout your document.</a:t>
                      </a:r>
                    </a:p>
                  </a:txBody>
                  <a:tcPr marL="69198" marR="69198" marT="46132" marB="4613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7717349"/>
                  </a:ext>
                </a:extLst>
              </a:tr>
              <a:tr h="1344784">
                <a:tc>
                  <a:txBody>
                    <a:bodyPr/>
                    <a:lstStyle/>
                    <a:p>
                      <a:pPr rtl="0"/>
                      <a:r>
                        <a:rPr lang="en-US" sz="2000" b="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Journal/Conference Finder</a:t>
                      </a:r>
                    </a:p>
                  </a:txBody>
                  <a:tcPr marL="69198" marR="69198" marT="46132" marB="4613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000" b="0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Paperpal</a:t>
                      </a:r>
                      <a:r>
                        <a:rPr lang="en-US" sz="2000" b="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 (AI Journal Finder), </a:t>
                      </a:r>
                      <a:r>
                        <a:rPr lang="en-US" sz="2000" b="0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Thesify</a:t>
                      </a:r>
                      <a:endParaRPr lang="en-US" sz="2000" b="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9198" marR="69198" marT="46132" marB="4613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00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Analyze your manuscript's title, abstract, and keywords to recommend the most suitable peer-reviewed journals or conferences for publication, often based on acceptance rates and impact factor.</a:t>
                      </a:r>
                    </a:p>
                  </a:txBody>
                  <a:tcPr marL="69198" marR="69198" marT="46132" marB="4613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4513269"/>
                  </a:ext>
                </a:extLst>
              </a:tr>
              <a:tr h="1522893">
                <a:tc>
                  <a:txBody>
                    <a:bodyPr/>
                    <a:lstStyle/>
                    <a:p>
                      <a:pPr rtl="0"/>
                      <a:r>
                        <a:rPr lang="en-US" sz="2000" b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Pre-Submission Checks</a:t>
                      </a:r>
                    </a:p>
                  </a:txBody>
                  <a:tcPr marL="69198" marR="69198" marT="46132" marB="4613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000" b="0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Paperpal</a:t>
                      </a:r>
                      <a:r>
                        <a:rPr lang="en-US" sz="2000" b="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, </a:t>
                      </a:r>
                      <a:r>
                        <a:rPr lang="en-US" sz="2000" b="0" dirty="0" err="1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Trinka</a:t>
                      </a:r>
                      <a:endParaRPr lang="en-US" sz="2000" b="0" dirty="0">
                        <a:solidFill>
                          <a:srgbClr val="1B1C1D"/>
                        </a:solidFill>
                        <a:effectLst/>
                        <a:latin typeface="Google Sans Text"/>
                      </a:endParaRPr>
                    </a:p>
                  </a:txBody>
                  <a:tcPr marL="69198" marR="69198" marT="46132" marB="4613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en-US" sz="2000" dirty="0">
                          <a:solidFill>
                            <a:srgbClr val="1B1C1D"/>
                          </a:solidFill>
                          <a:effectLst/>
                          <a:latin typeface="Google Sans Text"/>
                        </a:rPr>
                        <a:t>Check your manuscript against a list of common journal requirements, identifying missing declarations, figures, or language issues that could lead to an immediate "desk rejection."</a:t>
                      </a:r>
                    </a:p>
                  </a:txBody>
                  <a:tcPr marL="69198" marR="69198" marT="46132" marB="46132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640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1774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2919</TotalTime>
  <Words>495</Words>
  <Application>Microsoft Office PowerPoint</Application>
  <PresentationFormat>Widescreen</PresentationFormat>
  <Paragraphs>67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Google Sans Text</vt:lpstr>
      <vt:lpstr>Retrospect</vt:lpstr>
      <vt:lpstr>Digital Literacies you need</vt:lpstr>
      <vt:lpstr>Digital Literacies for you</vt:lpstr>
      <vt:lpstr>Generative AI tools… </vt:lpstr>
      <vt:lpstr>Generative AI tools… </vt:lpstr>
      <vt:lpstr>Generative AI tools…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Literacies you need</dc:title>
  <dc:creator>User</dc:creator>
  <cp:lastModifiedBy>Dr. Tesfaye Habtemariam Gezahagn</cp:lastModifiedBy>
  <cp:revision>17</cp:revision>
  <dcterms:created xsi:type="dcterms:W3CDTF">2022-12-06T13:52:33Z</dcterms:created>
  <dcterms:modified xsi:type="dcterms:W3CDTF">2025-11-19T18:09:51Z</dcterms:modified>
</cp:coreProperties>
</file>