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  <p:sldMasterId id="2147483694" r:id="rId2"/>
  </p:sldMasterIdLst>
  <p:sldIdLst>
    <p:sldId id="256" r:id="rId3"/>
    <p:sldId id="259" r:id="rId4"/>
    <p:sldId id="319" r:id="rId5"/>
    <p:sldId id="261" r:id="rId6"/>
    <p:sldId id="298" r:id="rId7"/>
    <p:sldId id="264" r:id="rId8"/>
    <p:sldId id="280" r:id="rId9"/>
    <p:sldId id="281" r:id="rId10"/>
    <p:sldId id="283" r:id="rId11"/>
    <p:sldId id="284" r:id="rId12"/>
    <p:sldId id="282" r:id="rId13"/>
    <p:sldId id="286" r:id="rId14"/>
    <p:sldId id="287" r:id="rId15"/>
    <p:sldId id="288" r:id="rId16"/>
    <p:sldId id="299" r:id="rId17"/>
    <p:sldId id="320" r:id="rId18"/>
    <p:sldId id="290" r:id="rId19"/>
    <p:sldId id="291" r:id="rId20"/>
    <p:sldId id="292" r:id="rId21"/>
    <p:sldId id="293" r:id="rId22"/>
    <p:sldId id="294" r:id="rId23"/>
    <p:sldId id="273" r:id="rId24"/>
    <p:sldId id="274" r:id="rId25"/>
    <p:sldId id="275" r:id="rId26"/>
    <p:sldId id="276" r:id="rId27"/>
    <p:sldId id="278" r:id="rId28"/>
    <p:sldId id="296" r:id="rId29"/>
    <p:sldId id="289" r:id="rId30"/>
    <p:sldId id="2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DFF2A-F9FF-4C5A-BA25-0AF3F9201DCF}" type="doc">
      <dgm:prSet loTypeId="urn:microsoft.com/office/officeart/2011/layout/ConvergingText" loCatId="officeonlin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7DB123-5809-46D1-8A45-2D9CBE2C83D5}">
      <dgm:prSet/>
      <dgm:spPr/>
      <dgm:t>
        <a:bodyPr/>
        <a:lstStyle/>
        <a:p>
          <a:r>
            <a:rPr lang="en-US" dirty="0"/>
            <a:t>Where to find ELIR?</a:t>
          </a:r>
        </a:p>
      </dgm:t>
    </dgm:pt>
    <dgm:pt modelId="{F05B3C23-2EAE-41C7-8822-17A6AFEDD8E4}" type="parTrans" cxnId="{FFE879DE-142D-4610-8A74-AB221EA1F7BA}">
      <dgm:prSet/>
      <dgm:spPr/>
      <dgm:t>
        <a:bodyPr/>
        <a:lstStyle/>
        <a:p>
          <a:endParaRPr lang="en-US"/>
        </a:p>
      </dgm:t>
    </dgm:pt>
    <dgm:pt modelId="{8FA964DB-50ED-439B-B898-82DDCDAF964F}" type="sibTrans" cxnId="{FFE879DE-142D-4610-8A74-AB221EA1F7BA}">
      <dgm:prSet/>
      <dgm:spPr/>
      <dgm:t>
        <a:bodyPr/>
        <a:lstStyle/>
        <a:p>
          <a:endParaRPr lang="en-US"/>
        </a:p>
      </dgm:t>
    </dgm:pt>
    <dgm:pt modelId="{490C5EBB-737C-4213-B10E-513ABB0A132B}" type="pres">
      <dgm:prSet presAssocID="{2D2DFF2A-F9FF-4C5A-BA25-0AF3F9201DCF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BAA7D066-AA60-443E-B63D-91AECC4457B6}" type="pres">
      <dgm:prSet presAssocID="{227DB123-5809-46D1-8A45-2D9CBE2C83D5}" presName="composite" presStyleCnt="0"/>
      <dgm:spPr/>
    </dgm:pt>
    <dgm:pt modelId="{3B020973-9C71-4BFF-AFEE-762EAC5CF054}" type="pres">
      <dgm:prSet presAssocID="{227DB123-5809-46D1-8A45-2D9CBE2C83D5}" presName="ParentAccent1" presStyleLbl="alignNode1" presStyleIdx="0" presStyleCnt="11"/>
      <dgm:spPr/>
    </dgm:pt>
    <dgm:pt modelId="{DD87ACF5-2C19-4D0E-981B-CD364FAF1AB9}" type="pres">
      <dgm:prSet presAssocID="{227DB123-5809-46D1-8A45-2D9CBE2C83D5}" presName="ParentAccent2" presStyleLbl="alignNode1" presStyleIdx="1" presStyleCnt="11"/>
      <dgm:spPr/>
    </dgm:pt>
    <dgm:pt modelId="{737E3BE2-EE27-4864-8E40-D5A9F0B2E76B}" type="pres">
      <dgm:prSet presAssocID="{227DB123-5809-46D1-8A45-2D9CBE2C83D5}" presName="ParentAccent3" presStyleLbl="alignNode1" presStyleIdx="2" presStyleCnt="11"/>
      <dgm:spPr/>
    </dgm:pt>
    <dgm:pt modelId="{B8452692-90DC-48D3-BBC1-B3781FC4AA74}" type="pres">
      <dgm:prSet presAssocID="{227DB123-5809-46D1-8A45-2D9CBE2C83D5}" presName="ParentAccent4" presStyleLbl="alignNode1" presStyleIdx="3" presStyleCnt="11"/>
      <dgm:spPr/>
    </dgm:pt>
    <dgm:pt modelId="{25FBD51F-F4C2-4B42-B569-2340765C8871}" type="pres">
      <dgm:prSet presAssocID="{227DB123-5809-46D1-8A45-2D9CBE2C83D5}" presName="ParentAccent5" presStyleLbl="alignNode1" presStyleIdx="4" presStyleCnt="11"/>
      <dgm:spPr/>
    </dgm:pt>
    <dgm:pt modelId="{2D4BA11F-1120-4C99-AA35-B4E010AEB323}" type="pres">
      <dgm:prSet presAssocID="{227DB123-5809-46D1-8A45-2D9CBE2C83D5}" presName="ParentAccent6" presStyleLbl="alignNode1" presStyleIdx="5" presStyleCnt="11"/>
      <dgm:spPr/>
    </dgm:pt>
    <dgm:pt modelId="{20461941-A4D5-4DFA-B28B-9B509866B218}" type="pres">
      <dgm:prSet presAssocID="{227DB123-5809-46D1-8A45-2D9CBE2C83D5}" presName="ParentAccent7" presStyleLbl="alignNode1" presStyleIdx="6" presStyleCnt="11"/>
      <dgm:spPr/>
    </dgm:pt>
    <dgm:pt modelId="{125E6E8B-6E95-4BC8-9BA7-628780E032C0}" type="pres">
      <dgm:prSet presAssocID="{227DB123-5809-46D1-8A45-2D9CBE2C83D5}" presName="ParentAccent8" presStyleLbl="alignNode1" presStyleIdx="7" presStyleCnt="11"/>
      <dgm:spPr/>
    </dgm:pt>
    <dgm:pt modelId="{E054F258-DD3B-4853-ABD4-F8039FC1D68B}" type="pres">
      <dgm:prSet presAssocID="{227DB123-5809-46D1-8A45-2D9CBE2C83D5}" presName="ParentAccent9" presStyleLbl="alignNode1" presStyleIdx="8" presStyleCnt="11"/>
      <dgm:spPr/>
    </dgm:pt>
    <dgm:pt modelId="{73E6BB98-8499-4638-BF75-EE3F36F7D238}" type="pres">
      <dgm:prSet presAssocID="{227DB123-5809-46D1-8A45-2D9CBE2C83D5}" presName="ParentAccent10" presStyleLbl="alignNode1" presStyleIdx="9" presStyleCnt="11"/>
      <dgm:spPr/>
    </dgm:pt>
    <dgm:pt modelId="{66A4A022-097F-45A8-BE32-B7ED5A453C2B}" type="pres">
      <dgm:prSet presAssocID="{227DB123-5809-46D1-8A45-2D9CBE2C83D5}" presName="Parent" presStyleLbl="alignNode1" presStyleIdx="10" presStyleCnt="11">
        <dgm:presLayoutVars>
          <dgm:chMax val="5"/>
          <dgm:chPref val="3"/>
          <dgm:bulletEnabled val="1"/>
        </dgm:presLayoutVars>
      </dgm:prSet>
      <dgm:spPr/>
    </dgm:pt>
  </dgm:ptLst>
  <dgm:cxnLst>
    <dgm:cxn modelId="{9889D5C4-2587-4E82-ADA9-2AAC458CF545}" type="presOf" srcId="{2D2DFF2A-F9FF-4C5A-BA25-0AF3F9201DCF}" destId="{490C5EBB-737C-4213-B10E-513ABB0A132B}" srcOrd="0" destOrd="0" presId="urn:microsoft.com/office/officeart/2011/layout/ConvergingText"/>
    <dgm:cxn modelId="{FFE879DE-142D-4610-8A74-AB221EA1F7BA}" srcId="{2D2DFF2A-F9FF-4C5A-BA25-0AF3F9201DCF}" destId="{227DB123-5809-46D1-8A45-2D9CBE2C83D5}" srcOrd="0" destOrd="0" parTransId="{F05B3C23-2EAE-41C7-8822-17A6AFEDD8E4}" sibTransId="{8FA964DB-50ED-439B-B898-82DDCDAF964F}"/>
    <dgm:cxn modelId="{04EEE5EE-6A8B-4B35-B79A-46394F87DE38}" type="presOf" srcId="{227DB123-5809-46D1-8A45-2D9CBE2C83D5}" destId="{66A4A022-097F-45A8-BE32-B7ED5A453C2B}" srcOrd="0" destOrd="0" presId="urn:microsoft.com/office/officeart/2011/layout/ConvergingText"/>
    <dgm:cxn modelId="{87F5584B-AB40-4FB3-9DFD-DA094570CD13}" type="presParOf" srcId="{490C5EBB-737C-4213-B10E-513ABB0A132B}" destId="{BAA7D066-AA60-443E-B63D-91AECC4457B6}" srcOrd="0" destOrd="0" presId="urn:microsoft.com/office/officeart/2011/layout/ConvergingText"/>
    <dgm:cxn modelId="{9203DD0D-6732-4D82-B52D-6BEC03D09626}" type="presParOf" srcId="{BAA7D066-AA60-443E-B63D-91AECC4457B6}" destId="{3B020973-9C71-4BFF-AFEE-762EAC5CF054}" srcOrd="0" destOrd="0" presId="urn:microsoft.com/office/officeart/2011/layout/ConvergingText"/>
    <dgm:cxn modelId="{B244EDF3-080F-4A41-AD37-BCC21ABD9BE2}" type="presParOf" srcId="{BAA7D066-AA60-443E-B63D-91AECC4457B6}" destId="{DD87ACF5-2C19-4D0E-981B-CD364FAF1AB9}" srcOrd="1" destOrd="0" presId="urn:microsoft.com/office/officeart/2011/layout/ConvergingText"/>
    <dgm:cxn modelId="{D51E5290-B969-4D21-9D05-FA5299BA438A}" type="presParOf" srcId="{BAA7D066-AA60-443E-B63D-91AECC4457B6}" destId="{737E3BE2-EE27-4864-8E40-D5A9F0B2E76B}" srcOrd="2" destOrd="0" presId="urn:microsoft.com/office/officeart/2011/layout/ConvergingText"/>
    <dgm:cxn modelId="{51BDF2C4-498F-4A11-8FEF-92940AB7744E}" type="presParOf" srcId="{BAA7D066-AA60-443E-B63D-91AECC4457B6}" destId="{B8452692-90DC-48D3-BBC1-B3781FC4AA74}" srcOrd="3" destOrd="0" presId="urn:microsoft.com/office/officeart/2011/layout/ConvergingText"/>
    <dgm:cxn modelId="{9A74EBC7-854E-4DDF-825E-C8497CC70001}" type="presParOf" srcId="{BAA7D066-AA60-443E-B63D-91AECC4457B6}" destId="{25FBD51F-F4C2-4B42-B569-2340765C8871}" srcOrd="4" destOrd="0" presId="urn:microsoft.com/office/officeart/2011/layout/ConvergingText"/>
    <dgm:cxn modelId="{86936EED-F422-4796-83F7-DF613B5B2F25}" type="presParOf" srcId="{BAA7D066-AA60-443E-B63D-91AECC4457B6}" destId="{2D4BA11F-1120-4C99-AA35-B4E010AEB323}" srcOrd="5" destOrd="0" presId="urn:microsoft.com/office/officeart/2011/layout/ConvergingText"/>
    <dgm:cxn modelId="{69BCD4EA-4658-4809-A100-34FE05AECE1E}" type="presParOf" srcId="{BAA7D066-AA60-443E-B63D-91AECC4457B6}" destId="{20461941-A4D5-4DFA-B28B-9B509866B218}" srcOrd="6" destOrd="0" presId="urn:microsoft.com/office/officeart/2011/layout/ConvergingText"/>
    <dgm:cxn modelId="{0CC2DF4E-D78C-4A41-A7CC-92DEF88B78CA}" type="presParOf" srcId="{BAA7D066-AA60-443E-B63D-91AECC4457B6}" destId="{125E6E8B-6E95-4BC8-9BA7-628780E032C0}" srcOrd="7" destOrd="0" presId="urn:microsoft.com/office/officeart/2011/layout/ConvergingText"/>
    <dgm:cxn modelId="{607AD1CC-07CD-43B6-9308-8519F8389B96}" type="presParOf" srcId="{BAA7D066-AA60-443E-B63D-91AECC4457B6}" destId="{E054F258-DD3B-4853-ABD4-F8039FC1D68B}" srcOrd="8" destOrd="0" presId="urn:microsoft.com/office/officeart/2011/layout/ConvergingText"/>
    <dgm:cxn modelId="{D8DBB172-8DD7-4B1D-B20E-C0B8D3FB33A4}" type="presParOf" srcId="{BAA7D066-AA60-443E-B63D-91AECC4457B6}" destId="{73E6BB98-8499-4638-BF75-EE3F36F7D238}" srcOrd="9" destOrd="0" presId="urn:microsoft.com/office/officeart/2011/layout/ConvergingText"/>
    <dgm:cxn modelId="{7627F74C-6D5C-491E-A81F-421C2F280B5A}" type="presParOf" srcId="{BAA7D066-AA60-443E-B63D-91AECC4457B6}" destId="{66A4A022-097F-45A8-BE32-B7ED5A453C2B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20973-9C71-4BFF-AFEE-762EAC5CF054}">
      <dsp:nvSpPr>
        <dsp:cNvPr id="0" name=""/>
        <dsp:cNvSpPr/>
      </dsp:nvSpPr>
      <dsp:spPr>
        <a:xfrm>
          <a:off x="4881745" y="2271659"/>
          <a:ext cx="240220" cy="2403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87ACF5-2C19-4D0E-981B-CD364FAF1AB9}">
      <dsp:nvSpPr>
        <dsp:cNvPr id="0" name=""/>
        <dsp:cNvSpPr/>
      </dsp:nvSpPr>
      <dsp:spPr>
        <a:xfrm>
          <a:off x="4473525" y="2271659"/>
          <a:ext cx="240220" cy="240301"/>
        </a:xfrm>
        <a:prstGeom prst="ellipse">
          <a:avLst/>
        </a:prstGeom>
        <a:solidFill>
          <a:schemeClr val="accent4">
            <a:hueOff val="-446477"/>
            <a:satOff val="2690"/>
            <a:lumOff val="216"/>
            <a:alphaOff val="0"/>
          </a:schemeClr>
        </a:solidFill>
        <a:ln w="19050" cap="rnd" cmpd="sng" algn="ctr">
          <a:solidFill>
            <a:schemeClr val="accent4">
              <a:hueOff val="-446477"/>
              <a:satOff val="2690"/>
              <a:lumOff val="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7E3BE2-EE27-4864-8E40-D5A9F0B2E76B}">
      <dsp:nvSpPr>
        <dsp:cNvPr id="0" name=""/>
        <dsp:cNvSpPr/>
      </dsp:nvSpPr>
      <dsp:spPr>
        <a:xfrm>
          <a:off x="4065304" y="2271659"/>
          <a:ext cx="240220" cy="240301"/>
        </a:xfrm>
        <a:prstGeom prst="ellipse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19050" cap="rnd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452692-90DC-48D3-BBC1-B3781FC4AA74}">
      <dsp:nvSpPr>
        <dsp:cNvPr id="0" name=""/>
        <dsp:cNvSpPr/>
      </dsp:nvSpPr>
      <dsp:spPr>
        <a:xfrm>
          <a:off x="3657083" y="2271659"/>
          <a:ext cx="240220" cy="240301"/>
        </a:xfrm>
        <a:prstGeom prst="ellipse">
          <a:avLst/>
        </a:prstGeom>
        <a:solidFill>
          <a:schemeClr val="accent4">
            <a:hueOff val="-1339431"/>
            <a:satOff val="8070"/>
            <a:lumOff val="647"/>
            <a:alphaOff val="0"/>
          </a:schemeClr>
        </a:solidFill>
        <a:ln w="19050" cap="rnd" cmpd="sng" algn="ctr">
          <a:solidFill>
            <a:schemeClr val="accent4">
              <a:hueOff val="-1339431"/>
              <a:satOff val="8070"/>
              <a:lumOff val="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FBD51F-F4C2-4B42-B569-2340765C8871}">
      <dsp:nvSpPr>
        <dsp:cNvPr id="0" name=""/>
        <dsp:cNvSpPr/>
      </dsp:nvSpPr>
      <dsp:spPr>
        <a:xfrm>
          <a:off x="3248863" y="2271659"/>
          <a:ext cx="240220" cy="240301"/>
        </a:xfrm>
        <a:prstGeom prst="ellipse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19050" cap="rnd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4BA11F-1120-4C99-AA35-B4E010AEB323}">
      <dsp:nvSpPr>
        <dsp:cNvPr id="0" name=""/>
        <dsp:cNvSpPr/>
      </dsp:nvSpPr>
      <dsp:spPr>
        <a:xfrm>
          <a:off x="2599909" y="2151509"/>
          <a:ext cx="480952" cy="480602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19050" cap="rnd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461941-A4D5-4DFA-B28B-9B509866B218}">
      <dsp:nvSpPr>
        <dsp:cNvPr id="0" name=""/>
        <dsp:cNvSpPr/>
      </dsp:nvSpPr>
      <dsp:spPr>
        <a:xfrm>
          <a:off x="4489915" y="1775248"/>
          <a:ext cx="240220" cy="240301"/>
        </a:xfrm>
        <a:prstGeom prst="ellipse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19050" cap="rnd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5E6E8B-6E95-4BC8-9BA7-628780E032C0}">
      <dsp:nvSpPr>
        <dsp:cNvPr id="0" name=""/>
        <dsp:cNvSpPr/>
      </dsp:nvSpPr>
      <dsp:spPr>
        <a:xfrm>
          <a:off x="4489915" y="2771719"/>
          <a:ext cx="240220" cy="240301"/>
        </a:xfrm>
        <a:prstGeom prst="ellipse">
          <a:avLst/>
        </a:prstGeom>
        <a:solidFill>
          <a:schemeClr val="accent4">
            <a:hueOff val="-3125339"/>
            <a:satOff val="18829"/>
            <a:lumOff val="1509"/>
            <a:alphaOff val="0"/>
          </a:schemeClr>
        </a:solidFill>
        <a:ln w="19050" cap="rnd" cmpd="sng" algn="ctr">
          <a:solidFill>
            <a:schemeClr val="accent4">
              <a:hueOff val="-3125339"/>
              <a:satOff val="18829"/>
              <a:lumOff val="1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54F258-DD3B-4853-ABD4-F8039FC1D68B}">
      <dsp:nvSpPr>
        <dsp:cNvPr id="0" name=""/>
        <dsp:cNvSpPr/>
      </dsp:nvSpPr>
      <dsp:spPr>
        <a:xfrm>
          <a:off x="4704525" y="1991227"/>
          <a:ext cx="240220" cy="240301"/>
        </a:xfrm>
        <a:prstGeom prst="ellipse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19050" cap="rnd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E6BB98-8499-4638-BF75-EE3F36F7D238}">
      <dsp:nvSpPr>
        <dsp:cNvPr id="0" name=""/>
        <dsp:cNvSpPr/>
      </dsp:nvSpPr>
      <dsp:spPr>
        <a:xfrm>
          <a:off x="4718867" y="2556956"/>
          <a:ext cx="240220" cy="240301"/>
        </a:xfrm>
        <a:prstGeom prst="ellipse">
          <a:avLst/>
        </a:prstGeom>
        <a:solidFill>
          <a:schemeClr val="accent4">
            <a:hueOff val="-4018293"/>
            <a:satOff val="24209"/>
            <a:lumOff val="1940"/>
            <a:alphaOff val="0"/>
          </a:schemeClr>
        </a:solidFill>
        <a:ln w="19050" cap="rnd" cmpd="sng" algn="ctr">
          <a:solidFill>
            <a:schemeClr val="accent4">
              <a:hueOff val="-4018293"/>
              <a:satOff val="24209"/>
              <a:lumOff val="1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A4A022-097F-45A8-BE32-B7ED5A453C2B}">
      <dsp:nvSpPr>
        <dsp:cNvPr id="0" name=""/>
        <dsp:cNvSpPr/>
      </dsp:nvSpPr>
      <dsp:spPr>
        <a:xfrm>
          <a:off x="0" y="1175711"/>
          <a:ext cx="2432421" cy="2432198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Where to find ELIR?</a:t>
          </a:r>
        </a:p>
      </dsp:txBody>
      <dsp:txXfrm>
        <a:off x="356220" y="1531898"/>
        <a:ext cx="1719981" cy="171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5D4ED9-79FF-43E8-A137-50509507F602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CACB87-5F90-486E-A8A7-CE1B3A69B848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37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1CC74-3934-4D9A-913C-8B0C843EB6B3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801B8-B163-4E5C-AC55-373D625ACCB1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54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DD4888-1969-4BE5-9382-F4CFA4850A41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FE0C3-A411-41A6-AC81-B1AA9F86383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50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4B8F8-BFE2-4121-A065-78E0A6B01B04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36FDE2-F52B-4A79-BB03-92E04A6BBE4D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8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7C2010-9844-4A2B-93BC-043EE1317B13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E4CB35-5E4A-44C5-BE44-630B135813CE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66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EFD96-2CCE-429D-AFA2-0A7B29E5F28A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70165-690E-46B7-96BD-2B452C8A2523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56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CAB9A-FA68-4A14-AEE6-68C5BADDBBF8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7005F5-3109-4BC5-912E-72012A244DC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94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F32EC-EB0F-46C7-B82C-BB879C544803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C2376-FE58-43A8-8469-EFADE9E68078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7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7DAC-12CB-46B9-8137-50B8609DF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7CB3C-D431-4498-A70B-B3C3E3068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ECC2-96B8-4C84-BDAE-EBE2A37F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D3186-E54F-49B4-B6A2-7B62EC32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ACB7-B931-43D0-B0AC-F354EF5A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4D3EF-0AD8-4D4B-AD1B-080118F9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B9E9-ACB1-498E-A0F5-22C2CF31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D110F-CE42-465A-9E4B-CA9BEBDB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EC149-8134-4B74-996B-5FFB5662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AEC00-F017-4BDE-8783-F11DD05B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9D16-AC2C-4CE8-BE44-E855B512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1A538-CC7C-46B0-9B4A-BD0FAE8FB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AE0FF-B463-4255-B1FA-7CC8DFD9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D142A-1132-4EFC-8A0D-72F02925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A80C-8A3D-4B0B-BBC1-100F4097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7E667-4002-480B-8FA9-782B2E9BBBA8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88B152-820C-49CE-9AB9-B51C28A842B5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6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B05D-DBF8-432F-A8F1-96C3B1F5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E945-D814-4F2E-AF5B-CFB1C37A0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6FFD8-9293-4841-ADED-29A5FD529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4EE5A-E9BD-44F4-A939-D8BA642F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09EE-D788-4CD2-B5F3-472EBCFB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1EDB-A45F-497C-824C-6DB4F989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502D-DCCE-4F54-B6D9-99E4EB97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43AFD-CB50-45E6-A9ED-CD0A1CEB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03B99-0322-4CD3-B7D2-97D8BF2F1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3D237-8431-4977-9F3A-50D241098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46C12-7F07-4190-B9D4-A63916683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DE789-FAF3-44C5-A1E0-992BD960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8F821-547B-4B97-BD2A-827C6DE2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0D5D1-8291-4587-BD95-0AE7C261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25F5-5513-4DAA-8CAE-1672BD44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7FC71-D8D6-4C53-87CE-ABA731E8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EAEB8-32D4-480C-98DB-74B8592E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7FA88-85AE-4182-AC01-E2DB79FA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40FF6-B953-4311-8CB4-1F7A8493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CB942-7E1C-434E-8FF4-3FF57C26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F136F-4FCF-48AE-ABBF-054718F1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64D5-DF83-40C7-BA53-5F71CF89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900C-F189-4DA4-A637-349F6C481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DF4E8-0A35-4046-96EA-E3E94B6F1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EEC4D-5617-49D1-BE43-213BFF12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A4AB-2D91-45AC-A34C-358C0116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32FA6-DACE-49EE-AE70-2F4DE6C2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20DB-E37F-439A-948B-FCC9E4D0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69DC7-1F3D-43EB-AC6F-72C0B4320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DA041-37F5-43E4-9A7F-7050ACF7D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FAC1F-D4E7-4250-AAA7-322DA9BB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1F5F4-7897-4269-A374-4E19E9F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C1269-ECFE-4E53-AF75-5019EB07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EF80-9870-4018-9AB8-3071B704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74D27-B8E5-4800-AA3E-76E9D131F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BB598-D9F6-4EBD-B382-634D8F5D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898BB-02CC-46BE-A8B3-0497CE6F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68A76-A0D8-4ACE-A9BE-740B3F79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2CE9E-5218-4965-ADBD-21B252BE9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45AC3-FED3-43A1-96A1-5DF4D4E58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945F-CA66-4F2F-901D-A08ECB79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7F956-9B29-4E77-8524-A07425BF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04B1-7126-43BB-8C08-DC1FED5E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11226-D9A3-4332-AF4B-F72467F0ACAE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8CE0FB-01AD-4965-ACD6-5A21D6BEDFA5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48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C8BD0-8F62-46C9-9ACE-8B74F943525C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440AC-7B3E-4F5E-9FBE-47374F01F013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63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F75B2-8BA6-453E-A906-3B3FF992A0E7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2FE34-FE33-430B-A4F3-099FE27ABED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25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5F33F-84BA-4A3E-9274-C40DA452EEED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06C56-7E48-43E1-BB3C-39B1B97BA533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5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D8CEC-C4D3-4D61-8F62-969443398BA0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F9A3B-4974-4798-A1FC-3B0B3AFF229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77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384AF-DFAA-491B-B0DF-4054CD6058BE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E5FA0C-178F-4B2A-86B8-6EE987990F2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67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2BC76-51B2-45C2-B3AA-99F061F01D00}"/>
              </a:ext>
            </a:extLst>
          </p:cNvPr>
          <p:cNvPicPr/>
          <p:nvPr/>
        </p:nvPicPr>
        <p:blipFill>
          <a:blip r:embed="rId2" cstate="print">
            <a:lum bright="-20000" contrast="30000"/>
          </a:blip>
          <a:srcRect b="77976"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E076A-17A9-482A-A704-434F67C26477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2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842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2AA3C8-BB0A-4605-A1D7-6B3308F8BC55}"/>
              </a:ext>
            </a:extLst>
          </p:cNvPr>
          <p:cNvPicPr/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3" t="9496" r="75861" b="75897"/>
          <a:stretch/>
        </p:blipFill>
        <p:spPr bwMode="auto">
          <a:xfrm>
            <a:off x="11010001" y="-19202"/>
            <a:ext cx="1194407" cy="79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033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1523D-39DB-4D79-8975-91788C81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70B93-01AB-4EB8-A530-EFC86D08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67DE-785E-45F5-BC6B-7433D41B6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1E5C-2CFB-41EB-95EA-1D06FD341568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4F422-F3A9-4742-9E9B-22DC7C35F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7F7A9-901D-4C82-9803-F4E06CA50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9D64-A9F2-4700-9CE3-B5F15EBA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8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earnEnglish-Reading-B1-Digital-habits-across_generations.pdf" TargetMode="External"/><Relationship Id="rId2" Type="http://schemas.openxmlformats.org/officeDocument/2006/relationships/hyperlink" Target="https://learnenglish.britishcouncil.org/skills/reading/intermediate-b1/digital-habits-across-gener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2%20Hours%20of%20English%20Conversation%20Practice%20-%20Improve%20Speaking%20Skills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mUm29fc6n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.britishcouncil.org/skills/speaking/upper-intermediate-b2/persuading-someone-to-do-something" TargetMode="External"/><Relationship Id="rId2" Type="http://schemas.openxmlformats.org/officeDocument/2006/relationships/hyperlink" Target="LearnEnglish-Speaking-B2-Persuading-someone-to-do-something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learningenglish/english/course/newsreview/unit-13/session-13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.com/academy/exam/topic/developing-presentation-skill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english.britishcouncil.org/skills/reading/upper-intermediate-b2/work-life-balanc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.britishcouncil.org/" TargetMode="External"/><Relationship Id="rId2" Type="http://schemas.openxmlformats.org/officeDocument/2006/relationships/hyperlink" Target="http://learnenglish.britishcouncil.org/grammar/intermediate-to-upper-intermediate/past-perfec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arnenglish.britishcouncil.org/grammar/intermediate-to-upper-intermediate" TargetMode="External"/><Relationship Id="rId4" Type="http://schemas.openxmlformats.org/officeDocument/2006/relationships/hyperlink" Target="http://learnenglish.britishcouncil.org/gramma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VOALearningEnglish_" TargetMode="External"/><Relationship Id="rId2" Type="http://schemas.openxmlformats.org/officeDocument/2006/relationships/hyperlink" Target="https://learningenglish.voanews.com/programs/rad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glishteachermelanie.com/" TargetMode="External"/><Relationship Id="rId5" Type="http://schemas.openxmlformats.org/officeDocument/2006/relationships/hyperlink" Target="https://learnenglish.britishcouncil.org/en/listening-skills-practice" TargetMode="External"/><Relationship Id="rId4" Type="http://schemas.openxmlformats.org/officeDocument/2006/relationships/hyperlink" Target="https://learningenglish.voanews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hyperlink" Target="https://learnenglish.britishcouncil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skills/listening/upper-intermediate-b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odcasts.google.com/feed/aHR0cHM6Ly93d3cuZW5nbGlzaGNsYXNzMTAxLmNvbS93cC1mZWVkLWF1ZGlvLXZpZGVvLnBocA?sa=X&amp;ved=0CAMQ4aUDahcKEwio0ovtmtPwAhUAAAAAHQAAAAAQ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1C8E-9A94-4D5C-9DC8-98D26F482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3169" y="997364"/>
            <a:ext cx="5323900" cy="289118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ICT-Assisted English Language Proficiency Training</a:t>
            </a:r>
            <a:br>
              <a:rPr lang="en-US" sz="36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36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0" dirty="0">
              <a:latin typeface="Tw Cen MT" panose="020B06020201040206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7DB4D-4320-4FC5-9ECE-522D0FEB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3169" y="3888548"/>
            <a:ext cx="5323900" cy="215752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en-US" sz="3800" b="1" i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Secondary Schools English Language Teachers</a:t>
            </a:r>
            <a:r>
              <a:rPr lang="en-US" sz="38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Arba</a:t>
            </a:r>
            <a:r>
              <a:rPr lang="en-US" sz="2800" b="1" i="1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Minch Secondary and Community School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2021</a:t>
            </a:r>
          </a:p>
          <a:p>
            <a:pPr algn="ctr"/>
            <a:endParaRPr lang="en-US" sz="32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E0D0-EB4D-4BE0-B1E9-0DE1F742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30" y="205409"/>
            <a:ext cx="8596668" cy="1000539"/>
          </a:xfrm>
        </p:spPr>
        <p:txBody>
          <a:bodyPr>
            <a:normAutofit/>
          </a:bodyPr>
          <a:lstStyle/>
          <a:p>
            <a:r>
              <a:rPr lang="en-US" sz="4800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B3ADD-26C0-48F5-8453-C7612779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205948"/>
            <a:ext cx="10442713" cy="5446643"/>
          </a:xfrm>
        </p:spPr>
        <p:txBody>
          <a:bodyPr>
            <a:normAutofit/>
          </a:bodyPr>
          <a:lstStyle/>
          <a:p>
            <a:r>
              <a:rPr lang="en-US" sz="4000" dirty="0"/>
              <a:t>We tried to find listening tasks from</a:t>
            </a:r>
          </a:p>
          <a:p>
            <a:pPr lvl="1"/>
            <a:r>
              <a:rPr lang="en-US" sz="3600" dirty="0"/>
              <a:t>A website</a:t>
            </a:r>
          </a:p>
          <a:p>
            <a:pPr lvl="1"/>
            <a:r>
              <a:rPr lang="en-US" sz="3600" dirty="0"/>
              <a:t>A mobile app</a:t>
            </a:r>
          </a:p>
          <a:p>
            <a:pPr lvl="1"/>
            <a:r>
              <a:rPr lang="en-US" sz="3600" dirty="0"/>
              <a:t>A podcast</a:t>
            </a:r>
          </a:p>
          <a:p>
            <a:r>
              <a:rPr lang="en-US" sz="4000" dirty="0"/>
              <a:t>Do you think you can find similar others by your own. Try for some now.</a:t>
            </a:r>
          </a:p>
          <a:p>
            <a:pPr lvl="1"/>
            <a:r>
              <a:rPr lang="en-US" sz="3800" dirty="0"/>
              <a:t>Use search terms. E.g. a podcast on listening</a:t>
            </a:r>
          </a:p>
        </p:txBody>
      </p:sp>
    </p:spTree>
    <p:extLst>
      <p:ext uri="{BB962C8B-B14F-4D97-AF65-F5344CB8AC3E}">
        <p14:creationId xmlns:p14="http://schemas.microsoft.com/office/powerpoint/2010/main" val="10299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25B0-A5D8-41B6-B490-FCF93E56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10" y="324679"/>
            <a:ext cx="9685867" cy="848139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 your reading skills through ICT  tools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699F-9C50-4C12-AD1D-66F9E416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1338470"/>
            <a:ext cx="6718852" cy="51948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british_council"/>
              </a:rPr>
              <a:t>Here is a reading text taken from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british_council"/>
                <a:hlinkClick r:id="rId2"/>
              </a:rPr>
              <a:t>https://learnenglish.britishcouncil.org/skills/reading/intermediate-b1/digital-habits-across-generations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british_council"/>
              </a:rPr>
              <a:t> </a:t>
            </a:r>
          </a:p>
          <a:p>
            <a:r>
              <a:rPr lang="en-US" sz="2800" dirty="0"/>
              <a:t>Do the reading tasks as instructed in the worksheet.</a:t>
            </a:r>
            <a:r>
              <a:rPr lang="en-US" sz="2800" dirty="0">
                <a:hlinkClick r:id="rId3" action="ppaction://hlinkfile"/>
              </a:rPr>
              <a:t>LearnEnglish-Reading-B1-Digital-habits-across_generations.pdf</a:t>
            </a:r>
            <a:endParaRPr lang="en-US" sz="2800" dirty="0"/>
          </a:p>
          <a:p>
            <a:r>
              <a:rPr lang="en-US" sz="2800" dirty="0"/>
              <a:t>How did you find the task?</a:t>
            </a:r>
          </a:p>
          <a:p>
            <a:r>
              <a:rPr lang="en-US" sz="2800" dirty="0"/>
              <a:t>Do you think you can use it in your own classroom? Why? Why not?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D8F60-2E84-4C7C-83A0-7A7B52386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151"/>
          <a:stretch/>
        </p:blipFill>
        <p:spPr>
          <a:xfrm>
            <a:off x="7340498" y="1338470"/>
            <a:ext cx="4718980" cy="51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7752-31D5-4A22-AEF2-8AEAF195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809"/>
            <a:ext cx="8596668" cy="715617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skills…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5117-F2CA-422B-AB28-37119369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1258956"/>
            <a:ext cx="6427303" cy="54731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Go to play store in your mobile, find Complete IELTS</a:t>
            </a:r>
          </a:p>
          <a:p>
            <a:r>
              <a:rPr lang="en-US" sz="2800" dirty="0"/>
              <a:t>Download the app and select reading</a:t>
            </a:r>
          </a:p>
          <a:p>
            <a:r>
              <a:rPr lang="en-US" sz="2800" dirty="0"/>
              <a:t>Choose one of reading essays</a:t>
            </a:r>
          </a:p>
          <a:p>
            <a:r>
              <a:rPr lang="en-US" sz="2800" dirty="0"/>
              <a:t> Tell a classmate about the essay  you have read</a:t>
            </a:r>
          </a:p>
          <a:p>
            <a:pPr lvl="1"/>
            <a:r>
              <a:rPr lang="en-US" sz="2400" dirty="0"/>
              <a:t>How have you have felt about the text</a:t>
            </a:r>
          </a:p>
          <a:p>
            <a:pPr lvl="1"/>
            <a:r>
              <a:rPr lang="en-US" sz="2400" dirty="0"/>
              <a:t>Do you think this helps you improve your reading.</a:t>
            </a:r>
          </a:p>
          <a:p>
            <a:pPr lvl="1"/>
            <a:r>
              <a:rPr lang="en-US" sz="2400" dirty="0"/>
              <a:t>Please, read more </a:t>
            </a:r>
            <a:r>
              <a:rPr lang="en-US" sz="2400" dirty="0" err="1"/>
              <a:t>inyourown</a:t>
            </a:r>
            <a:r>
              <a:rPr lang="en-US" sz="2400" dirty="0"/>
              <a:t> time 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AutoShape 2" descr="Screenshot Image">
            <a:extLst>
              <a:ext uri="{FF2B5EF4-FFF2-40B4-BE49-F238E27FC236}">
                <a16:creationId xmlns:a16="http://schemas.microsoft.com/office/drawing/2014/main" id="{33F8D9DB-03E7-4EC2-A98E-E9E0951DF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Cover art">
            <a:extLst>
              <a:ext uri="{FF2B5EF4-FFF2-40B4-BE49-F238E27FC236}">
                <a16:creationId xmlns:a16="http://schemas.microsoft.com/office/drawing/2014/main" id="{F188BD9B-8E39-46E9-8B4E-228675AB1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95EF37-01B3-479F-BF44-C4CB7A3A4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1866900"/>
            <a:ext cx="1714500" cy="171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8ED21-EA2F-47BB-82E9-42F81872D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675" t="6050" r="8228" b="4043"/>
          <a:stretch/>
        </p:blipFill>
        <p:spPr>
          <a:xfrm>
            <a:off x="7410450" y="702366"/>
            <a:ext cx="4781550" cy="61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E0D0-EB4D-4BE0-B1E9-0DE1F742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30" y="205409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B3ADD-26C0-48F5-8453-C7612779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484242"/>
            <a:ext cx="10442713" cy="5373757"/>
          </a:xfrm>
        </p:spPr>
        <p:txBody>
          <a:bodyPr>
            <a:normAutofit/>
          </a:bodyPr>
          <a:lstStyle/>
          <a:p>
            <a:r>
              <a:rPr lang="en-US" sz="4000" dirty="0"/>
              <a:t>We tried to find reading tasks from</a:t>
            </a:r>
          </a:p>
          <a:p>
            <a:pPr lvl="1"/>
            <a:r>
              <a:rPr lang="en-US" sz="3600" dirty="0"/>
              <a:t>A website</a:t>
            </a:r>
          </a:p>
          <a:p>
            <a:pPr lvl="1"/>
            <a:r>
              <a:rPr lang="en-US" sz="3600" dirty="0"/>
              <a:t>A mobile app</a:t>
            </a:r>
          </a:p>
          <a:p>
            <a:r>
              <a:rPr lang="en-US" sz="4000" dirty="0"/>
              <a:t>Do you think you can find similar others by your own. Try for some now.</a:t>
            </a:r>
          </a:p>
        </p:txBody>
      </p:sp>
    </p:spTree>
    <p:extLst>
      <p:ext uri="{BB962C8B-B14F-4D97-AF65-F5344CB8AC3E}">
        <p14:creationId xmlns:p14="http://schemas.microsoft.com/office/powerpoint/2010/main" val="5813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FC98-2B40-4114-8C85-64365D09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82" y="344556"/>
            <a:ext cx="8596668" cy="821635"/>
          </a:xfrm>
        </p:spPr>
        <p:txBody>
          <a:bodyPr/>
          <a:lstStyle/>
          <a:p>
            <a:r>
              <a:rPr lang="en-US" dirty="0"/>
              <a:t>Improving your speaking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16285-3FD9-49B6-97ED-0C42CB501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431235"/>
            <a:ext cx="11198087" cy="52478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Watch a video about English </a:t>
            </a:r>
            <a:r>
              <a:rPr lang="en-US" sz="2800" b="0" i="0" dirty="0">
                <a:effectLst/>
                <a:latin typeface="Roboto" panose="02000000000000000000" pitchFamily="2" charset="0"/>
              </a:rPr>
              <a:t>2 Hours of English Conversation Practice - Improve Speaking Skills</a:t>
            </a:r>
          </a:p>
          <a:p>
            <a:r>
              <a:rPr lang="en-US" sz="2800" dirty="0">
                <a:latin typeface="Roboto" panose="02000000000000000000" pitchFamily="2" charset="0"/>
              </a:rPr>
              <a:t>List the strategies they talk about </a:t>
            </a:r>
            <a:r>
              <a:rPr lang="en-US" sz="2800" dirty="0">
                <a:latin typeface="Roboto" panose="02000000000000000000" pitchFamily="2" charset="0"/>
                <a:hlinkClick r:id="rId2" action="ppaction://hlinkfile"/>
              </a:rPr>
              <a:t>2 Hours of English Conversation Practice - Improve Speaking Skills.mp4</a:t>
            </a:r>
            <a:endParaRPr lang="en-US" sz="2800" dirty="0">
              <a:latin typeface="Roboto" panose="02000000000000000000" pitchFamily="2" charset="0"/>
            </a:endParaRPr>
          </a:p>
          <a:p>
            <a:r>
              <a:rPr lang="en-US" sz="2800" b="0" i="0" dirty="0">
                <a:effectLst/>
                <a:latin typeface="Roboto" panose="02000000000000000000" pitchFamily="2" charset="0"/>
              </a:rPr>
              <a:t>How did you feel about them? Do you think you can use them for yourself? Why</a:t>
            </a:r>
            <a:r>
              <a:rPr lang="en-US" sz="2800" dirty="0">
                <a:latin typeface="Roboto" panose="02000000000000000000" pitchFamily="2" charset="0"/>
              </a:rPr>
              <a:t>? Why not?</a:t>
            </a:r>
          </a:p>
          <a:p>
            <a:r>
              <a:rPr lang="en-US" sz="2800" dirty="0">
                <a:latin typeface="Roboto" panose="02000000000000000000" pitchFamily="2" charset="0"/>
              </a:rPr>
              <a:t>In what ways the above video can improve your speaking skills? (first think individually and share in threes)</a:t>
            </a:r>
          </a:p>
          <a:p>
            <a:r>
              <a:rPr lang="en-US" sz="2800" dirty="0">
                <a:latin typeface="Roboto" panose="02000000000000000000" pitchFamily="2" charset="0"/>
              </a:rPr>
              <a:t>Download similar others and take them with  you for further practice.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D328-D845-4126-B16E-C1A37908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your speaking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594FC-E6C1-4CAA-A1ED-66558765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272209"/>
            <a:ext cx="10849113" cy="539363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Watch the following video</a:t>
            </a:r>
          </a:p>
          <a:p>
            <a:pPr lvl="1"/>
            <a:r>
              <a:rPr lang="en-US" sz="2400" dirty="0">
                <a:hlinkClick r:id="rId2"/>
              </a:rPr>
              <a:t>https://www.youtube.com/watch?v=ZmUm29fc6nI</a:t>
            </a:r>
            <a:endParaRPr lang="en-US" sz="2400" dirty="0"/>
          </a:p>
          <a:p>
            <a:r>
              <a:rPr lang="en-US" sz="2600" dirty="0"/>
              <a:t>What are the places Allie  and Mark have gone to?</a:t>
            </a:r>
          </a:p>
          <a:p>
            <a:r>
              <a:rPr lang="en-US" sz="2600" dirty="0"/>
              <a:t>List the different conversation context (functions)  they have been in</a:t>
            </a:r>
          </a:p>
          <a:p>
            <a:pPr lvl="1"/>
            <a:r>
              <a:rPr lang="en-US" sz="2400" dirty="0"/>
              <a:t>E.g. asking for direction</a:t>
            </a:r>
          </a:p>
          <a:p>
            <a:pPr lvl="1"/>
            <a:r>
              <a:rPr lang="en-US" sz="2400" dirty="0"/>
              <a:t>Shopping </a:t>
            </a:r>
          </a:p>
          <a:p>
            <a:pPr lvl="1"/>
            <a:r>
              <a:rPr lang="en-US" sz="2400" dirty="0"/>
              <a:t>Restaurant</a:t>
            </a:r>
          </a:p>
          <a:p>
            <a:r>
              <a:rPr lang="en-US" sz="2600" dirty="0"/>
              <a:t>List some of the conversation Language used in the different topics.</a:t>
            </a:r>
          </a:p>
          <a:p>
            <a:pPr lvl="1"/>
            <a:r>
              <a:rPr lang="en-US" sz="2400" dirty="0"/>
              <a:t>You may make a table with the headings context of conversation  and expressions used.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5B5B-60C5-421B-BD41-E89838B4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your speaking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6A1299-ABBB-4C32-9A53-08D7BF0C3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059421"/>
              </p:ext>
            </p:extLst>
          </p:nvPr>
        </p:nvGraphicFramePr>
        <p:xfrm>
          <a:off x="265113" y="1219200"/>
          <a:ext cx="11768138" cy="552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4069">
                  <a:extLst>
                    <a:ext uri="{9D8B030D-6E8A-4147-A177-3AD203B41FA5}">
                      <a16:colId xmlns:a16="http://schemas.microsoft.com/office/drawing/2014/main" val="2021390409"/>
                    </a:ext>
                  </a:extLst>
                </a:gridCol>
                <a:gridCol w="5884069">
                  <a:extLst>
                    <a:ext uri="{9D8B030D-6E8A-4147-A177-3AD203B41FA5}">
                      <a16:colId xmlns:a16="http://schemas.microsoft.com/office/drawing/2014/main" val="219844013"/>
                    </a:ext>
                  </a:extLst>
                </a:gridCol>
              </a:tblGrid>
              <a:tr h="1070054">
                <a:tc>
                  <a:txBody>
                    <a:bodyPr/>
                    <a:lstStyle/>
                    <a:p>
                      <a:r>
                        <a:rPr lang="en-US" sz="3200" dirty="0"/>
                        <a:t>Language Function /context of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Example expressions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10742"/>
                  </a:ext>
                </a:extLst>
              </a:tr>
              <a:tr h="4456103">
                <a:tc>
                  <a:txBody>
                    <a:bodyPr/>
                    <a:lstStyle/>
                    <a:p>
                      <a:r>
                        <a:rPr lang="en-US" sz="3600" dirty="0"/>
                        <a:t>e.g. shopping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e.g. what is your size?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5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DE59-6F79-4675-A86C-E8195ED3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94" y="192157"/>
            <a:ext cx="8983501" cy="788504"/>
          </a:xfrm>
        </p:spPr>
        <p:txBody>
          <a:bodyPr/>
          <a:lstStyle/>
          <a:p>
            <a:r>
              <a:rPr lang="en-US" dirty="0"/>
              <a:t>Improving your speaking…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DA85-DCFB-4269-BBB0-340C3BBB5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7" y="1073426"/>
            <a:ext cx="11463131" cy="55924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/>
              <a:t>Let’s do speaking tasks on persuading someone</a:t>
            </a:r>
          </a:p>
          <a:p>
            <a:r>
              <a:rPr lang="en-US" sz="4000" dirty="0">
                <a:hlinkClick r:id="rId2" action="ppaction://hlinkfile"/>
              </a:rPr>
              <a:t>LearnEnglish-Speaking-B2-Persuading-someone-to-do-something.pdf</a:t>
            </a:r>
            <a:endParaRPr lang="en-US" sz="4000" dirty="0"/>
          </a:p>
          <a:p>
            <a:r>
              <a:rPr lang="en-US" sz="4000" dirty="0">
                <a:hlinkClick r:id="rId3"/>
              </a:rPr>
              <a:t>And watch a video from the following link</a:t>
            </a:r>
          </a:p>
          <a:p>
            <a:r>
              <a:rPr lang="en-US" sz="4000" dirty="0">
                <a:hlinkClick r:id="rId3"/>
              </a:rPr>
              <a:t>https://learnenglish.britishcouncil.org/skills/speaking/upper-intermediate-b2/persuading-someone-to-do-something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4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E0D0-EB4D-4BE0-B1E9-0DE1F742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30" y="205409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B3ADD-26C0-48F5-8453-C7612779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484242"/>
            <a:ext cx="10442713" cy="537375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We tried to find speaking tasks from</a:t>
            </a:r>
            <a:endParaRPr lang="en-US" sz="3600" dirty="0"/>
          </a:p>
          <a:p>
            <a:pPr lvl="1"/>
            <a:r>
              <a:rPr lang="en-US" sz="3600" dirty="0"/>
              <a:t>A website</a:t>
            </a:r>
          </a:p>
          <a:p>
            <a:pPr lvl="1"/>
            <a:r>
              <a:rPr lang="en-US" sz="3600" dirty="0"/>
              <a:t>YouTube </a:t>
            </a:r>
          </a:p>
          <a:p>
            <a:r>
              <a:rPr lang="en-US" sz="4000" dirty="0"/>
              <a:t>How did you feel about the tasks?</a:t>
            </a:r>
          </a:p>
          <a:p>
            <a:r>
              <a:rPr lang="en-US" sz="4000" dirty="0"/>
              <a:t>Do you think you can find similar others by your own. Try for some now.</a:t>
            </a:r>
          </a:p>
          <a:p>
            <a:r>
              <a:rPr lang="en-US" sz="4000" dirty="0"/>
              <a:t>YouTube  can be a good source.</a:t>
            </a:r>
          </a:p>
          <a:p>
            <a:r>
              <a:rPr lang="en-US" sz="4000" dirty="0"/>
              <a:t>Use ss to download.</a:t>
            </a:r>
          </a:p>
        </p:txBody>
      </p:sp>
    </p:spTree>
    <p:extLst>
      <p:ext uri="{BB962C8B-B14F-4D97-AF65-F5344CB8AC3E}">
        <p14:creationId xmlns:p14="http://schemas.microsoft.com/office/powerpoint/2010/main" val="24456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84B2-D1AC-43B4-8BFE-8461CBCD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your writing…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4A35-72FA-4357-8083-EE93547C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0504"/>
            <a:ext cx="6213797" cy="5022573"/>
          </a:xfrm>
        </p:spPr>
        <p:txBody>
          <a:bodyPr>
            <a:normAutofit/>
          </a:bodyPr>
          <a:lstStyle/>
          <a:p>
            <a:r>
              <a:rPr lang="en-US" sz="3200" dirty="0"/>
              <a:t>Now read the samples in the complete skills for IELTs writing </a:t>
            </a:r>
          </a:p>
          <a:p>
            <a:r>
              <a:rPr lang="en-US" sz="3200" dirty="0"/>
              <a:t>Compare yours with them</a:t>
            </a:r>
          </a:p>
          <a:p>
            <a:r>
              <a:rPr lang="en-US" sz="3200" dirty="0"/>
              <a:t>Improve yours based on the samples.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DA4F2-F7B5-4D13-8754-48DB2B64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322" y="609600"/>
            <a:ext cx="4779678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222A-ACC3-4C1A-BCCC-49CB0066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87" y="258418"/>
            <a:ext cx="9458221" cy="64789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br>
              <a:rPr lang="en-US" sz="36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893A8-63BE-46EE-AFE0-9F0931D49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139687"/>
            <a:ext cx="11596168" cy="54598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Various language learning activities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which can be done both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online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using the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Module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Materials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that can be accessed from various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online sources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which can provide additional materials in the form of </a:t>
            </a:r>
          </a:p>
          <a:p>
            <a:pPr lvl="1">
              <a:spcBef>
                <a:spcPts val="0"/>
              </a:spcBef>
            </a:pP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text, video, and audio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just for free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Delivery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mode of the Training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lvl="1"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face-to-face, mainly  practical, ICT-supported, active, and task-based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7752-31D5-4A22-AEF2-8AEAF195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809"/>
            <a:ext cx="8596668" cy="715617"/>
          </a:xfrm>
        </p:spPr>
        <p:txBody>
          <a:bodyPr/>
          <a:lstStyle/>
          <a:p>
            <a:r>
              <a:rPr lang="en-US" dirty="0"/>
              <a:t>Improving your writing </a:t>
            </a:r>
            <a:r>
              <a:rPr lang="en-US" sz="36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5117-F2CA-422B-AB28-37119369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1258956"/>
            <a:ext cx="6427303" cy="54731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/>
              <a:t>Choose one of writing  topics below</a:t>
            </a:r>
          </a:p>
          <a:p>
            <a:pPr lvl="1"/>
            <a:r>
              <a:rPr lang="en-US" sz="2600" dirty="0"/>
              <a:t>The 21</a:t>
            </a:r>
            <a:r>
              <a:rPr lang="en-US" sz="2600" baseline="30000" dirty="0"/>
              <a:t>st</a:t>
            </a:r>
            <a:r>
              <a:rPr lang="en-US" sz="2600" dirty="0"/>
              <a:t>  century has begun. What changes do think this new century will bring? Use examples and details in your answer.</a:t>
            </a:r>
          </a:p>
          <a:p>
            <a:pPr lvl="1"/>
            <a:r>
              <a:rPr lang="en-US" sz="2600" dirty="0"/>
              <a:t> would you prefer to live in a traditional house or in a modern apartment building? Use specific reasons and details to support your choice.</a:t>
            </a:r>
          </a:p>
          <a:p>
            <a:pPr lvl="1"/>
            <a:r>
              <a:rPr lang="en-US" sz="2600" dirty="0"/>
              <a:t>What are some important qualities of a good supervisor (boss)? Use specific details and examples to explain why these qualities are important.</a:t>
            </a:r>
            <a:endParaRPr lang="en-US" sz="22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AutoShape 2" descr="Screenshot Image">
            <a:extLst>
              <a:ext uri="{FF2B5EF4-FFF2-40B4-BE49-F238E27FC236}">
                <a16:creationId xmlns:a16="http://schemas.microsoft.com/office/drawing/2014/main" id="{33F8D9DB-03E7-4EC2-A98E-E9E0951DF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Cover art">
            <a:extLst>
              <a:ext uri="{FF2B5EF4-FFF2-40B4-BE49-F238E27FC236}">
                <a16:creationId xmlns:a16="http://schemas.microsoft.com/office/drawing/2014/main" id="{F188BD9B-8E39-46E9-8B4E-228675AB1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95EF37-01B3-479F-BF44-C4CB7A3A4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9428"/>
            <a:ext cx="1714500" cy="171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8ED21-EA2F-47BB-82E9-42F81872D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675" t="6050" r="8228" b="4043"/>
          <a:stretch/>
        </p:blipFill>
        <p:spPr>
          <a:xfrm>
            <a:off x="7410450" y="702366"/>
            <a:ext cx="4781550" cy="61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9C75-2001-4422-A5D2-35217FBE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383"/>
          </a:xfrm>
        </p:spPr>
        <p:txBody>
          <a:bodyPr/>
          <a:lstStyle/>
          <a:p>
            <a:r>
              <a:rPr lang="en-US" dirty="0"/>
              <a:t>Using your electronic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51F72-E59E-4D75-A74B-DDB575B69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9043"/>
            <a:ext cx="10374979" cy="4704522"/>
          </a:xfrm>
        </p:spPr>
        <p:txBody>
          <a:bodyPr/>
          <a:lstStyle/>
          <a:p>
            <a:r>
              <a:rPr lang="en-US" sz="2800" dirty="0"/>
              <a:t>What can you use dictionaries for?</a:t>
            </a:r>
          </a:p>
          <a:p>
            <a:r>
              <a:rPr lang="en-US" sz="2800" dirty="0"/>
              <a:t>How often do use dictionary in learning?</a:t>
            </a:r>
          </a:p>
          <a:p>
            <a:r>
              <a:rPr lang="en-US" sz="2800" dirty="0"/>
              <a:t>Find the electronic dictionary  on your computer and</a:t>
            </a:r>
          </a:p>
          <a:p>
            <a:pPr lvl="1"/>
            <a:r>
              <a:rPr lang="en-US" sz="2400" dirty="0"/>
              <a:t>List five words you are unsure of their meaning and find this in the dictionary</a:t>
            </a:r>
          </a:p>
          <a:p>
            <a:pPr lvl="1"/>
            <a:r>
              <a:rPr lang="en-US" sz="2400" dirty="0"/>
              <a:t>List five words you are unsure of their pronunciation and check for this in the dictionary. </a:t>
            </a:r>
          </a:p>
          <a:p>
            <a:pPr lvl="1"/>
            <a:r>
              <a:rPr lang="en-US" sz="2400" dirty="0"/>
              <a:t>List five words that you are unsure of their grammatical forms (past, past participle, parts of speech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666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725C-9903-436E-92E5-34C30AA4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70" y="568346"/>
            <a:ext cx="10328913" cy="923104"/>
          </a:xfrm>
        </p:spPr>
        <p:txBody>
          <a:bodyPr/>
          <a:lstStyle/>
          <a:p>
            <a:r>
              <a:rPr lang="en-US" sz="1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Online Task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9BE1B-0C0A-4AF7-8F5A-C0765101C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033" y="1491452"/>
            <a:ext cx="9791390" cy="4527435"/>
          </a:xfrm>
        </p:spPr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1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BBC Learn English 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 with the link: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https://www.bbc.co.uk/learningenglish/english/course/newsreview/unit-13/session-138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Watch the video and complete the activity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F463-6FC3-4ACE-99CF-E35EB6EE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Speaking Skills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2128-A3B7-4B20-897F-0A656EF1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2246050"/>
            <a:ext cx="11638625" cy="384385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4000" dirty="0">
                <a:latin typeface="Tw Cen MT" panose="020B0602020104020603" pitchFamily="34" charset="0"/>
              </a:rPr>
              <a:t>Prepare a </a:t>
            </a:r>
            <a:r>
              <a:rPr lang="en-US" sz="4000" b="1" dirty="0">
                <a:latin typeface="Tw Cen MT" panose="020B0602020104020603" pitchFamily="34" charset="0"/>
              </a:rPr>
              <a:t>Presentation</a:t>
            </a:r>
            <a:r>
              <a:rPr lang="en-US" sz="4000" dirty="0">
                <a:latin typeface="Tw Cen MT" panose="020B0602020104020603" pitchFamily="34" charset="0"/>
              </a:rPr>
              <a:t> on the </a:t>
            </a:r>
            <a:r>
              <a:rPr lang="en-US" sz="4000" b="1" i="1" dirty="0">
                <a:latin typeface="Tw Cen MT" panose="020B0602020104020603" pitchFamily="34" charset="0"/>
              </a:rPr>
              <a:t>prevention methods of Coronavirus</a:t>
            </a:r>
            <a:r>
              <a:rPr lang="en-US" sz="4000" dirty="0">
                <a:latin typeface="Tw Cen MT" panose="020B0602020104020603" pitchFamily="34" charset="0"/>
              </a:rPr>
              <a:t> to create awareness among your community in a face-to-face setting.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000" dirty="0">
                <a:latin typeface="Tw Cen MT" panose="020B0602020104020603" pitchFamily="34" charset="0"/>
              </a:rPr>
              <a:t>Use the link(</a:t>
            </a:r>
            <a:r>
              <a:rPr lang="en-US" sz="4000" dirty="0">
                <a:latin typeface="Tw Cen MT" panose="020B0602020104020603" pitchFamily="34" charset="0"/>
                <a:hlinkClick r:id="rId2"/>
              </a:rPr>
              <a:t>https://study.com/academy/exam/topic/developing-presentation-skills.html</a:t>
            </a:r>
            <a:r>
              <a:rPr lang="en-US" sz="4000" dirty="0">
                <a:latin typeface="Tw Cen MT" panose="020B0602020104020603" pitchFamily="34" charset="0"/>
              </a:rPr>
              <a:t>) to get tips on how to prepare good presentation/</a:t>
            </a:r>
          </a:p>
        </p:txBody>
      </p:sp>
    </p:spTree>
    <p:extLst>
      <p:ext uri="{BB962C8B-B14F-4D97-AF65-F5344CB8AC3E}">
        <p14:creationId xmlns:p14="http://schemas.microsoft.com/office/powerpoint/2010/main" val="10984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E505-52DE-4FB2-9A39-3AF67BFB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8" y="568345"/>
            <a:ext cx="8897565" cy="9142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w Cen MT" panose="020B0602020104020603" pitchFamily="34" charset="0"/>
              </a:rPr>
              <a:t>Writing Skills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DBF7-34AF-4693-A01C-50E0EC6D9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1597981"/>
            <a:ext cx="11176986" cy="50425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4400" dirty="0">
                <a:latin typeface="Tw Cen MT" panose="020B0602020104020603" pitchFamily="34" charset="0"/>
              </a:rPr>
              <a:t>Write a </a:t>
            </a:r>
            <a:r>
              <a:rPr lang="en-US" sz="4400" b="1" i="1" dirty="0">
                <a:latin typeface="Tw Cen MT" panose="020B0602020104020603" pitchFamily="34" charset="0"/>
              </a:rPr>
              <a:t>five-paragraph expository essay  </a:t>
            </a:r>
            <a:r>
              <a:rPr lang="en-US" sz="4400" dirty="0">
                <a:latin typeface="Tw Cen MT" panose="020B0602020104020603" pitchFamily="34" charset="0"/>
              </a:rPr>
              <a:t>on the </a:t>
            </a:r>
            <a:r>
              <a:rPr lang="en-US" sz="4400" b="1" i="1" dirty="0">
                <a:latin typeface="Tw Cen MT" panose="020B0602020104020603" pitchFamily="34" charset="0"/>
              </a:rPr>
              <a:t>impacts of Coronavirus on the education system of Ethiopia</a:t>
            </a:r>
            <a:r>
              <a:rPr lang="en-US" sz="4400" dirty="0">
                <a:latin typeface="Tw Cen MT" panose="020B0602020104020603" pitchFamily="34" charset="0"/>
              </a:rPr>
              <a:t>, focusing on secondary school education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400" dirty="0">
                <a:latin typeface="Tw Cen MT" panose="020B0602020104020603" pitchFamily="34" charset="0"/>
              </a:rPr>
              <a:t>Find an appropriate website to guide you the </a:t>
            </a:r>
            <a:r>
              <a:rPr lang="en-US" sz="4400" dirty="0" err="1">
                <a:latin typeface="Tw Cen MT" panose="020B0602020104020603" pitchFamily="34" charset="0"/>
              </a:rPr>
              <a:t>wrioting</a:t>
            </a:r>
            <a:r>
              <a:rPr lang="en-US" sz="4400" dirty="0">
                <a:latin typeface="Tw Cen MT" panose="020B0602020104020603" pitchFamily="34" charset="0"/>
              </a:rPr>
              <a:t> process.</a:t>
            </a:r>
          </a:p>
          <a:p>
            <a:pPr marL="0" indent="0" algn="just">
              <a:buNone/>
            </a:pPr>
            <a:endParaRPr lang="en-US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AAE6-9F24-44AF-9A47-C6C36ACB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17" y="568345"/>
            <a:ext cx="10239455" cy="10296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Reading Task(Homework)</a:t>
            </a:r>
            <a:br>
              <a:rPr lang="en-US" b="1" dirty="0">
                <a:latin typeface="Tw Cen MT" panose="020B0602020104020603" pitchFamily="34" charset="0"/>
                <a:ea typeface="Times New Roman" panose="02020603050405020304" pitchFamily="18" charset="0"/>
              </a:rPr>
            </a:b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4A47-01FF-4765-9186-73C51CB6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4" y="2086252"/>
            <a:ext cx="11144979" cy="40036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 to the British Council Website using the link (</a:t>
            </a:r>
            <a:r>
              <a:rPr lang="en-US" sz="28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http://learnenglish.britishcouncil.org/skills/reading/upper-intermediate-b2/work-life-balance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and find the reading task there and follow the instructions to do the task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79BA-13A2-4E16-88D7-149333D9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8" y="568347"/>
            <a:ext cx="8897565" cy="1207189"/>
          </a:xfrm>
        </p:spPr>
        <p:txBody>
          <a:bodyPr/>
          <a:lstStyle/>
          <a:p>
            <a:r>
              <a:rPr lang="en-US" b="1" dirty="0">
                <a:latin typeface="Tw Cen MT" panose="020B0602020104020603" pitchFamily="34" charset="0"/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A4F4-D007-400A-99A6-99B18753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1" y="1615736"/>
            <a:ext cx="11496583" cy="4474168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dirty="0">
                <a:latin typeface="Tw Cen MT" panose="020B0602020104020603" pitchFamily="34" charset="0"/>
                <a:ea typeface="Times New Roman" panose="02020603050405020304" pitchFamily="18" charset="0"/>
              </a:rPr>
              <a:t>Activity: Grammar Test (Online Task)</a:t>
            </a:r>
          </a:p>
          <a:p>
            <a:pPr marL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dirty="0">
                <a:latin typeface="Tw Cen MT" panose="020B0602020104020603" pitchFamily="34" charset="0"/>
                <a:ea typeface="Times New Roman" panose="02020603050405020304" pitchFamily="18" charset="0"/>
              </a:rPr>
              <a:t>Go to a Website using the link: </a:t>
            </a:r>
            <a:r>
              <a:rPr lang="en-US" sz="2400" u="sng" dirty="0">
                <a:solidFill>
                  <a:srgbClr val="0563C1"/>
                </a:solidFill>
                <a:latin typeface="Tw Cen MT" panose="020B0602020104020603" pitchFamily="34" charset="0"/>
                <a:ea typeface="Times New Roman" panose="02020603050405020304" pitchFamily="18" charset="0"/>
                <a:hlinkClick r:id="rId2"/>
              </a:rPr>
              <a:t>http://learnenglish.britishcouncil.org/grammar/intermediate-to-upper-intermediate/past-perfect</a:t>
            </a:r>
            <a:endParaRPr lang="en-US" sz="2400" u="sng" dirty="0">
              <a:solidFill>
                <a:srgbClr val="0563C1"/>
              </a:solidFill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dirty="0">
                <a:latin typeface="Tw Cen MT" panose="020B0602020104020603" pitchFamily="34" charset="0"/>
                <a:ea typeface="Times New Roman" panose="02020603050405020304" pitchFamily="18" charset="0"/>
              </a:rPr>
              <a:t> and follow  the steps there : </a:t>
            </a:r>
            <a:r>
              <a:rPr lang="en-US" sz="2400" u="sng" dirty="0">
                <a:solidFill>
                  <a:srgbClr val="00843D"/>
                </a:solidFill>
                <a:latin typeface="Tw Cen MT" panose="020B0602020104020603" pitchFamily="34" charset="0"/>
                <a:ea typeface="Times New Roman" panose="02020603050405020304" pitchFamily="18" charset="0"/>
                <a:hlinkClick r:id="rId3"/>
              </a:rPr>
              <a:t>Home</a:t>
            </a:r>
            <a:r>
              <a:rPr lang="en-US" sz="2400" dirty="0">
                <a:solidFill>
                  <a:srgbClr val="037739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 » </a:t>
            </a:r>
            <a:r>
              <a:rPr lang="en-US" sz="2400" u="sng" dirty="0">
                <a:solidFill>
                  <a:srgbClr val="00843D"/>
                </a:solidFill>
                <a:latin typeface="Tw Cen MT" panose="020B0602020104020603" pitchFamily="34" charset="0"/>
                <a:ea typeface="Times New Roman" panose="02020603050405020304" pitchFamily="18" charset="0"/>
                <a:hlinkClick r:id="rId4"/>
              </a:rPr>
              <a:t>Grammar</a:t>
            </a:r>
            <a:r>
              <a:rPr lang="en-US" sz="2400" dirty="0">
                <a:solidFill>
                  <a:srgbClr val="037739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 » </a:t>
            </a:r>
            <a:r>
              <a:rPr lang="en-US" sz="2400" u="sng" dirty="0">
                <a:solidFill>
                  <a:srgbClr val="00843D"/>
                </a:solidFill>
                <a:latin typeface="Tw Cen MT" panose="020B0602020104020603" pitchFamily="34" charset="0"/>
                <a:ea typeface="Times New Roman" panose="02020603050405020304" pitchFamily="18" charset="0"/>
                <a:hlinkClick r:id="rId5"/>
              </a:rPr>
              <a:t>Intermediate to upper intermediate</a:t>
            </a:r>
            <a:r>
              <a:rPr lang="en-US" sz="2400" dirty="0">
                <a:solidFill>
                  <a:srgbClr val="037739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,  to find the exercise.</a:t>
            </a:r>
            <a:endParaRPr lang="en-US" sz="2400" dirty="0"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endParaRPr 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92C1-679E-4FAE-B14A-1D2CC88B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568345"/>
            <a:ext cx="10425887" cy="1560716"/>
          </a:xfrm>
        </p:spPr>
        <p:txBody>
          <a:bodyPr>
            <a:normAutofit/>
          </a:bodyPr>
          <a:lstStyle/>
          <a:p>
            <a:r>
              <a:rPr lang="en-US" sz="3200" dirty="0"/>
              <a:t>More Websites &amp; YouTube Channels to improve your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903E-762E-47CF-9C38-FFD42580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u="sng" dirty="0">
                <a:solidFill>
                  <a:srgbClr val="1E73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VOA Learning English</a:t>
            </a:r>
            <a:r>
              <a:rPr lang="en-US" sz="2800" u="sng" dirty="0">
                <a:solidFill>
                  <a:srgbClr val="1E73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YouTube Channel (</a:t>
            </a:r>
            <a:r>
              <a:rPr lang="en-US" sz="2800" u="sng" dirty="0">
                <a:solidFill>
                  <a:srgbClr val="1E73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https://www.youtube.com/user/VOALearningEnglish_</a:t>
            </a:r>
            <a:r>
              <a:rPr lang="en-US" sz="2800" u="sng" dirty="0">
                <a:solidFill>
                  <a:srgbClr val="1E73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u="sng" dirty="0">
                <a:solidFill>
                  <a:srgbClr val="1E73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VOA Learn English Website: </a:t>
            </a:r>
            <a:r>
              <a:rPr lang="en-US" sz="2800" u="sng" dirty="0">
                <a:solidFill>
                  <a:srgbClr val="1E73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https://learningenglish.voanews.com/</a:t>
            </a:r>
            <a:endParaRPr lang="en-US" sz="2800" u="sng" dirty="0">
              <a:solidFill>
                <a:srgbClr val="1E73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1E73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British Council Listening Practice</a:t>
            </a:r>
            <a:r>
              <a:rPr lang="en-US" sz="28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Podcasts and videos for various levels</a:t>
            </a:r>
          </a:p>
          <a:p>
            <a:r>
              <a:rPr lang="en-US" sz="2800" u="sng" dirty="0">
                <a:solidFill>
                  <a:srgbClr val="1E73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English Teacher Melanie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1319-2160-48B4-B0B1-864782BD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AADBF-3872-4F8F-A0BC-76DF62FC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7496"/>
            <a:ext cx="9844892" cy="5022573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12 Native English Podcasts for Learning English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1) This American Life.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3) Scientific American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Podcast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60-Second Science.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4) Freakonomics Radio.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5) Here's the Thing.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6) NPR.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7) Stuff You Should Know.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8) The Nerdist.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9) Entrepreneur on Fire.</a:t>
            </a:r>
          </a:p>
        </p:txBody>
      </p:sp>
    </p:spTree>
    <p:extLst>
      <p:ext uri="{BB962C8B-B14F-4D97-AF65-F5344CB8AC3E}">
        <p14:creationId xmlns:p14="http://schemas.microsoft.com/office/powerpoint/2010/main" val="20222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0A10-A5C9-48E3-A22F-0FC354C4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21" y="2955721"/>
            <a:ext cx="8596668" cy="1536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957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9CB3-7127-4F57-876D-165D7728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742122"/>
          </a:xfrm>
        </p:spPr>
        <p:txBody>
          <a:bodyPr/>
          <a:lstStyle/>
          <a:p>
            <a:r>
              <a:rPr lang="en-US" dirty="0"/>
              <a:t>Introduction…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0EE8-B4C2-4D00-982B-CA3CE612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351722"/>
            <a:ext cx="10827028" cy="5340626"/>
          </a:xfrm>
        </p:spPr>
        <p:txBody>
          <a:bodyPr>
            <a:normAutofit/>
          </a:bodyPr>
          <a:lstStyle/>
          <a:p>
            <a:r>
              <a:rPr lang="en-US" sz="2800" dirty="0"/>
              <a:t>What we did thus far</a:t>
            </a:r>
          </a:p>
          <a:p>
            <a:pPr lvl="1"/>
            <a:r>
              <a:rPr lang="en-US" sz="2400" dirty="0"/>
              <a:t>Basic ICT skills </a:t>
            </a:r>
          </a:p>
          <a:p>
            <a:pPr lvl="1"/>
            <a:r>
              <a:rPr lang="en-US" sz="2400" dirty="0"/>
              <a:t>Facebook</a:t>
            </a:r>
          </a:p>
          <a:p>
            <a:pPr lvl="1"/>
            <a:r>
              <a:rPr lang="en-US" sz="2400" dirty="0"/>
              <a:t>Gmail</a:t>
            </a:r>
          </a:p>
          <a:p>
            <a:pPr lvl="1"/>
            <a:r>
              <a:rPr lang="en-US" sz="2400" dirty="0"/>
              <a:t>Google group</a:t>
            </a:r>
          </a:p>
          <a:p>
            <a:pPr lvl="1"/>
            <a:r>
              <a:rPr lang="en-US" sz="2400" dirty="0"/>
              <a:t>Mobile apps,  etc.</a:t>
            </a:r>
          </a:p>
          <a:p>
            <a:r>
              <a:rPr lang="en-US" sz="2800" dirty="0"/>
              <a:t>What do we have for you now?</a:t>
            </a:r>
          </a:p>
          <a:p>
            <a:pPr lvl="1"/>
            <a:r>
              <a:rPr lang="en-US" sz="2400" dirty="0"/>
              <a:t>ICT Assisted English Language Improvement training</a:t>
            </a:r>
          </a:p>
          <a:p>
            <a:pPr lvl="1"/>
            <a:r>
              <a:rPr lang="en-US" sz="2400" dirty="0"/>
              <a:t>ICT Assisted Methodology training</a:t>
            </a:r>
          </a:p>
          <a:p>
            <a:pPr lvl="1"/>
            <a:r>
              <a:rPr lang="en-US" sz="2400" dirty="0"/>
              <a:t>ICT Integration with ELT lessons</a:t>
            </a:r>
          </a:p>
        </p:txBody>
      </p:sp>
    </p:spTree>
    <p:extLst>
      <p:ext uri="{BB962C8B-B14F-4D97-AF65-F5344CB8AC3E}">
        <p14:creationId xmlns:p14="http://schemas.microsoft.com/office/powerpoint/2010/main" val="5986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E8B6-33BA-4681-BC4C-179D7D94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897" y="92767"/>
            <a:ext cx="9822205" cy="78106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Objectives of the Session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E016-DF7E-4A68-9718-EF2638D7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45" y="779565"/>
            <a:ext cx="11578155" cy="59856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this training you will be able to:</a:t>
            </a:r>
          </a:p>
          <a:p>
            <a:r>
              <a:rPr lang="en-US" sz="3200" b="1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en-US" sz="32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ICT assisted </a:t>
            </a:r>
          </a:p>
          <a:p>
            <a:pPr lvl="1"/>
            <a:r>
              <a:rPr lang="en-US" sz="30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speaking, listening, reading, writing, grammar and vocabulary</a:t>
            </a:r>
            <a:r>
              <a:rPr lang="en-US" sz="3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using ICT tools’</a:t>
            </a:r>
          </a:p>
          <a:p>
            <a:r>
              <a:rPr lang="en-US" sz="32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3200" b="1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 with </a:t>
            </a:r>
            <a:r>
              <a:rPr lang="en-US" sz="32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</a:t>
            </a:r>
            <a:r>
              <a:rPr lang="en-US" sz="3200" b="1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ICT tools</a:t>
            </a:r>
            <a:r>
              <a:rPr lang="en-US" sz="32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finding English Language Learning Resource to improve your English language skills. These include:</a:t>
            </a:r>
          </a:p>
          <a:p>
            <a:pPr lvl="1"/>
            <a:r>
              <a:rPr lang="en-US" sz="3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Mobile apps</a:t>
            </a:r>
          </a:p>
          <a:p>
            <a:pPr lvl="1"/>
            <a:r>
              <a:rPr lang="en-US" sz="3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Websites</a:t>
            </a:r>
          </a:p>
          <a:p>
            <a:pPr lvl="1"/>
            <a:r>
              <a:rPr lang="en-US" sz="3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YouTube </a:t>
            </a:r>
          </a:p>
          <a:p>
            <a:pPr lvl="1"/>
            <a:r>
              <a:rPr lang="en-US" sz="3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Podcasts</a:t>
            </a:r>
          </a:p>
          <a:p>
            <a:pPr lvl="1"/>
            <a:r>
              <a:rPr lang="en-US" sz="3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Blogs</a:t>
            </a:r>
          </a:p>
          <a:p>
            <a:pPr lvl="1"/>
            <a:r>
              <a:rPr lang="en-US" sz="3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SlideShare, </a:t>
            </a:r>
          </a:p>
          <a:p>
            <a:pPr lvl="1"/>
            <a:r>
              <a:rPr lang="en-US" sz="3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Electronic dictionary</a:t>
            </a:r>
          </a:p>
          <a:p>
            <a:pPr lvl="1"/>
            <a:r>
              <a:rPr lang="en-US" sz="3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Etc.  </a:t>
            </a:r>
          </a:p>
          <a:p>
            <a:pPr lvl="1"/>
            <a:endParaRPr lang="en-US" sz="30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lvl="1"/>
            <a:endParaRPr lang="en-US" sz="3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735A-D7D6-4013-A6C8-157C0C28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469" y="371062"/>
            <a:ext cx="7991062" cy="6096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If you want to improve your …?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952C71-B918-41DE-B40A-685D3EA32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491151"/>
              </p:ext>
            </p:extLst>
          </p:nvPr>
        </p:nvGraphicFramePr>
        <p:xfrm>
          <a:off x="1606660" y="1226447"/>
          <a:ext cx="5121966" cy="478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3023003-66D5-4131-9C92-F6762343C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190" y="1073841"/>
            <a:ext cx="3186150" cy="254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CF85C1-DF18-460D-B1FD-A0ECFF460A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469" y="4299917"/>
            <a:ext cx="3816626" cy="254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36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F5F4-1001-4F49-8B86-A49F6E90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54" y="0"/>
            <a:ext cx="10206776" cy="994124"/>
          </a:xfrm>
        </p:spPr>
        <p:txBody>
          <a:bodyPr>
            <a:noAutofit/>
          </a:bodyPr>
          <a:lstStyle/>
          <a:p>
            <a:br>
              <a:rPr lang="en-US" sz="2000" b="1" dirty="0">
                <a:solidFill>
                  <a:srgbClr val="4472C4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 your Listening skills through ICT  tools</a:t>
            </a:r>
            <a:b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C8A3-FA47-4FD1-B8A8-54926E9A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1046922"/>
            <a:ext cx="11348493" cy="55580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a listening text taken from </a:t>
            </a:r>
            <a:r>
              <a:rPr lang="en-US" sz="2800" dirty="0">
                <a:latin typeface="Tw Cen MT" panose="020B0602020104020603" pitchFamily="34" charset="0"/>
                <a:hlinkClick r:id="rId4"/>
              </a:rPr>
              <a:t>https://learnenglish.britishcouncil.org/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Tw Cen MT" panose="020B0602020104020603" pitchFamily="34" charset="0"/>
              </a:rPr>
              <a:t>As you listen answer: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Tw Cen MT" panose="020B0602020104020603" pitchFamily="34" charset="0"/>
              </a:rPr>
              <a:t>Who are the people mentioned in the listening text?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Tw Cen MT" panose="020B0602020104020603" pitchFamily="34" charset="0"/>
              </a:rPr>
              <a:t>Where they are originally from?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Tw Cen MT" panose="020B0602020104020603" pitchFamily="34" charset="0"/>
              </a:rPr>
              <a:t>Where is the conversation happening?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Tw Cen MT" panose="020B0602020104020603" pitchFamily="34" charset="0"/>
              </a:rPr>
              <a:t>What is the gist of the listening text?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Tw Cen MT" panose="020B0602020104020603" pitchFamily="34" charset="0"/>
              </a:rPr>
              <a:t>What new language you learned of the listening text?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Tw Cen MT" panose="020B0602020104020603" pitchFamily="34" charset="0"/>
              </a:rPr>
              <a:t>Visit the website find more listening texts and listen/watch and share what you listened to a classmate. </a:t>
            </a:r>
          </a:p>
        </p:txBody>
      </p:sp>
      <p:pic>
        <p:nvPicPr>
          <p:cNvPr id="5" name="BCSW-s01-e01">
            <a:hlinkClick r:id="" action="ppaction://media"/>
            <a:extLst>
              <a:ext uri="{FF2B5EF4-FFF2-40B4-BE49-F238E27FC236}">
                <a16:creationId xmlns:a16="http://schemas.microsoft.com/office/drawing/2014/main" id="{62972537-1875-4FE9-9BB5-28D62D5B6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4007" y="5827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E34D-C512-480D-BA94-E1174763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56" y="304800"/>
            <a:ext cx="8596668" cy="662609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skills…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7DA8-2729-4B69-A959-3D270CD44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513"/>
            <a:ext cx="11090596" cy="5102087"/>
          </a:xfrm>
        </p:spPr>
        <p:txBody>
          <a:bodyPr/>
          <a:lstStyle/>
          <a:p>
            <a:r>
              <a:rPr lang="en-US" sz="3600" dirty="0">
                <a:latin typeface="Tw Cen MT" panose="020B0602020104020603" pitchFamily="34" charset="0"/>
              </a:rPr>
              <a:t>Visit the website find more listening texts and listen/watch and share what you listened to a classmate.  You may choose the upper intermediate </a:t>
            </a:r>
          </a:p>
          <a:p>
            <a:pPr lvl="1"/>
            <a:r>
              <a:rPr lang="en-US" sz="3200" dirty="0">
                <a:latin typeface="Tw Cen MT" panose="020B0602020104020603" pitchFamily="34" charset="0"/>
                <a:hlinkClick r:id="rId2"/>
              </a:rPr>
              <a:t>https://learnenglish.britishcouncil.org/skills/listening/upper-intermediate-b2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7752-31D5-4A22-AEF2-8AEAF195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809"/>
            <a:ext cx="8596668" cy="715617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skills…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5117-F2CA-422B-AB28-37119369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1258956"/>
            <a:ext cx="6427303" cy="54731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Go to play store in your mobile, find IELTS listening practice - English listening text</a:t>
            </a:r>
          </a:p>
          <a:p>
            <a:r>
              <a:rPr lang="en-US" sz="2800" dirty="0"/>
              <a:t>Download the app and listen lesson one of the intermediate </a:t>
            </a:r>
          </a:p>
          <a:p>
            <a:pPr lvl="1"/>
            <a:r>
              <a:rPr lang="en-US" sz="2400" dirty="0"/>
              <a:t>How have you have felt about the text</a:t>
            </a:r>
          </a:p>
          <a:p>
            <a:pPr lvl="1"/>
            <a:r>
              <a:rPr lang="en-US" sz="2400" dirty="0"/>
              <a:t>Do you think this helps you improve your listening</a:t>
            </a:r>
          </a:p>
          <a:p>
            <a:pPr lvl="1"/>
            <a:r>
              <a:rPr lang="en-US" sz="2400" dirty="0"/>
              <a:t>Please, listen for more. You can try the advanced ones.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AutoShape 2" descr="Screenshot Image">
            <a:extLst>
              <a:ext uri="{FF2B5EF4-FFF2-40B4-BE49-F238E27FC236}">
                <a16:creationId xmlns:a16="http://schemas.microsoft.com/office/drawing/2014/main" id="{33F8D9DB-03E7-4EC2-A98E-E9E0951DF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B8B71-E7AB-461C-B345-B010FF12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478" r="14270"/>
          <a:stretch/>
        </p:blipFill>
        <p:spPr>
          <a:xfrm>
            <a:off x="7129670" y="1258955"/>
            <a:ext cx="5062330" cy="5473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AB0F3-4EAF-4BB3-BF04-61D4C33F6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427" y="86222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7D6D-5739-4651-9523-516FE902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skills…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45C7-47B4-4D23-A1EB-CFF3C615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7496"/>
            <a:ext cx="10123188" cy="5194851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the podcast in the link and </a:t>
            </a:r>
            <a:r>
              <a:rPr lang="en-US" sz="32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https://podcasts.google.com</a:t>
            </a:r>
            <a:endParaRPr lang="en-US" sz="3200" b="1" dirty="0">
              <a:solidFill>
                <a:srgbClr val="000000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Talk about the one that interested you much to your classmate </a:t>
            </a:r>
          </a:p>
          <a:p>
            <a:r>
              <a:rPr lang="en-US" sz="32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What do you think are podcasts.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 FOR ELT - Research review</Template>
  <TotalTime>2424</TotalTime>
  <Words>1359</Words>
  <Application>Microsoft Office PowerPoint</Application>
  <PresentationFormat>Widescreen</PresentationFormat>
  <Paragraphs>166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british_council</vt:lpstr>
      <vt:lpstr>Google Sans</vt:lpstr>
      <vt:lpstr>Roboto</vt:lpstr>
      <vt:lpstr>Arial</vt:lpstr>
      <vt:lpstr>Arial</vt:lpstr>
      <vt:lpstr>Calibri</vt:lpstr>
      <vt:lpstr>Calibri Light</vt:lpstr>
      <vt:lpstr>Times New Roman</vt:lpstr>
      <vt:lpstr>Trebuchet MS</vt:lpstr>
      <vt:lpstr>Tw Cen MT</vt:lpstr>
      <vt:lpstr>Wingdings</vt:lpstr>
      <vt:lpstr>Wingdings 3</vt:lpstr>
      <vt:lpstr>Facet</vt:lpstr>
      <vt:lpstr>Office Theme</vt:lpstr>
      <vt:lpstr>ICT-Assisted English Language Proficiency Training   </vt:lpstr>
      <vt:lpstr>Introduction </vt:lpstr>
      <vt:lpstr>Introduction…</vt:lpstr>
      <vt:lpstr>Objectives of the Session</vt:lpstr>
      <vt:lpstr>If you want to improve your …?</vt:lpstr>
      <vt:lpstr> Improve your Listening skills through ICT  tools  </vt:lpstr>
      <vt:lpstr>Listening skills…</vt:lpstr>
      <vt:lpstr>Listening skills…</vt:lpstr>
      <vt:lpstr>Listening skills…</vt:lpstr>
      <vt:lpstr>Reflection</vt:lpstr>
      <vt:lpstr>Improve your reading skills through ICT  tools </vt:lpstr>
      <vt:lpstr>Reading skills…</vt:lpstr>
      <vt:lpstr>Reflection</vt:lpstr>
      <vt:lpstr>Improving your speaking </vt:lpstr>
      <vt:lpstr>Improving your speaking </vt:lpstr>
      <vt:lpstr>Improving your speaking </vt:lpstr>
      <vt:lpstr>Improving your speaking…</vt:lpstr>
      <vt:lpstr>Reflection</vt:lpstr>
      <vt:lpstr>Improving your writing… </vt:lpstr>
      <vt:lpstr>Improving your writing …</vt:lpstr>
      <vt:lpstr>Using your electronic dictionary</vt:lpstr>
      <vt:lpstr> Online Task</vt:lpstr>
      <vt:lpstr>Speaking Skills Task</vt:lpstr>
      <vt:lpstr>Writing Skills Test</vt:lpstr>
      <vt:lpstr>Reading Task(Homework) </vt:lpstr>
      <vt:lpstr>Homework</vt:lpstr>
      <vt:lpstr>More Websites &amp; YouTube Channels to improve your English</vt:lpstr>
      <vt:lpstr>Extensive tasks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ICT-Assisted English Language Proficiency Training</dc:title>
  <dc:creator>Mihireteab Abraham</dc:creator>
  <cp:lastModifiedBy>Tesfaye Habtemariam Gezahegn</cp:lastModifiedBy>
  <cp:revision>101</cp:revision>
  <dcterms:created xsi:type="dcterms:W3CDTF">2020-08-05T17:48:01Z</dcterms:created>
  <dcterms:modified xsi:type="dcterms:W3CDTF">2021-05-21T13:09:08Z</dcterms:modified>
</cp:coreProperties>
</file>