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66" r:id="rId3"/>
    <p:sldId id="259" r:id="rId4"/>
    <p:sldId id="267" r:id="rId5"/>
    <p:sldId id="257" r:id="rId6"/>
    <p:sldId id="258" r:id="rId7"/>
    <p:sldId id="260" r:id="rId8"/>
    <p:sldId id="261" r:id="rId9"/>
    <p:sldId id="263" r:id="rId10"/>
    <p:sldId id="265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89159" autoAdjust="0"/>
  </p:normalViewPr>
  <p:slideViewPr>
    <p:cSldViewPr snapToGrid="0">
      <p:cViewPr>
        <p:scale>
          <a:sx n="60" d="100"/>
          <a:sy n="60" d="100"/>
        </p:scale>
        <p:origin x="117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6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09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872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5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553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4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4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5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8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8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2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1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5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89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7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5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C5FCC-4C3F-43B7-85DA-C00671EB9D7B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929FED-5767-464E-8A32-60A05E97E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7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RDC%2004%2002%202014/Guideline%20updated/Research%20Guideline%20Senate%20approved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5F9CD-72A9-40D6-BEF9-82D9630BA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3717" y="1627094"/>
            <a:ext cx="8915399" cy="1801906"/>
          </a:xfrm>
        </p:spPr>
        <p:txBody>
          <a:bodyPr/>
          <a:lstStyle/>
          <a:p>
            <a:r>
              <a:rPr lang="en-US" b="1" dirty="0"/>
              <a:t>Grand Research Project Proposals Defense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EB7270-68A8-4E5C-9D14-8D9EBC5FE2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1964" y="5056094"/>
            <a:ext cx="6340942" cy="14570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sz="3200" dirty="0" err="1"/>
              <a:t>Hamle</a:t>
            </a:r>
            <a:r>
              <a:rPr lang="en-US" sz="3200" dirty="0"/>
              <a:t> 28 and 29, 2014</a:t>
            </a:r>
          </a:p>
          <a:p>
            <a:r>
              <a:rPr lang="en-US" sz="3200" dirty="0"/>
              <a:t>AMU</a:t>
            </a:r>
          </a:p>
          <a:p>
            <a:r>
              <a:rPr lang="en-US" sz="3200" dirty="0"/>
              <a:t>Senate</a:t>
            </a:r>
          </a:p>
        </p:txBody>
      </p:sp>
    </p:spTree>
    <p:extLst>
      <p:ext uri="{BB962C8B-B14F-4D97-AF65-F5344CB8AC3E}">
        <p14:creationId xmlns:p14="http://schemas.microsoft.com/office/powerpoint/2010/main" val="1069823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A7A1D-D078-48EE-A730-71D75C1E8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186F3-B963-4A6D-A8B5-EF0C22E97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330" y="1289155"/>
            <a:ext cx="9953470" cy="5186596"/>
          </a:xfrm>
        </p:spPr>
        <p:txBody>
          <a:bodyPr>
            <a:normAutofit/>
          </a:bodyPr>
          <a:lstStyle/>
          <a:p>
            <a:r>
              <a:rPr lang="en-US" sz="3000" dirty="0"/>
              <a:t>Inaugurate the projects</a:t>
            </a:r>
          </a:p>
          <a:p>
            <a:r>
              <a:rPr lang="en-US" sz="3000" dirty="0"/>
              <a:t>60% Reviewers rate after comments are incorporated</a:t>
            </a:r>
          </a:p>
          <a:p>
            <a:r>
              <a:rPr lang="en-US" sz="3000" dirty="0"/>
              <a:t>40% Office rating shall be added (ERD and RC)</a:t>
            </a:r>
          </a:p>
          <a:p>
            <a:r>
              <a:rPr lang="en-US" sz="3000" dirty="0"/>
              <a:t>Validation workshop</a:t>
            </a:r>
          </a:p>
          <a:p>
            <a:r>
              <a:rPr lang="en-US" sz="3000" dirty="0"/>
              <a:t>Finish on time and get rewarded</a:t>
            </a:r>
          </a:p>
          <a:p>
            <a:r>
              <a:rPr lang="en-US" sz="3000" dirty="0"/>
              <a:t>May be presented to the RDC</a:t>
            </a:r>
          </a:p>
          <a:p>
            <a:r>
              <a:rPr lang="en-US" sz="3000" dirty="0"/>
              <a:t>Thank you, reviewers, audience and researchers.</a:t>
            </a:r>
          </a:p>
          <a:p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54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usiness Thank-You Letter Examples">
            <a:extLst>
              <a:ext uri="{FF2B5EF4-FFF2-40B4-BE49-F238E27FC236}">
                <a16:creationId xmlns:a16="http://schemas.microsoft.com/office/drawing/2014/main" id="{0CC4AC41-A5D6-4172-BBD7-CCBFC5CCA96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518" y="608992"/>
            <a:ext cx="7593341" cy="5687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53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7D28E-7932-781F-10CB-EB4EDE1D2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376" y="187159"/>
            <a:ext cx="8596668" cy="807452"/>
          </a:xfrm>
        </p:spPr>
        <p:txBody>
          <a:bodyPr/>
          <a:lstStyle/>
          <a:p>
            <a:r>
              <a:rPr lang="en-US" dirty="0"/>
              <a:t>New Introductions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89F4F-ED93-EA14-4D78-C01B8BD4C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3" y="850232"/>
            <a:ext cx="5967662" cy="592488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sz="2800" dirty="0"/>
              <a:t>Types (pp. 23-25)</a:t>
            </a:r>
          </a:p>
          <a:p>
            <a:pPr lvl="1"/>
            <a:r>
              <a:rPr lang="en-US" sz="2400" dirty="0"/>
              <a:t>Comprehensive grand</a:t>
            </a:r>
          </a:p>
          <a:p>
            <a:pPr lvl="1"/>
            <a:r>
              <a:rPr lang="en-US" sz="2400" dirty="0"/>
              <a:t>Multidisciplinary </a:t>
            </a:r>
          </a:p>
          <a:p>
            <a:r>
              <a:rPr lang="en-US" sz="2800" dirty="0"/>
              <a:t>Durations </a:t>
            </a:r>
          </a:p>
          <a:p>
            <a:pPr lvl="1"/>
            <a:r>
              <a:rPr lang="en-US" sz="2400" dirty="0"/>
              <a:t>5 years</a:t>
            </a:r>
          </a:p>
          <a:p>
            <a:pPr lvl="1"/>
            <a:r>
              <a:rPr lang="en-US" sz="2400" dirty="0"/>
              <a:t> 3 years</a:t>
            </a:r>
          </a:p>
          <a:p>
            <a:r>
              <a:rPr lang="en-US" sz="2800" dirty="0"/>
              <a:t>Budget (60%) – </a:t>
            </a:r>
          </a:p>
          <a:p>
            <a:pPr lvl="1"/>
            <a:r>
              <a:rPr lang="en-US" sz="2400" dirty="0"/>
              <a:t>1 million</a:t>
            </a:r>
          </a:p>
          <a:p>
            <a:pPr lvl="1"/>
            <a:r>
              <a:rPr lang="en-US" sz="2400" dirty="0"/>
              <a:t>1.75 million </a:t>
            </a:r>
          </a:p>
          <a:p>
            <a:r>
              <a:rPr lang="en-US" sz="2800" dirty="0"/>
              <a:t>Pre-submission checks (p.44)</a:t>
            </a:r>
          </a:p>
          <a:p>
            <a:r>
              <a:rPr lang="en-US" sz="2800" dirty="0"/>
              <a:t>Evaluation and values (P. 20)</a:t>
            </a:r>
          </a:p>
          <a:p>
            <a:pPr lvl="1"/>
            <a:r>
              <a:rPr lang="en-US" sz="2400" dirty="0"/>
              <a:t>60%  by reviewers</a:t>
            </a:r>
          </a:p>
          <a:p>
            <a:pPr lvl="1"/>
            <a:r>
              <a:rPr lang="en-US" sz="2400" dirty="0"/>
              <a:t>25% by RED </a:t>
            </a:r>
          </a:p>
          <a:p>
            <a:pPr lvl="1"/>
            <a:r>
              <a:rPr lang="en-US" sz="2400" dirty="0"/>
              <a:t>15% by RC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849E7A-1D72-C325-9F6A-85876B68CB99}"/>
              </a:ext>
            </a:extLst>
          </p:cNvPr>
          <p:cNvSpPr txBox="1">
            <a:spLocks/>
          </p:cNvSpPr>
          <p:nvPr/>
        </p:nvSpPr>
        <p:spPr>
          <a:xfrm>
            <a:off x="6545179" y="850232"/>
            <a:ext cx="5406189" cy="59248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Validation workshop (p.29)</a:t>
            </a:r>
          </a:p>
          <a:p>
            <a:r>
              <a:rPr lang="en-US" sz="3200" dirty="0"/>
              <a:t>Theory of change and pathways (p.73)</a:t>
            </a:r>
          </a:p>
          <a:p>
            <a:r>
              <a:rPr lang="en-US" sz="3200" dirty="0"/>
              <a:t>Philosophy</a:t>
            </a:r>
          </a:p>
          <a:p>
            <a:pPr lvl="1"/>
            <a:r>
              <a:rPr lang="en-US" sz="2800" dirty="0"/>
              <a:t>Value the community and the penny</a:t>
            </a:r>
          </a:p>
          <a:p>
            <a:pPr lvl="1"/>
            <a:r>
              <a:rPr lang="en-US" sz="2800" dirty="0"/>
              <a:t>Integrate with teaching</a:t>
            </a:r>
          </a:p>
          <a:p>
            <a:pPr lvl="1"/>
            <a:r>
              <a:rPr lang="en-US" sz="2800" dirty="0"/>
              <a:t>Generate income from research</a:t>
            </a:r>
          </a:p>
          <a:p>
            <a:pPr lvl="1"/>
            <a:r>
              <a:rPr lang="en-US" sz="2800" dirty="0"/>
              <a:t> Cross-cut the environment </a:t>
            </a:r>
          </a:p>
          <a:p>
            <a:pPr lvl="1"/>
            <a:r>
              <a:rPr lang="en-US" sz="2800" dirty="0"/>
              <a:t>Must publish </a:t>
            </a:r>
          </a:p>
          <a:p>
            <a:pPr lvl="1"/>
            <a:r>
              <a:rPr lang="en-US" sz="2800" dirty="0"/>
              <a:t>Must get ethical clearance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62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87876-EFD4-4577-944E-0BF45D00C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448" y="94130"/>
            <a:ext cx="10334718" cy="658906"/>
          </a:xfrm>
        </p:spPr>
        <p:txBody>
          <a:bodyPr>
            <a:normAutofit fontScale="90000"/>
          </a:bodyPr>
          <a:lstStyle/>
          <a:p>
            <a:r>
              <a:rPr lang="en-US" dirty="0"/>
              <a:t>Grand Projects Pre-submission Evaluation checklist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5BB13A-4D0C-E11D-3109-3D4E05D51665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0" y="753037"/>
            <a:ext cx="12192000" cy="614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44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7E0D5-9190-5077-9B92-69170F4FB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of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20604-D97C-B311-B7E5-BDB64A6C9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 action="ppaction://hlinkfile"/>
              </a:rPr>
              <a:t>..\RDC 04 02 2014\Guideline updated\Research Guideline Senate approved.pdf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72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90524-FA98-41C4-A832-FAF756793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964" y="0"/>
            <a:ext cx="10515600" cy="508934"/>
          </a:xfrm>
        </p:spPr>
        <p:txBody>
          <a:bodyPr>
            <a:normAutofit fontScale="90000"/>
          </a:bodyPr>
          <a:lstStyle/>
          <a:p>
            <a:r>
              <a:rPr lang="en-US" dirty="0"/>
              <a:t>Details of the Grand Projects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20C487E-221B-59F9-BA89-C1F62583E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098988"/>
              </p:ext>
            </p:extLst>
          </p:nvPr>
        </p:nvGraphicFramePr>
        <p:xfrm>
          <a:off x="0" y="647844"/>
          <a:ext cx="12191999" cy="621015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723208">
                  <a:extLst>
                    <a:ext uri="{9D8B030D-6E8A-4147-A177-3AD203B41FA5}">
                      <a16:colId xmlns:a16="http://schemas.microsoft.com/office/drawing/2014/main" val="1276666785"/>
                    </a:ext>
                  </a:extLst>
                </a:gridCol>
                <a:gridCol w="4326463">
                  <a:extLst>
                    <a:ext uri="{9D8B030D-6E8A-4147-A177-3AD203B41FA5}">
                      <a16:colId xmlns:a16="http://schemas.microsoft.com/office/drawing/2014/main" val="197626528"/>
                    </a:ext>
                  </a:extLst>
                </a:gridCol>
                <a:gridCol w="397818">
                  <a:extLst>
                    <a:ext uri="{9D8B030D-6E8A-4147-A177-3AD203B41FA5}">
                      <a16:colId xmlns:a16="http://schemas.microsoft.com/office/drawing/2014/main" val="361412839"/>
                    </a:ext>
                  </a:extLst>
                </a:gridCol>
                <a:gridCol w="1791351">
                  <a:extLst>
                    <a:ext uri="{9D8B030D-6E8A-4147-A177-3AD203B41FA5}">
                      <a16:colId xmlns:a16="http://schemas.microsoft.com/office/drawing/2014/main" val="21188758"/>
                    </a:ext>
                  </a:extLst>
                </a:gridCol>
                <a:gridCol w="510054">
                  <a:extLst>
                    <a:ext uri="{9D8B030D-6E8A-4147-A177-3AD203B41FA5}">
                      <a16:colId xmlns:a16="http://schemas.microsoft.com/office/drawing/2014/main" val="3592928989"/>
                    </a:ext>
                  </a:extLst>
                </a:gridCol>
                <a:gridCol w="3075572">
                  <a:extLst>
                    <a:ext uri="{9D8B030D-6E8A-4147-A177-3AD203B41FA5}">
                      <a16:colId xmlns:a16="http://schemas.microsoft.com/office/drawing/2014/main" val="1917903117"/>
                    </a:ext>
                  </a:extLst>
                </a:gridCol>
                <a:gridCol w="130643">
                  <a:extLst>
                    <a:ext uri="{9D8B030D-6E8A-4147-A177-3AD203B41FA5}">
                      <a16:colId xmlns:a16="http://schemas.microsoft.com/office/drawing/2014/main" val="1575220206"/>
                    </a:ext>
                  </a:extLst>
                </a:gridCol>
                <a:gridCol w="1236890">
                  <a:extLst>
                    <a:ext uri="{9D8B030D-6E8A-4147-A177-3AD203B41FA5}">
                      <a16:colId xmlns:a16="http://schemas.microsoft.com/office/drawing/2014/main" val="409098181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No.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Title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College/Institute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Reviewers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Reviewers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Time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56562"/>
                  </a:ext>
                </a:extLst>
              </a:tr>
              <a:tr h="5175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Day1 28/11/14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Morning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670853"/>
                  </a:ext>
                </a:extLst>
              </a:tr>
              <a:tr h="620942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rowSpan="2"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Evaluation of Techno-Economic Viability of Small-Scale Hydropower Potential for Rural Electrification in Selected </a:t>
                      </a:r>
                      <a:r>
                        <a:rPr lang="en-GB" sz="2000" dirty="0" err="1">
                          <a:effectLst/>
                        </a:rPr>
                        <a:t>Gamo</a:t>
                      </a:r>
                      <a:r>
                        <a:rPr lang="en-GB" sz="2000" dirty="0">
                          <a:effectLst/>
                        </a:rPr>
                        <a:t> Zone, Ethiopia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rowSpan="2"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AMIT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Reviewers 1: Dr. Getachew Bereta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2:15-4:15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extLst>
                  <a:ext uri="{0D108BD9-81ED-4DB2-BD59-A6C34878D82A}">
                    <a16:rowId xmlns:a16="http://schemas.microsoft.com/office/drawing/2014/main" val="2247171919"/>
                  </a:ext>
                </a:extLst>
              </a:tr>
              <a:tr h="6414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Reviewer 2: Mr Mekuannent Muluneh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533031"/>
                  </a:ext>
                </a:extLst>
              </a:tr>
              <a:tr h="392026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rowSpan="2"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Evaluating the Impact of Climate Change on Potato Crop for Climate Adaptation in the </a:t>
                      </a:r>
                      <a:r>
                        <a:rPr lang="en-GB" sz="2000" dirty="0" err="1">
                          <a:effectLst/>
                        </a:rPr>
                        <a:t>Gamo</a:t>
                      </a:r>
                      <a:r>
                        <a:rPr lang="en-GB" sz="2000" dirty="0">
                          <a:effectLst/>
                        </a:rPr>
                        <a:t> Zone, Ethiopia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rowSpan="2"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AWTI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Reviewers 1: Dr </a:t>
                      </a:r>
                      <a:r>
                        <a:rPr lang="en-GB" sz="2000" dirty="0" err="1">
                          <a:effectLst/>
                        </a:rPr>
                        <a:t>Bisrat</a:t>
                      </a:r>
                      <a:r>
                        <a:rPr lang="en-GB" sz="2000" dirty="0">
                          <a:effectLst/>
                        </a:rPr>
                        <a:t> Elias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4:15-6:15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extLst>
                  <a:ext uri="{0D108BD9-81ED-4DB2-BD59-A6C34878D82A}">
                    <a16:rowId xmlns:a16="http://schemas.microsoft.com/office/drawing/2014/main" val="1326791423"/>
                  </a:ext>
                </a:extLst>
              </a:tr>
              <a:tr h="8703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Reviewer 2: Dr </a:t>
                      </a:r>
                      <a:r>
                        <a:rPr lang="en-GB" sz="2000" dirty="0" err="1">
                          <a:effectLst/>
                        </a:rPr>
                        <a:t>Zenebe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Mekonnnen</a:t>
                      </a:r>
                      <a:r>
                        <a:rPr lang="en-GB" sz="2000" dirty="0">
                          <a:effectLst/>
                        </a:rPr>
                        <a:t>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915088"/>
                  </a:ext>
                </a:extLst>
              </a:tr>
              <a:tr h="3515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Afternoon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386601"/>
                  </a:ext>
                </a:extLst>
              </a:tr>
              <a:tr h="362909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rowSpan="3"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Ethio</a:t>
                      </a:r>
                      <a:r>
                        <a:rPr lang="en-GB" sz="2000" dirty="0">
                          <a:effectLst/>
                        </a:rPr>
                        <a:t>-Botany, Community Initiation for Conservation and Sustainable use of Traditional Medicinal plants and vegetation Survey in Dara Malo, </a:t>
                      </a:r>
                      <a:r>
                        <a:rPr lang="en-GB" sz="2000" dirty="0" err="1">
                          <a:effectLst/>
                        </a:rPr>
                        <a:t>Boreda</a:t>
                      </a:r>
                      <a:r>
                        <a:rPr lang="en-GB" sz="2000" dirty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Zala</a:t>
                      </a:r>
                      <a:r>
                        <a:rPr lang="en-GB" sz="2000" dirty="0">
                          <a:effectLst/>
                        </a:rPr>
                        <a:t>, Melo </a:t>
                      </a:r>
                      <a:r>
                        <a:rPr lang="en-GB" sz="2000" dirty="0" err="1">
                          <a:effectLst/>
                        </a:rPr>
                        <a:t>Koza</a:t>
                      </a:r>
                      <a:r>
                        <a:rPr lang="en-GB" sz="2000" dirty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Derashe</a:t>
                      </a:r>
                      <a:r>
                        <a:rPr lang="en-GB" sz="2000" dirty="0">
                          <a:effectLst/>
                        </a:rPr>
                        <a:t> and Amaro, South Ethiopia.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rowSpan="3"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College of Natural and Computational Sciences 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Reviewer -2: Dr Kebede </a:t>
                      </a:r>
                      <a:r>
                        <a:rPr lang="en-GB" sz="2000" dirty="0" err="1">
                          <a:effectLst/>
                        </a:rPr>
                        <a:t>Jobir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8:15-10:15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extLst>
                  <a:ext uri="{0D108BD9-81ED-4DB2-BD59-A6C34878D82A}">
                    <a16:rowId xmlns:a16="http://schemas.microsoft.com/office/drawing/2014/main" val="507802409"/>
                  </a:ext>
                </a:extLst>
              </a:tr>
              <a:tr h="9253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Reviewer -2: Dr </a:t>
                      </a:r>
                      <a:r>
                        <a:rPr lang="en-GB" sz="1400" dirty="0" err="1">
                          <a:effectLst/>
                        </a:rPr>
                        <a:t>Wakshum</a:t>
                      </a:r>
                      <a:r>
                        <a:rPr lang="en-GB" sz="1400" dirty="0">
                          <a:effectLst/>
                        </a:rPr>
                        <a:t> Shiferaw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267745"/>
                  </a:ext>
                </a:extLst>
              </a:tr>
              <a:tr h="7549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94" marR="50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349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0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004E5-C5F1-4735-836A-7E05F19DA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015"/>
            <a:ext cx="8911687" cy="586125"/>
          </a:xfrm>
        </p:spPr>
        <p:txBody>
          <a:bodyPr>
            <a:normAutofit fontScale="90000"/>
          </a:bodyPr>
          <a:lstStyle/>
          <a:p>
            <a:r>
              <a:rPr lang="en-US" dirty="0"/>
              <a:t>Details of the Grand Projects…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B36369B-165A-0CE3-5707-54AC4C4D0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090116"/>
              </p:ext>
            </p:extLst>
          </p:nvPr>
        </p:nvGraphicFramePr>
        <p:xfrm>
          <a:off x="0" y="542547"/>
          <a:ext cx="12191999" cy="625387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501445">
                  <a:extLst>
                    <a:ext uri="{9D8B030D-6E8A-4147-A177-3AD203B41FA5}">
                      <a16:colId xmlns:a16="http://schemas.microsoft.com/office/drawing/2014/main" val="598334823"/>
                    </a:ext>
                  </a:extLst>
                </a:gridCol>
                <a:gridCol w="6070918">
                  <a:extLst>
                    <a:ext uri="{9D8B030D-6E8A-4147-A177-3AD203B41FA5}">
                      <a16:colId xmlns:a16="http://schemas.microsoft.com/office/drawing/2014/main" val="1017146477"/>
                    </a:ext>
                  </a:extLst>
                </a:gridCol>
                <a:gridCol w="1142887">
                  <a:extLst>
                    <a:ext uri="{9D8B030D-6E8A-4147-A177-3AD203B41FA5}">
                      <a16:colId xmlns:a16="http://schemas.microsoft.com/office/drawing/2014/main" val="3172503007"/>
                    </a:ext>
                  </a:extLst>
                </a:gridCol>
                <a:gridCol w="3255448">
                  <a:extLst>
                    <a:ext uri="{9D8B030D-6E8A-4147-A177-3AD203B41FA5}">
                      <a16:colId xmlns:a16="http://schemas.microsoft.com/office/drawing/2014/main" val="1755751196"/>
                    </a:ext>
                  </a:extLst>
                </a:gridCol>
                <a:gridCol w="1221301">
                  <a:extLst>
                    <a:ext uri="{9D8B030D-6E8A-4147-A177-3AD203B41FA5}">
                      <a16:colId xmlns:a16="http://schemas.microsoft.com/office/drawing/2014/main" val="887936782"/>
                    </a:ext>
                  </a:extLst>
                </a:gridCol>
              </a:tblGrid>
              <a:tr h="375751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Day 2: 29/11/2014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040824"/>
                  </a:ext>
                </a:extLst>
              </a:tr>
              <a:tr h="375751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Morning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185293"/>
                  </a:ext>
                </a:extLst>
              </a:tr>
              <a:tr h="458001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Assessment and improving the livelihood status of Socially and Economically Marginalised Groups at </a:t>
                      </a:r>
                      <a:r>
                        <a:rPr lang="en-GB" sz="2000" dirty="0" err="1">
                          <a:effectLst/>
                        </a:rPr>
                        <a:t>Gamo</a:t>
                      </a:r>
                      <a:r>
                        <a:rPr lang="en-GB" sz="2000" dirty="0">
                          <a:effectLst/>
                        </a:rPr>
                        <a:t> Highlands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CAS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Reviewers 1: Mr Tesfaye S.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2:15-4:15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extLst>
                  <a:ext uri="{0D108BD9-81ED-4DB2-BD59-A6C34878D82A}">
                    <a16:rowId xmlns:a16="http://schemas.microsoft.com/office/drawing/2014/main" val="1802914765"/>
                  </a:ext>
                </a:extLst>
              </a:tr>
              <a:tr h="5242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>
                          <a:effectLst/>
                        </a:rPr>
                        <a:t>Reviewer 2: Mr. Desta D.</a:t>
                      </a:r>
                      <a:endParaRPr lang="en-US"/>
                    </a:p>
                  </a:txBody>
                  <a:tcPr marL="37852" marR="37852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383330"/>
                  </a:ext>
                </a:extLst>
              </a:tr>
              <a:tr h="628937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Enhancing Community Resilience through Landscape Restoration in </a:t>
                      </a:r>
                      <a:r>
                        <a:rPr lang="en-GB" sz="2000" dirty="0" err="1">
                          <a:effectLst/>
                        </a:rPr>
                        <a:t>Womba</a:t>
                      </a:r>
                      <a:r>
                        <a:rPr lang="en-GB" sz="2000" dirty="0">
                          <a:effectLst/>
                        </a:rPr>
                        <a:t> Watershed, </a:t>
                      </a:r>
                      <a:r>
                        <a:rPr lang="en-GB" sz="2000" dirty="0" err="1">
                          <a:effectLst/>
                        </a:rPr>
                        <a:t>Gofa</a:t>
                      </a:r>
                      <a:r>
                        <a:rPr lang="en-GB" sz="2000" dirty="0">
                          <a:effectLst/>
                        </a:rPr>
                        <a:t> Zone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Sawla</a:t>
                      </a:r>
                      <a:r>
                        <a:rPr lang="en-GB" sz="2400" dirty="0">
                          <a:effectLst/>
                        </a:rPr>
                        <a:t> Campus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Reviewers-1: Dr. Genaye Ts.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4:15-6:15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extLst>
                  <a:ext uri="{0D108BD9-81ED-4DB2-BD59-A6C34878D82A}">
                    <a16:rowId xmlns:a16="http://schemas.microsoft.com/office/drawing/2014/main" val="360964046"/>
                  </a:ext>
                </a:extLst>
              </a:tr>
              <a:tr h="2909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Reviewer -2: Dr </a:t>
                      </a:r>
                      <a:r>
                        <a:rPr lang="en-US" sz="2000" dirty="0" err="1">
                          <a:effectLst/>
                        </a:rPr>
                        <a:t>Abera</a:t>
                      </a:r>
                      <a:r>
                        <a:rPr lang="en-US" sz="2000" dirty="0">
                          <a:effectLst/>
                        </a:rPr>
                        <a:t> U</a:t>
                      </a:r>
                      <a:endParaRPr lang="en-US" dirty="0"/>
                    </a:p>
                  </a:txBody>
                  <a:tcPr marL="37852" marR="37852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164181"/>
                  </a:ext>
                </a:extLst>
              </a:tr>
              <a:tr h="250481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Afternoon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1819"/>
                  </a:ext>
                </a:extLst>
              </a:tr>
              <a:tr h="458001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Evaluation of Grass-Legume Mixtures for Agronomic Performance, Soil Fertility, Nutritional Quality and Economic Feasibility in Three </a:t>
                      </a:r>
                      <a:r>
                        <a:rPr lang="en-GB" sz="2000" dirty="0" err="1">
                          <a:effectLst/>
                        </a:rPr>
                        <a:t>Agro</a:t>
                      </a:r>
                      <a:r>
                        <a:rPr lang="en-GB" sz="2000" dirty="0">
                          <a:effectLst/>
                        </a:rPr>
                        <a:t>-Ecologies of </a:t>
                      </a:r>
                      <a:r>
                        <a:rPr lang="en-GB" sz="2000" dirty="0" err="1">
                          <a:effectLst/>
                        </a:rPr>
                        <a:t>Geressie</a:t>
                      </a:r>
                      <a:r>
                        <a:rPr lang="en-GB" sz="2000" dirty="0">
                          <a:effectLst/>
                        </a:rPr>
                        <a:t> District, </a:t>
                      </a:r>
                      <a:r>
                        <a:rPr lang="en-GB" sz="2000" dirty="0" err="1">
                          <a:effectLst/>
                        </a:rPr>
                        <a:t>Gamo</a:t>
                      </a:r>
                      <a:r>
                        <a:rPr lang="en-GB" sz="2000" dirty="0">
                          <a:effectLst/>
                        </a:rPr>
                        <a:t> Zone, Southern Ethiopia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CAS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Reviewers-1: Dr. Nebiyu Y.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8:15-10:15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extLst>
                  <a:ext uri="{0D108BD9-81ED-4DB2-BD59-A6C34878D82A}">
                    <a16:rowId xmlns:a16="http://schemas.microsoft.com/office/drawing/2014/main" val="410654494"/>
                  </a:ext>
                </a:extLst>
              </a:tr>
              <a:tr h="8587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Reviewer -2:  Mr. Amare Girma </a:t>
                      </a:r>
                      <a:endParaRPr lang="en-US"/>
                    </a:p>
                  </a:txBody>
                  <a:tcPr marL="37852" marR="37852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794284"/>
                  </a:ext>
                </a:extLst>
              </a:tr>
              <a:tr h="647686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Implementing Mechanical Controlling Measure of Water Hyacinth (</a:t>
                      </a:r>
                      <a:r>
                        <a:rPr lang="en-GB" sz="2000" dirty="0" err="1">
                          <a:effectLst/>
                        </a:rPr>
                        <a:t>Eichhoria</a:t>
                      </a:r>
                      <a:r>
                        <a:rPr lang="en-GB" sz="2000" dirty="0">
                          <a:effectLst/>
                        </a:rPr>
                        <a:t> Crassipes </a:t>
                      </a:r>
                      <a:r>
                        <a:rPr lang="en-GB" sz="2000" dirty="0" err="1">
                          <a:effectLst/>
                        </a:rPr>
                        <a:t>Solms</a:t>
                      </a:r>
                      <a:r>
                        <a:rPr lang="en-GB" sz="2000" dirty="0">
                          <a:effectLst/>
                        </a:rPr>
                        <a:t>) through Utilizing as Useful Products to Improve Livelihood and Build Resilience of Local Communities in </a:t>
                      </a:r>
                      <a:r>
                        <a:rPr lang="en-GB" sz="2000" dirty="0" err="1">
                          <a:effectLst/>
                        </a:rPr>
                        <a:t>Gamo</a:t>
                      </a:r>
                      <a:r>
                        <a:rPr lang="en-GB" sz="2000" dirty="0">
                          <a:effectLst/>
                        </a:rPr>
                        <a:t> Zone, Ethiopia</a:t>
                      </a:r>
                      <a:endParaRPr lang="en-US" sz="1600" dirty="0">
                        <a:effectLst/>
                      </a:endParaRPr>
                    </a:p>
                  </a:txBody>
                  <a:tcPr marL="37852" marR="37852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CAS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Reviewers 1: Prof Yisehak K.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10:15-12:15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extLst>
                  <a:ext uri="{0D108BD9-81ED-4DB2-BD59-A6C34878D82A}">
                    <a16:rowId xmlns:a16="http://schemas.microsoft.com/office/drawing/2014/main" val="3151990373"/>
                  </a:ext>
                </a:extLst>
              </a:tr>
              <a:tr h="11828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>
                          <a:effectLst/>
                        </a:rPr>
                        <a:t>Reviwer</a:t>
                      </a:r>
                      <a:r>
                        <a:rPr lang="en-GB" sz="2000" dirty="0">
                          <a:effectLst/>
                        </a:rPr>
                        <a:t> 2:  Dr Yonas U.</a:t>
                      </a:r>
                      <a:endParaRPr lang="en-US" dirty="0"/>
                    </a:p>
                  </a:txBody>
                  <a:tcPr marL="37852" marR="378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52" marR="37852" marT="0" marB="0"/>
                </a:tc>
                <a:extLst>
                  <a:ext uri="{0D108BD9-81ED-4DB2-BD59-A6C34878D82A}">
                    <a16:rowId xmlns:a16="http://schemas.microsoft.com/office/drawing/2014/main" val="3927004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43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AB295-25F0-4D6D-BE40-9279CB1B7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361" y="64171"/>
            <a:ext cx="8911687" cy="809888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Budget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6F5439-50CC-4471-9DF7-4293BF6C9B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59763"/>
              </p:ext>
            </p:extLst>
          </p:nvPr>
        </p:nvGraphicFramePr>
        <p:xfrm>
          <a:off x="268942" y="740588"/>
          <a:ext cx="11923058" cy="6077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3974">
                  <a:extLst>
                    <a:ext uri="{9D8B030D-6E8A-4147-A177-3AD203B41FA5}">
                      <a16:colId xmlns:a16="http://schemas.microsoft.com/office/drawing/2014/main" val="2007384991"/>
                    </a:ext>
                  </a:extLst>
                </a:gridCol>
                <a:gridCol w="6456698">
                  <a:extLst>
                    <a:ext uri="{9D8B030D-6E8A-4147-A177-3AD203B41FA5}">
                      <a16:colId xmlns:a16="http://schemas.microsoft.com/office/drawing/2014/main" val="2538108647"/>
                    </a:ext>
                  </a:extLst>
                </a:gridCol>
                <a:gridCol w="2491193">
                  <a:extLst>
                    <a:ext uri="{9D8B030D-6E8A-4147-A177-3AD203B41FA5}">
                      <a16:colId xmlns:a16="http://schemas.microsoft.com/office/drawing/2014/main" val="2912081953"/>
                    </a:ext>
                  </a:extLst>
                </a:gridCol>
                <a:gridCol w="2491193">
                  <a:extLst>
                    <a:ext uri="{9D8B030D-6E8A-4147-A177-3AD203B41FA5}">
                      <a16:colId xmlns:a16="http://schemas.microsoft.com/office/drawing/2014/main" val="3019877960"/>
                    </a:ext>
                  </a:extLst>
                </a:gridCol>
              </a:tblGrid>
              <a:tr h="933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Title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Budget </a:t>
                      </a: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Duration</a:t>
                      </a:r>
                    </a:p>
                  </a:txBody>
                  <a:tcPr marL="66040" marR="66040" marT="0" marB="0"/>
                </a:tc>
                <a:extLst>
                  <a:ext uri="{0D108BD9-81ED-4DB2-BD59-A6C34878D82A}">
                    <a16:rowId xmlns:a16="http://schemas.microsoft.com/office/drawing/2014/main" val="2265438839"/>
                  </a:ext>
                </a:extLst>
              </a:tr>
              <a:tr h="93333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Evaluation of Techno-Economic Viability of Small-Scale Hydropower Potential for Rural Electrification in Selected </a:t>
                      </a:r>
                      <a:r>
                        <a:rPr lang="en-GB" sz="2400" dirty="0" err="1">
                          <a:effectLst/>
                        </a:rPr>
                        <a:t>Gamo</a:t>
                      </a:r>
                      <a:r>
                        <a:rPr lang="en-GB" sz="2400" dirty="0">
                          <a:effectLst/>
                        </a:rPr>
                        <a:t> Zone, Ethiopia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040" marR="66040" marT="0" marB="0"/>
                </a:tc>
                <a:extLst>
                  <a:ext uri="{0D108BD9-81ED-4DB2-BD59-A6C34878D82A}">
                    <a16:rowId xmlns:a16="http://schemas.microsoft.com/office/drawing/2014/main" val="2996696541"/>
                  </a:ext>
                </a:extLst>
              </a:tr>
              <a:tr h="14122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Evaluating the Impact of Climate Change on Potato Crop for Climate Adaptation in the </a:t>
                      </a:r>
                      <a:r>
                        <a:rPr lang="en-GB" sz="2400" dirty="0" err="1">
                          <a:effectLst/>
                        </a:rPr>
                        <a:t>Gamo</a:t>
                      </a:r>
                      <a:r>
                        <a:rPr lang="en-GB" sz="2400" dirty="0">
                          <a:effectLst/>
                        </a:rPr>
                        <a:t> Zone, Ethiopia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040" marR="66040" marT="0" marB="0"/>
                </a:tc>
                <a:extLst>
                  <a:ext uri="{0D108BD9-81ED-4DB2-BD59-A6C34878D82A}">
                    <a16:rowId xmlns:a16="http://schemas.microsoft.com/office/drawing/2014/main" val="440146941"/>
                  </a:ext>
                </a:extLst>
              </a:tr>
              <a:tr h="1266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Ethio</a:t>
                      </a:r>
                      <a:r>
                        <a:rPr lang="en-GB" sz="2400" dirty="0">
                          <a:effectLst/>
                        </a:rPr>
                        <a:t>-Botany, Community Initiation for Conservation and Sustainable use of Traditional Medicinal plants and vegetation Survey in Dara Malo, </a:t>
                      </a:r>
                      <a:r>
                        <a:rPr lang="en-GB" sz="2400" dirty="0" err="1">
                          <a:effectLst/>
                        </a:rPr>
                        <a:t>Boreda</a:t>
                      </a:r>
                      <a:r>
                        <a:rPr lang="en-GB" sz="2400" dirty="0">
                          <a:effectLst/>
                        </a:rPr>
                        <a:t>, </a:t>
                      </a:r>
                      <a:r>
                        <a:rPr lang="en-GB" sz="2400" dirty="0" err="1">
                          <a:effectLst/>
                        </a:rPr>
                        <a:t>Zala</a:t>
                      </a:r>
                      <a:r>
                        <a:rPr lang="en-GB" sz="2400" dirty="0">
                          <a:effectLst/>
                        </a:rPr>
                        <a:t>, Melo </a:t>
                      </a:r>
                      <a:r>
                        <a:rPr lang="en-GB" sz="2400" dirty="0" err="1">
                          <a:effectLst/>
                        </a:rPr>
                        <a:t>Koza</a:t>
                      </a:r>
                      <a:r>
                        <a:rPr lang="en-GB" sz="2400" dirty="0">
                          <a:effectLst/>
                        </a:rPr>
                        <a:t>, </a:t>
                      </a:r>
                      <a:r>
                        <a:rPr lang="en-GB" sz="2400" dirty="0" err="1">
                          <a:effectLst/>
                        </a:rPr>
                        <a:t>Derashe</a:t>
                      </a:r>
                      <a:r>
                        <a:rPr lang="en-GB" sz="2400" dirty="0">
                          <a:effectLst/>
                        </a:rPr>
                        <a:t> and Amaro, South Ethiopia.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040" marR="660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040" marR="66040" marT="0" marB="0"/>
                </a:tc>
                <a:extLst>
                  <a:ext uri="{0D108BD9-81ED-4DB2-BD59-A6C34878D82A}">
                    <a16:rowId xmlns:a16="http://schemas.microsoft.com/office/drawing/2014/main" val="1028022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128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E39B6-9FFE-4A91-9E76-732E78AA8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153463"/>
            <a:ext cx="8911687" cy="653361"/>
          </a:xfrm>
        </p:spPr>
        <p:txBody>
          <a:bodyPr/>
          <a:lstStyle/>
          <a:p>
            <a:r>
              <a:rPr lang="en-US" dirty="0"/>
              <a:t>Budget…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256464B-57FB-47B1-B6E9-59CCC8A41F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620340"/>
              </p:ext>
            </p:extLst>
          </p:nvPr>
        </p:nvGraphicFramePr>
        <p:xfrm>
          <a:off x="140132" y="782531"/>
          <a:ext cx="12003742" cy="6083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5908">
                  <a:extLst>
                    <a:ext uri="{9D8B030D-6E8A-4147-A177-3AD203B41FA5}">
                      <a16:colId xmlns:a16="http://schemas.microsoft.com/office/drawing/2014/main" val="1970231282"/>
                    </a:ext>
                  </a:extLst>
                </a:gridCol>
                <a:gridCol w="5678512">
                  <a:extLst>
                    <a:ext uri="{9D8B030D-6E8A-4147-A177-3AD203B41FA5}">
                      <a16:colId xmlns:a16="http://schemas.microsoft.com/office/drawing/2014/main" val="1957010804"/>
                    </a:ext>
                  </a:extLst>
                </a:gridCol>
                <a:gridCol w="2609661">
                  <a:extLst>
                    <a:ext uri="{9D8B030D-6E8A-4147-A177-3AD203B41FA5}">
                      <a16:colId xmlns:a16="http://schemas.microsoft.com/office/drawing/2014/main" val="4006610038"/>
                    </a:ext>
                  </a:extLst>
                </a:gridCol>
                <a:gridCol w="2609661">
                  <a:extLst>
                    <a:ext uri="{9D8B030D-6E8A-4147-A177-3AD203B41FA5}">
                      <a16:colId xmlns:a16="http://schemas.microsoft.com/office/drawing/2014/main" val="2187283936"/>
                    </a:ext>
                  </a:extLst>
                </a:gridCol>
              </a:tblGrid>
              <a:tr h="3930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Title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Budget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Duration </a:t>
                      </a:r>
                    </a:p>
                  </a:txBody>
                  <a:tcPr marL="53797" marR="53797" marT="0" marB="0"/>
                </a:tc>
                <a:extLst>
                  <a:ext uri="{0D108BD9-81ED-4DB2-BD59-A6C34878D82A}">
                    <a16:rowId xmlns:a16="http://schemas.microsoft.com/office/drawing/2014/main" val="3530121542"/>
                  </a:ext>
                </a:extLst>
              </a:tr>
              <a:tr h="10167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Assessment and improving the livelihood status of Socially and Economically Marginalised Groups at </a:t>
                      </a:r>
                      <a:r>
                        <a:rPr lang="en-GB" sz="2000" dirty="0" err="1">
                          <a:effectLst/>
                        </a:rPr>
                        <a:t>Gamo</a:t>
                      </a:r>
                      <a:r>
                        <a:rPr lang="en-GB" sz="2000" dirty="0">
                          <a:effectLst/>
                        </a:rPr>
                        <a:t> Highlands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797" marR="53797" marT="0" marB="0"/>
                </a:tc>
                <a:extLst>
                  <a:ext uri="{0D108BD9-81ED-4DB2-BD59-A6C34878D82A}">
                    <a16:rowId xmlns:a16="http://schemas.microsoft.com/office/drawing/2014/main" val="3048208248"/>
                  </a:ext>
                </a:extLst>
              </a:tr>
              <a:tr h="105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Enhancing Community Resilience through Landscape Restoration in </a:t>
                      </a:r>
                      <a:r>
                        <a:rPr lang="en-GB" sz="2000" dirty="0" err="1">
                          <a:effectLst/>
                        </a:rPr>
                        <a:t>Womba</a:t>
                      </a:r>
                      <a:r>
                        <a:rPr lang="en-GB" sz="2000" dirty="0">
                          <a:effectLst/>
                        </a:rPr>
                        <a:t> Watershed, </a:t>
                      </a:r>
                      <a:r>
                        <a:rPr lang="en-GB" sz="2000" dirty="0" err="1">
                          <a:effectLst/>
                        </a:rPr>
                        <a:t>Gofa</a:t>
                      </a:r>
                      <a:r>
                        <a:rPr lang="en-GB" sz="2000" dirty="0">
                          <a:effectLst/>
                        </a:rPr>
                        <a:t> Zone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797" marR="53797" marT="0" marB="0"/>
                </a:tc>
                <a:extLst>
                  <a:ext uri="{0D108BD9-81ED-4DB2-BD59-A6C34878D82A}">
                    <a16:rowId xmlns:a16="http://schemas.microsoft.com/office/drawing/2014/main" val="2454507596"/>
                  </a:ext>
                </a:extLst>
              </a:tr>
              <a:tr h="16585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Evaluation of Grass-Legume Mixtures for Agronomic Performance, Soil Fertility, Nutritional Quality and Economic Feasibility in Three </a:t>
                      </a:r>
                      <a:r>
                        <a:rPr lang="en-GB" sz="2000" dirty="0" err="1">
                          <a:effectLst/>
                        </a:rPr>
                        <a:t>Agro</a:t>
                      </a:r>
                      <a:r>
                        <a:rPr lang="en-GB" sz="2000" dirty="0">
                          <a:effectLst/>
                        </a:rPr>
                        <a:t>-Ecologies of </a:t>
                      </a:r>
                      <a:r>
                        <a:rPr lang="en-GB" sz="2000" dirty="0" err="1">
                          <a:effectLst/>
                        </a:rPr>
                        <a:t>Geressie</a:t>
                      </a:r>
                      <a:r>
                        <a:rPr lang="en-GB" sz="2000" dirty="0">
                          <a:effectLst/>
                        </a:rPr>
                        <a:t> District, </a:t>
                      </a:r>
                      <a:r>
                        <a:rPr lang="en-GB" sz="2000" dirty="0" err="1">
                          <a:effectLst/>
                        </a:rPr>
                        <a:t>Gamo</a:t>
                      </a:r>
                      <a:r>
                        <a:rPr lang="en-GB" sz="2000" dirty="0">
                          <a:effectLst/>
                        </a:rPr>
                        <a:t> Zone, Southern Ethiopia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797" marR="53797" marT="0" marB="0"/>
                </a:tc>
                <a:extLst>
                  <a:ext uri="{0D108BD9-81ED-4DB2-BD59-A6C34878D82A}">
                    <a16:rowId xmlns:a16="http://schemas.microsoft.com/office/drawing/2014/main" val="4066586866"/>
                  </a:ext>
                </a:extLst>
              </a:tr>
              <a:tr h="18021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Implementing Mechanical Controlling Measure of Water Hyacinth (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Eichhoria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Crassipes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Solms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through Utilizing as Useful Products to Improve Livelihood and Build Resilience of Local Communities in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Gamo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Zone, Ethiopia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797" marR="53797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797" marR="53797" marT="0" marB="0"/>
                </a:tc>
                <a:extLst>
                  <a:ext uri="{0D108BD9-81ED-4DB2-BD59-A6C34878D82A}">
                    <a16:rowId xmlns:a16="http://schemas.microsoft.com/office/drawing/2014/main" val="2328774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717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FC7CF-1532-4A04-A4E8-77111B396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275" y="286870"/>
            <a:ext cx="8596668" cy="829235"/>
          </a:xfrm>
        </p:spPr>
        <p:txBody>
          <a:bodyPr/>
          <a:lstStyle/>
          <a:p>
            <a:r>
              <a:rPr lang="en-US" dirty="0"/>
              <a:t>Timing and Chairing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2B576-3264-4AB0-BDE6-7CB2B24C5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411" y="981635"/>
            <a:ext cx="11577918" cy="558949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Timing</a:t>
            </a:r>
          </a:p>
          <a:p>
            <a:pPr lvl="1"/>
            <a:r>
              <a:rPr lang="en-US" sz="3400" dirty="0"/>
              <a:t>25 minutes for the presenter</a:t>
            </a:r>
          </a:p>
          <a:p>
            <a:pPr lvl="1"/>
            <a:r>
              <a:rPr lang="en-US" sz="3400" dirty="0"/>
              <a:t>20 minutes reviewer 1</a:t>
            </a:r>
          </a:p>
          <a:p>
            <a:pPr lvl="1"/>
            <a:r>
              <a:rPr lang="en-US" sz="3400" dirty="0"/>
              <a:t>20 minutes reviewer 2</a:t>
            </a:r>
          </a:p>
          <a:p>
            <a:pPr lvl="1"/>
            <a:r>
              <a:rPr lang="en-US" sz="3400" dirty="0"/>
              <a:t>20 minutes of audience questions and comments</a:t>
            </a:r>
          </a:p>
          <a:p>
            <a:pPr lvl="1"/>
            <a:r>
              <a:rPr lang="en-US" sz="3400" dirty="0"/>
              <a:t>10 minutes presenter reflection</a:t>
            </a:r>
          </a:p>
          <a:p>
            <a:pPr lvl="1"/>
            <a:r>
              <a:rPr lang="en-US" sz="3400" dirty="0"/>
              <a:t>5 minutes for RED reflection</a:t>
            </a:r>
          </a:p>
          <a:p>
            <a:r>
              <a:rPr lang="en-US" sz="3600" dirty="0"/>
              <a:t>Chairing and moderation</a:t>
            </a:r>
          </a:p>
          <a:p>
            <a:pPr lvl="1"/>
            <a:r>
              <a:rPr lang="en-US" sz="3400" dirty="0"/>
              <a:t>Moderator shall be RED</a:t>
            </a:r>
          </a:p>
          <a:p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43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843</TotalTime>
  <Words>709</Words>
  <Application>Microsoft Office PowerPoint</Application>
  <PresentationFormat>Widescreen</PresentationFormat>
  <Paragraphs>138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Grand Research Project Proposals Defense</vt:lpstr>
      <vt:lpstr>New Introductions </vt:lpstr>
      <vt:lpstr>Grand Projects Pre-submission Evaluation checklist</vt:lpstr>
      <vt:lpstr>Theory of change</vt:lpstr>
      <vt:lpstr>Details of the Grand Projects</vt:lpstr>
      <vt:lpstr>Details of the Grand Projects…</vt:lpstr>
      <vt:lpstr>Budget </vt:lpstr>
      <vt:lpstr>Budget…</vt:lpstr>
      <vt:lpstr>Timing and Chairing</vt:lpstr>
      <vt:lpstr>Final statements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Grand Research Project Proposals Defense</dc:title>
  <dc:creator>Dr.TESFAYE</dc:creator>
  <cp:lastModifiedBy>User</cp:lastModifiedBy>
  <cp:revision>29</cp:revision>
  <dcterms:created xsi:type="dcterms:W3CDTF">2021-08-25T18:09:39Z</dcterms:created>
  <dcterms:modified xsi:type="dcterms:W3CDTF">2022-08-03T16:35:47Z</dcterms:modified>
</cp:coreProperties>
</file>