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75" r:id="rId6"/>
    <p:sldId id="264" r:id="rId7"/>
    <p:sldId id="273" r:id="rId8"/>
    <p:sldId id="265" r:id="rId9"/>
    <p:sldId id="266" r:id="rId10"/>
    <p:sldId id="267" r:id="rId11"/>
    <p:sldId id="268" r:id="rId12"/>
    <p:sldId id="270" r:id="rId13"/>
    <p:sldId id="261"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62"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429FD-4153-48BD-8330-5042EB012E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7506364-2340-4DFF-9F91-410A3B8E007F}">
      <dgm:prSet/>
      <dgm:spPr/>
      <dgm:t>
        <a:bodyPr/>
        <a:lstStyle/>
        <a:p>
          <a:pPr rtl="0"/>
          <a:r>
            <a:rPr lang="en-US" b="1" dirty="0"/>
            <a:t>Unit Five: E-learning and LMs in CALL</a:t>
          </a:r>
          <a:endParaRPr lang="en-US" dirty="0"/>
        </a:p>
      </dgm:t>
    </dgm:pt>
    <dgm:pt modelId="{E6359C55-6EEB-4C34-8AF9-C319271EC854}" type="parTrans" cxnId="{7A6D7824-F071-4192-8CB1-B80BAAAFFC45}">
      <dgm:prSet/>
      <dgm:spPr/>
      <dgm:t>
        <a:bodyPr/>
        <a:lstStyle/>
        <a:p>
          <a:endParaRPr lang="en-US"/>
        </a:p>
      </dgm:t>
    </dgm:pt>
    <dgm:pt modelId="{AC09BD43-E3EE-47AD-99A7-AA548784D580}" type="sibTrans" cxnId="{7A6D7824-F071-4192-8CB1-B80BAAAFFC45}">
      <dgm:prSet/>
      <dgm:spPr/>
      <dgm:t>
        <a:bodyPr/>
        <a:lstStyle/>
        <a:p>
          <a:endParaRPr lang="en-US"/>
        </a:p>
      </dgm:t>
    </dgm:pt>
    <dgm:pt modelId="{12B4FFFB-4796-4FED-BE5D-A45B6924A86A}">
      <dgm:prSet/>
      <dgm:spPr/>
      <dgm:t>
        <a:bodyPr/>
        <a:lstStyle/>
        <a:p>
          <a:pPr rtl="0"/>
          <a:r>
            <a:rPr lang="en-US" dirty="0"/>
            <a:t>The concept of E-learning and its application in ELT</a:t>
          </a:r>
        </a:p>
      </dgm:t>
    </dgm:pt>
    <dgm:pt modelId="{CCB07563-DDF3-49BF-8424-B76B6100586E}" type="parTrans" cxnId="{A06773BE-A32C-47A0-A106-424E61A3DA79}">
      <dgm:prSet/>
      <dgm:spPr/>
      <dgm:t>
        <a:bodyPr/>
        <a:lstStyle/>
        <a:p>
          <a:endParaRPr lang="en-US"/>
        </a:p>
      </dgm:t>
    </dgm:pt>
    <dgm:pt modelId="{66BB2665-A76D-4B29-B7C6-36079140830F}" type="sibTrans" cxnId="{A06773BE-A32C-47A0-A106-424E61A3DA79}">
      <dgm:prSet/>
      <dgm:spPr/>
      <dgm:t>
        <a:bodyPr/>
        <a:lstStyle/>
        <a:p>
          <a:endParaRPr lang="en-US"/>
        </a:p>
      </dgm:t>
    </dgm:pt>
    <dgm:pt modelId="{A3054C8F-0075-4830-9146-80CEEC6B0A2A}">
      <dgm:prSet/>
      <dgm:spPr/>
      <dgm:t>
        <a:bodyPr/>
        <a:lstStyle/>
        <a:p>
          <a:pPr rtl="0"/>
          <a:r>
            <a:rPr lang="en-US" dirty="0"/>
            <a:t>What is e-learning</a:t>
          </a:r>
        </a:p>
      </dgm:t>
    </dgm:pt>
    <dgm:pt modelId="{69AC8695-C926-479E-B1CE-4069FBCB4E3E}" type="parTrans" cxnId="{0CEA8476-2591-4A60-8188-25520E0CDF38}">
      <dgm:prSet/>
      <dgm:spPr/>
      <dgm:t>
        <a:bodyPr/>
        <a:lstStyle/>
        <a:p>
          <a:endParaRPr lang="en-US"/>
        </a:p>
      </dgm:t>
    </dgm:pt>
    <dgm:pt modelId="{36D585F6-840F-4B32-B680-054848930873}" type="sibTrans" cxnId="{0CEA8476-2591-4A60-8188-25520E0CDF38}">
      <dgm:prSet/>
      <dgm:spPr/>
      <dgm:t>
        <a:bodyPr/>
        <a:lstStyle/>
        <a:p>
          <a:endParaRPr lang="en-US"/>
        </a:p>
      </dgm:t>
    </dgm:pt>
    <dgm:pt modelId="{3EE85934-C415-4FA9-B6DA-E9838E27F096}">
      <dgm:prSet/>
      <dgm:spPr/>
      <dgm:t>
        <a:bodyPr/>
        <a:lstStyle/>
        <a:p>
          <a:pPr rtl="0"/>
          <a:r>
            <a:rPr lang="en-US" dirty="0"/>
            <a:t>What are the forms of e-learning (ODL, BL, Flipped Classroom, etc.)</a:t>
          </a:r>
        </a:p>
      </dgm:t>
    </dgm:pt>
    <dgm:pt modelId="{DCFBB09E-484F-4B38-B110-D85205CF5B82}" type="parTrans" cxnId="{80F6B357-4721-4345-AE38-0932FC50DE9E}">
      <dgm:prSet/>
      <dgm:spPr/>
      <dgm:t>
        <a:bodyPr/>
        <a:lstStyle/>
        <a:p>
          <a:endParaRPr lang="en-US"/>
        </a:p>
      </dgm:t>
    </dgm:pt>
    <dgm:pt modelId="{FE105F90-732D-4BD8-AC61-E496FB288282}" type="sibTrans" cxnId="{80F6B357-4721-4345-AE38-0932FC50DE9E}">
      <dgm:prSet/>
      <dgm:spPr/>
      <dgm:t>
        <a:bodyPr/>
        <a:lstStyle/>
        <a:p>
          <a:endParaRPr lang="en-US"/>
        </a:p>
      </dgm:t>
    </dgm:pt>
    <dgm:pt modelId="{6666B8B7-92DD-427D-A763-764915A2265E}">
      <dgm:prSet/>
      <dgm:spPr/>
      <dgm:t>
        <a:bodyPr/>
        <a:lstStyle/>
        <a:p>
          <a:pPr rtl="0"/>
          <a:r>
            <a:rPr lang="en-US" dirty="0"/>
            <a:t>Blended learning in ELT</a:t>
          </a:r>
        </a:p>
      </dgm:t>
    </dgm:pt>
    <dgm:pt modelId="{DF8A4303-DB0C-4700-80E7-21F88F181AB6}" type="parTrans" cxnId="{0BD42893-9F4A-451A-98F6-8D752FC2E9A6}">
      <dgm:prSet/>
      <dgm:spPr/>
      <dgm:t>
        <a:bodyPr/>
        <a:lstStyle/>
        <a:p>
          <a:endParaRPr lang="en-US"/>
        </a:p>
      </dgm:t>
    </dgm:pt>
    <dgm:pt modelId="{62D29AB6-BABD-4781-928C-2689A9D113F6}" type="sibTrans" cxnId="{0BD42893-9F4A-451A-98F6-8D752FC2E9A6}">
      <dgm:prSet/>
      <dgm:spPr/>
      <dgm:t>
        <a:bodyPr/>
        <a:lstStyle/>
        <a:p>
          <a:endParaRPr lang="en-US"/>
        </a:p>
      </dgm:t>
    </dgm:pt>
    <dgm:pt modelId="{E5D7DF86-768B-4153-B834-ABE453943691}">
      <dgm:prSet/>
      <dgm:spPr/>
      <dgm:t>
        <a:bodyPr/>
        <a:lstStyle/>
        <a:p>
          <a:pPr rtl="0"/>
          <a:r>
            <a:rPr lang="en-US" dirty="0"/>
            <a:t>Learning Management Systems (LMSs)</a:t>
          </a:r>
        </a:p>
      </dgm:t>
    </dgm:pt>
    <dgm:pt modelId="{4F3C7241-566D-4AAC-88E3-5225799D4561}" type="parTrans" cxnId="{322A450E-C976-4ECD-98FC-82501D550147}">
      <dgm:prSet/>
      <dgm:spPr/>
      <dgm:t>
        <a:bodyPr/>
        <a:lstStyle/>
        <a:p>
          <a:endParaRPr lang="en-US"/>
        </a:p>
      </dgm:t>
    </dgm:pt>
    <dgm:pt modelId="{09088F85-65AE-4134-B4DA-0B6D7ADB9344}" type="sibTrans" cxnId="{322A450E-C976-4ECD-98FC-82501D550147}">
      <dgm:prSet/>
      <dgm:spPr/>
      <dgm:t>
        <a:bodyPr/>
        <a:lstStyle/>
        <a:p>
          <a:endParaRPr lang="en-US"/>
        </a:p>
      </dgm:t>
    </dgm:pt>
    <dgm:pt modelId="{0ECD74B0-4A0B-4D99-A80A-EF55738BF00B}">
      <dgm:prSet/>
      <dgm:spPr/>
      <dgm:t>
        <a:bodyPr/>
        <a:lstStyle/>
        <a:p>
          <a:pPr rtl="0"/>
          <a:r>
            <a:rPr lang="en-US" dirty="0"/>
            <a:t>Moodle </a:t>
          </a:r>
        </a:p>
      </dgm:t>
    </dgm:pt>
    <dgm:pt modelId="{469E6F20-656D-488E-8DC9-4889001820A2}" type="parTrans" cxnId="{E6B5D184-5D6D-484B-BE7E-2E4DB01143C4}">
      <dgm:prSet/>
      <dgm:spPr/>
      <dgm:t>
        <a:bodyPr/>
        <a:lstStyle/>
        <a:p>
          <a:endParaRPr lang="en-US"/>
        </a:p>
      </dgm:t>
    </dgm:pt>
    <dgm:pt modelId="{EAE3D748-C971-414A-8E95-1934F9C67578}" type="sibTrans" cxnId="{E6B5D184-5D6D-484B-BE7E-2E4DB01143C4}">
      <dgm:prSet/>
      <dgm:spPr/>
      <dgm:t>
        <a:bodyPr/>
        <a:lstStyle/>
        <a:p>
          <a:endParaRPr lang="en-US"/>
        </a:p>
      </dgm:t>
    </dgm:pt>
    <dgm:pt modelId="{C74E52A7-5861-4423-B130-FDD37FED3A53}">
      <dgm:prSet/>
      <dgm:spPr/>
      <dgm:t>
        <a:bodyPr/>
        <a:lstStyle/>
        <a:p>
          <a:pPr rtl="0"/>
          <a:r>
            <a:rPr lang="en-US" dirty="0"/>
            <a:t>What is Moodle</a:t>
          </a:r>
        </a:p>
      </dgm:t>
    </dgm:pt>
    <dgm:pt modelId="{8FE430E3-D8B6-4F9D-8C62-F4565CD9DAAF}" type="parTrans" cxnId="{05BE3BF0-EF4A-49DE-8F7F-13B9DE63934B}">
      <dgm:prSet/>
      <dgm:spPr/>
      <dgm:t>
        <a:bodyPr/>
        <a:lstStyle/>
        <a:p>
          <a:endParaRPr lang="en-US"/>
        </a:p>
      </dgm:t>
    </dgm:pt>
    <dgm:pt modelId="{AC4D967A-492D-4CF4-A896-B292AEAB259A}" type="sibTrans" cxnId="{05BE3BF0-EF4A-49DE-8F7F-13B9DE63934B}">
      <dgm:prSet/>
      <dgm:spPr/>
      <dgm:t>
        <a:bodyPr/>
        <a:lstStyle/>
        <a:p>
          <a:endParaRPr lang="en-US"/>
        </a:p>
      </dgm:t>
    </dgm:pt>
    <dgm:pt modelId="{72DC0664-3278-4104-9EDC-C01BA150A375}">
      <dgm:prSet/>
      <dgm:spPr/>
      <dgm:t>
        <a:bodyPr/>
        <a:lstStyle/>
        <a:p>
          <a:pPr rtl="0"/>
          <a:r>
            <a:rPr lang="en-US" dirty="0"/>
            <a:t>Why Moodle</a:t>
          </a:r>
        </a:p>
      </dgm:t>
    </dgm:pt>
    <dgm:pt modelId="{74A54648-AA7F-4473-930C-0ACE9A15819D}" type="parTrans" cxnId="{A09BB2DB-387C-411A-8759-8398BDAD90CF}">
      <dgm:prSet/>
      <dgm:spPr/>
      <dgm:t>
        <a:bodyPr/>
        <a:lstStyle/>
        <a:p>
          <a:endParaRPr lang="en-US"/>
        </a:p>
      </dgm:t>
    </dgm:pt>
    <dgm:pt modelId="{D9912DF7-6976-4F52-B9B3-7E4F99A50643}" type="sibTrans" cxnId="{A09BB2DB-387C-411A-8759-8398BDAD90CF}">
      <dgm:prSet/>
      <dgm:spPr/>
      <dgm:t>
        <a:bodyPr/>
        <a:lstStyle/>
        <a:p>
          <a:endParaRPr lang="en-US"/>
        </a:p>
      </dgm:t>
    </dgm:pt>
    <dgm:pt modelId="{DC719F87-C09D-43E5-81D3-FBF64CA00E5B}">
      <dgm:prSet/>
      <dgm:spPr/>
      <dgm:t>
        <a:bodyPr/>
        <a:lstStyle/>
        <a:p>
          <a:pPr rtl="0"/>
          <a:r>
            <a:rPr lang="en-US" dirty="0"/>
            <a:t>Understanding features of Moodle </a:t>
          </a:r>
        </a:p>
      </dgm:t>
    </dgm:pt>
    <dgm:pt modelId="{5D9B95BA-31FB-40B4-A7C0-2257531F8EF8}" type="parTrans" cxnId="{DFCDBFE1-2DE8-4F19-9339-86E094C26BC2}">
      <dgm:prSet/>
      <dgm:spPr/>
      <dgm:t>
        <a:bodyPr/>
        <a:lstStyle/>
        <a:p>
          <a:endParaRPr lang="en-US"/>
        </a:p>
      </dgm:t>
    </dgm:pt>
    <dgm:pt modelId="{A5BDFB65-09DC-4AC4-901E-D0CDC0CC673C}" type="sibTrans" cxnId="{DFCDBFE1-2DE8-4F19-9339-86E094C26BC2}">
      <dgm:prSet/>
      <dgm:spPr/>
      <dgm:t>
        <a:bodyPr/>
        <a:lstStyle/>
        <a:p>
          <a:endParaRPr lang="en-US"/>
        </a:p>
      </dgm:t>
    </dgm:pt>
    <dgm:pt modelId="{CF9E013A-5FE5-4170-A803-516EB4D2C07E}">
      <dgm:prSet/>
      <dgm:spPr/>
      <dgm:t>
        <a:bodyPr/>
        <a:lstStyle/>
        <a:p>
          <a:pPr rtl="0"/>
          <a:r>
            <a:rPr lang="en-US" dirty="0"/>
            <a:t>Installing Moodle as LMS</a:t>
          </a:r>
        </a:p>
      </dgm:t>
    </dgm:pt>
    <dgm:pt modelId="{7B2906FE-A658-4469-A544-0601D262124B}" type="parTrans" cxnId="{2A9F3B05-2042-412E-8692-937B1FB7167D}">
      <dgm:prSet/>
      <dgm:spPr/>
      <dgm:t>
        <a:bodyPr/>
        <a:lstStyle/>
        <a:p>
          <a:endParaRPr lang="en-US"/>
        </a:p>
      </dgm:t>
    </dgm:pt>
    <dgm:pt modelId="{9A48FB43-72AF-45F1-AC50-92B2DE2C8B1C}" type="sibTrans" cxnId="{2A9F3B05-2042-412E-8692-937B1FB7167D}">
      <dgm:prSet/>
      <dgm:spPr/>
      <dgm:t>
        <a:bodyPr/>
        <a:lstStyle/>
        <a:p>
          <a:endParaRPr lang="en-US"/>
        </a:p>
      </dgm:t>
    </dgm:pt>
    <dgm:pt modelId="{2BE634F3-D72B-40F7-8A86-BE94FD286E1F}">
      <dgm:prSet/>
      <dgm:spPr/>
      <dgm:t>
        <a:bodyPr/>
        <a:lstStyle/>
        <a:p>
          <a:pPr rtl="0"/>
          <a:r>
            <a:rPr lang="en-US" dirty="0"/>
            <a:t>Designing courses and tests on Moodle</a:t>
          </a:r>
        </a:p>
      </dgm:t>
    </dgm:pt>
    <dgm:pt modelId="{AAE5E1B0-5B75-49B0-BD9B-B995A361AEA1}" type="parTrans" cxnId="{BDA2B96C-6A44-46EF-B17B-8E9E1807126F}">
      <dgm:prSet/>
      <dgm:spPr/>
      <dgm:t>
        <a:bodyPr/>
        <a:lstStyle/>
        <a:p>
          <a:endParaRPr lang="en-US"/>
        </a:p>
      </dgm:t>
    </dgm:pt>
    <dgm:pt modelId="{34CDEB86-FB3B-4266-A43D-8EBF8F5AF2CE}" type="sibTrans" cxnId="{BDA2B96C-6A44-46EF-B17B-8E9E1807126F}">
      <dgm:prSet/>
      <dgm:spPr/>
      <dgm:t>
        <a:bodyPr/>
        <a:lstStyle/>
        <a:p>
          <a:endParaRPr lang="en-US"/>
        </a:p>
      </dgm:t>
    </dgm:pt>
    <dgm:pt modelId="{7D1C4FE4-C425-4531-8AA9-2FFF22EA595E}">
      <dgm:prSet/>
      <dgm:spPr/>
      <dgm:t>
        <a:bodyPr/>
        <a:lstStyle/>
        <a:p>
          <a:pPr rtl="0"/>
          <a:r>
            <a:rPr lang="en-US" dirty="0"/>
            <a:t>Issues with assessment (tests, quizzes, etc.) online</a:t>
          </a:r>
        </a:p>
      </dgm:t>
    </dgm:pt>
    <dgm:pt modelId="{82FE37A0-70CE-4026-90A3-7B5549141434}" type="parTrans" cxnId="{D9D7E786-7987-4106-A6A0-F6AE06021490}">
      <dgm:prSet/>
      <dgm:spPr/>
      <dgm:t>
        <a:bodyPr/>
        <a:lstStyle/>
        <a:p>
          <a:endParaRPr lang="en-US"/>
        </a:p>
      </dgm:t>
    </dgm:pt>
    <dgm:pt modelId="{D91B9F92-B883-4225-9735-0479DAF100FC}" type="sibTrans" cxnId="{D9D7E786-7987-4106-A6A0-F6AE06021490}">
      <dgm:prSet/>
      <dgm:spPr/>
      <dgm:t>
        <a:bodyPr/>
        <a:lstStyle/>
        <a:p>
          <a:endParaRPr lang="en-US"/>
        </a:p>
      </dgm:t>
    </dgm:pt>
    <dgm:pt modelId="{EDB2AA10-9507-40D4-BC0F-08B49D7F0600}" type="pres">
      <dgm:prSet presAssocID="{B1A429FD-4153-48BD-8330-5042EB012E6B}" presName="linear" presStyleCnt="0">
        <dgm:presLayoutVars>
          <dgm:animLvl val="lvl"/>
          <dgm:resizeHandles val="exact"/>
        </dgm:presLayoutVars>
      </dgm:prSet>
      <dgm:spPr/>
    </dgm:pt>
    <dgm:pt modelId="{2E91A05D-2C0D-491D-952E-0887199AFCF0}" type="pres">
      <dgm:prSet presAssocID="{37506364-2340-4DFF-9F91-410A3B8E007F}" presName="parentText" presStyleLbl="node1" presStyleIdx="0" presStyleCnt="1">
        <dgm:presLayoutVars>
          <dgm:chMax val="0"/>
          <dgm:bulletEnabled val="1"/>
        </dgm:presLayoutVars>
      </dgm:prSet>
      <dgm:spPr/>
    </dgm:pt>
    <dgm:pt modelId="{4780F5F0-2157-4DCD-90B1-CB0A08E61FA6}" type="pres">
      <dgm:prSet presAssocID="{37506364-2340-4DFF-9F91-410A3B8E007F}" presName="childText" presStyleLbl="revTx" presStyleIdx="0" presStyleCnt="1">
        <dgm:presLayoutVars>
          <dgm:bulletEnabled val="1"/>
        </dgm:presLayoutVars>
      </dgm:prSet>
      <dgm:spPr/>
    </dgm:pt>
  </dgm:ptLst>
  <dgm:cxnLst>
    <dgm:cxn modelId="{2A9F3B05-2042-412E-8692-937B1FB7167D}" srcId="{37506364-2340-4DFF-9F91-410A3B8E007F}" destId="{CF9E013A-5FE5-4170-A803-516EB4D2C07E}" srcOrd="4" destOrd="0" parTransId="{7B2906FE-A658-4469-A544-0601D262124B}" sibTransId="{9A48FB43-72AF-45F1-AC50-92B2DE2C8B1C}"/>
    <dgm:cxn modelId="{322A450E-C976-4ECD-98FC-82501D550147}" srcId="{37506364-2340-4DFF-9F91-410A3B8E007F}" destId="{E5D7DF86-768B-4153-B834-ABE453943691}" srcOrd="2" destOrd="0" parTransId="{4F3C7241-566D-4AAC-88E3-5225799D4561}" sibTransId="{09088F85-65AE-4134-B4DA-0B6D7ADB9344}"/>
    <dgm:cxn modelId="{7A6D7824-F071-4192-8CB1-B80BAAAFFC45}" srcId="{B1A429FD-4153-48BD-8330-5042EB012E6B}" destId="{37506364-2340-4DFF-9F91-410A3B8E007F}" srcOrd="0" destOrd="0" parTransId="{E6359C55-6EEB-4C34-8AF9-C319271EC854}" sibTransId="{AC09BD43-E3EE-47AD-99A7-AA548784D580}"/>
    <dgm:cxn modelId="{2B037E25-6E74-4916-B814-CC65E68B4959}" type="presOf" srcId="{6666B8B7-92DD-427D-A763-764915A2265E}" destId="{4780F5F0-2157-4DCD-90B1-CB0A08E61FA6}" srcOrd="0" destOrd="3" presId="urn:microsoft.com/office/officeart/2005/8/layout/vList2"/>
    <dgm:cxn modelId="{5BD17F2E-641F-4BE7-A38D-4D66A518EBBD}" type="presOf" srcId="{3EE85934-C415-4FA9-B6DA-E9838E27F096}" destId="{4780F5F0-2157-4DCD-90B1-CB0A08E61FA6}" srcOrd="0" destOrd="2" presId="urn:microsoft.com/office/officeart/2005/8/layout/vList2"/>
    <dgm:cxn modelId="{E8C7D02E-95BC-4590-9378-48AF6F66D20F}" type="presOf" srcId="{CF9E013A-5FE5-4170-A803-516EB4D2C07E}" destId="{4780F5F0-2157-4DCD-90B1-CB0A08E61FA6}" srcOrd="0" destOrd="9" presId="urn:microsoft.com/office/officeart/2005/8/layout/vList2"/>
    <dgm:cxn modelId="{B58BCB32-ED34-41C5-86BB-C7F91270DEFE}" type="presOf" srcId="{2BE634F3-D72B-40F7-8A86-BE94FD286E1F}" destId="{4780F5F0-2157-4DCD-90B1-CB0A08E61FA6}" srcOrd="0" destOrd="10" presId="urn:microsoft.com/office/officeart/2005/8/layout/vList2"/>
    <dgm:cxn modelId="{B7B9F335-39A3-4F97-8DA8-709D0447599D}" type="presOf" srcId="{C74E52A7-5861-4423-B130-FDD37FED3A53}" destId="{4780F5F0-2157-4DCD-90B1-CB0A08E61FA6}" srcOrd="0" destOrd="6" presId="urn:microsoft.com/office/officeart/2005/8/layout/vList2"/>
    <dgm:cxn modelId="{244C2C3B-7E78-4A84-9ED7-9E2258E346F9}" type="presOf" srcId="{7D1C4FE4-C425-4531-8AA9-2FFF22EA595E}" destId="{4780F5F0-2157-4DCD-90B1-CB0A08E61FA6}" srcOrd="0" destOrd="11" presId="urn:microsoft.com/office/officeart/2005/8/layout/vList2"/>
    <dgm:cxn modelId="{0EFBF962-A1E8-493D-BCE4-0D14D05F098F}" type="presOf" srcId="{B1A429FD-4153-48BD-8330-5042EB012E6B}" destId="{EDB2AA10-9507-40D4-BC0F-08B49D7F0600}" srcOrd="0" destOrd="0" presId="urn:microsoft.com/office/officeart/2005/8/layout/vList2"/>
    <dgm:cxn modelId="{28944949-9B27-4F4A-8742-9175DA9BF930}" type="presOf" srcId="{A3054C8F-0075-4830-9146-80CEEC6B0A2A}" destId="{4780F5F0-2157-4DCD-90B1-CB0A08E61FA6}" srcOrd="0" destOrd="1" presId="urn:microsoft.com/office/officeart/2005/8/layout/vList2"/>
    <dgm:cxn modelId="{BDA2B96C-6A44-46EF-B17B-8E9E1807126F}" srcId="{37506364-2340-4DFF-9F91-410A3B8E007F}" destId="{2BE634F3-D72B-40F7-8A86-BE94FD286E1F}" srcOrd="5" destOrd="0" parTransId="{AAE5E1B0-5B75-49B0-BD9B-B995A361AEA1}" sibTransId="{34CDEB86-FB3B-4266-A43D-8EBF8F5AF2CE}"/>
    <dgm:cxn modelId="{61050651-1422-4286-B43F-2EC385ECAA56}" type="presOf" srcId="{72DC0664-3278-4104-9EDC-C01BA150A375}" destId="{4780F5F0-2157-4DCD-90B1-CB0A08E61FA6}" srcOrd="0" destOrd="7" presId="urn:microsoft.com/office/officeart/2005/8/layout/vList2"/>
    <dgm:cxn modelId="{0CEA8476-2591-4A60-8188-25520E0CDF38}" srcId="{12B4FFFB-4796-4FED-BE5D-A45B6924A86A}" destId="{A3054C8F-0075-4830-9146-80CEEC6B0A2A}" srcOrd="0" destOrd="0" parTransId="{69AC8695-C926-479E-B1CE-4069FBCB4E3E}" sibTransId="{36D585F6-840F-4B32-B680-054848930873}"/>
    <dgm:cxn modelId="{80F6B357-4721-4345-AE38-0932FC50DE9E}" srcId="{12B4FFFB-4796-4FED-BE5D-A45B6924A86A}" destId="{3EE85934-C415-4FA9-B6DA-E9838E27F096}" srcOrd="1" destOrd="0" parTransId="{DCFBB09E-484F-4B38-B110-D85205CF5B82}" sibTransId="{FE105F90-732D-4BD8-AC61-E496FB288282}"/>
    <dgm:cxn modelId="{7A18D658-E30F-40FF-98B0-7E53ECEADEC1}" type="presOf" srcId="{12B4FFFB-4796-4FED-BE5D-A45B6924A86A}" destId="{4780F5F0-2157-4DCD-90B1-CB0A08E61FA6}" srcOrd="0" destOrd="0" presId="urn:microsoft.com/office/officeart/2005/8/layout/vList2"/>
    <dgm:cxn modelId="{E6B5D184-5D6D-484B-BE7E-2E4DB01143C4}" srcId="{37506364-2340-4DFF-9F91-410A3B8E007F}" destId="{0ECD74B0-4A0B-4D99-A80A-EF55738BF00B}" srcOrd="3" destOrd="0" parTransId="{469E6F20-656D-488E-8DC9-4889001820A2}" sibTransId="{EAE3D748-C971-414A-8E95-1934F9C67578}"/>
    <dgm:cxn modelId="{D9D7E786-7987-4106-A6A0-F6AE06021490}" srcId="{37506364-2340-4DFF-9F91-410A3B8E007F}" destId="{7D1C4FE4-C425-4531-8AA9-2FFF22EA595E}" srcOrd="6" destOrd="0" parTransId="{82FE37A0-70CE-4026-90A3-7B5549141434}" sibTransId="{D91B9F92-B883-4225-9735-0479DAF100FC}"/>
    <dgm:cxn modelId="{0BD42893-9F4A-451A-98F6-8D752FC2E9A6}" srcId="{37506364-2340-4DFF-9F91-410A3B8E007F}" destId="{6666B8B7-92DD-427D-A763-764915A2265E}" srcOrd="1" destOrd="0" parTransId="{DF8A4303-DB0C-4700-80E7-21F88F181AB6}" sibTransId="{62D29AB6-BABD-4781-928C-2689A9D113F6}"/>
    <dgm:cxn modelId="{7C187999-620A-413B-B727-662A5DB5FD7A}" type="presOf" srcId="{37506364-2340-4DFF-9F91-410A3B8E007F}" destId="{2E91A05D-2C0D-491D-952E-0887199AFCF0}" srcOrd="0" destOrd="0" presId="urn:microsoft.com/office/officeart/2005/8/layout/vList2"/>
    <dgm:cxn modelId="{B90E149B-8A92-4A8B-BC9A-EBB33D049F0B}" type="presOf" srcId="{DC719F87-C09D-43E5-81D3-FBF64CA00E5B}" destId="{4780F5F0-2157-4DCD-90B1-CB0A08E61FA6}" srcOrd="0" destOrd="8" presId="urn:microsoft.com/office/officeart/2005/8/layout/vList2"/>
    <dgm:cxn modelId="{A06773BE-A32C-47A0-A106-424E61A3DA79}" srcId="{37506364-2340-4DFF-9F91-410A3B8E007F}" destId="{12B4FFFB-4796-4FED-BE5D-A45B6924A86A}" srcOrd="0" destOrd="0" parTransId="{CCB07563-DDF3-49BF-8424-B76B6100586E}" sibTransId="{66BB2665-A76D-4B29-B7C6-36079140830F}"/>
    <dgm:cxn modelId="{A09BB2DB-387C-411A-8759-8398BDAD90CF}" srcId="{0ECD74B0-4A0B-4D99-A80A-EF55738BF00B}" destId="{72DC0664-3278-4104-9EDC-C01BA150A375}" srcOrd="1" destOrd="0" parTransId="{74A54648-AA7F-4473-930C-0ACE9A15819D}" sibTransId="{D9912DF7-6976-4F52-B9B3-7E4F99A50643}"/>
    <dgm:cxn modelId="{DFCDBFE1-2DE8-4F19-9339-86E094C26BC2}" srcId="{0ECD74B0-4A0B-4D99-A80A-EF55738BF00B}" destId="{DC719F87-C09D-43E5-81D3-FBF64CA00E5B}" srcOrd="2" destOrd="0" parTransId="{5D9B95BA-31FB-40B4-A7C0-2257531F8EF8}" sibTransId="{A5BDFB65-09DC-4AC4-901E-D0CDC0CC673C}"/>
    <dgm:cxn modelId="{F1F64CE3-24A0-44C6-8D9C-FFF61F40AEA3}" type="presOf" srcId="{0ECD74B0-4A0B-4D99-A80A-EF55738BF00B}" destId="{4780F5F0-2157-4DCD-90B1-CB0A08E61FA6}" srcOrd="0" destOrd="5" presId="urn:microsoft.com/office/officeart/2005/8/layout/vList2"/>
    <dgm:cxn modelId="{E5C66BE8-9244-41D1-8FE4-ACA27AC8260A}" type="presOf" srcId="{E5D7DF86-768B-4153-B834-ABE453943691}" destId="{4780F5F0-2157-4DCD-90B1-CB0A08E61FA6}" srcOrd="0" destOrd="4" presId="urn:microsoft.com/office/officeart/2005/8/layout/vList2"/>
    <dgm:cxn modelId="{05BE3BF0-EF4A-49DE-8F7F-13B9DE63934B}" srcId="{0ECD74B0-4A0B-4D99-A80A-EF55738BF00B}" destId="{C74E52A7-5861-4423-B130-FDD37FED3A53}" srcOrd="0" destOrd="0" parTransId="{8FE430E3-D8B6-4F9D-8C62-F4565CD9DAAF}" sibTransId="{AC4D967A-492D-4CF4-A896-B292AEAB259A}"/>
    <dgm:cxn modelId="{5DFEB636-3843-4468-861D-A0B4690651C2}" type="presParOf" srcId="{EDB2AA10-9507-40D4-BC0F-08B49D7F0600}" destId="{2E91A05D-2C0D-491D-952E-0887199AFCF0}" srcOrd="0" destOrd="0" presId="urn:microsoft.com/office/officeart/2005/8/layout/vList2"/>
    <dgm:cxn modelId="{419D6EC9-F47B-43F5-BF9A-1FC1DC864518}" type="presParOf" srcId="{EDB2AA10-9507-40D4-BC0F-08B49D7F0600}" destId="{4780F5F0-2157-4DCD-90B1-CB0A08E61FA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1A05D-2C0D-491D-952E-0887199AFCF0}">
      <dsp:nvSpPr>
        <dsp:cNvPr id="0" name=""/>
        <dsp:cNvSpPr/>
      </dsp:nvSpPr>
      <dsp:spPr>
        <a:xfrm>
          <a:off x="0" y="11190"/>
          <a:ext cx="84582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t>Unit Five: E-learning and LMs in CALL</a:t>
          </a:r>
          <a:endParaRPr lang="en-US" sz="2800" kern="1200" dirty="0"/>
        </a:p>
      </dsp:txBody>
      <dsp:txXfrm>
        <a:off x="32784" y="43974"/>
        <a:ext cx="8392632" cy="606012"/>
      </dsp:txXfrm>
    </dsp:sp>
    <dsp:sp modelId="{4780F5F0-2157-4DCD-90B1-CB0A08E61FA6}">
      <dsp:nvSpPr>
        <dsp:cNvPr id="0" name=""/>
        <dsp:cNvSpPr/>
      </dsp:nvSpPr>
      <dsp:spPr>
        <a:xfrm>
          <a:off x="0" y="682770"/>
          <a:ext cx="8458200" cy="486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The concept of E-learning and its application in ELT</a:t>
          </a:r>
        </a:p>
        <a:p>
          <a:pPr marL="457200" lvl="2" indent="-228600" algn="l" defTabSz="977900" rtl="0">
            <a:lnSpc>
              <a:spcPct val="90000"/>
            </a:lnSpc>
            <a:spcBef>
              <a:spcPct val="0"/>
            </a:spcBef>
            <a:spcAft>
              <a:spcPct val="20000"/>
            </a:spcAft>
            <a:buChar char="•"/>
          </a:pPr>
          <a:r>
            <a:rPr lang="en-US" sz="2200" kern="1200" dirty="0"/>
            <a:t>What is e-learning</a:t>
          </a:r>
        </a:p>
        <a:p>
          <a:pPr marL="457200" lvl="2" indent="-228600" algn="l" defTabSz="977900" rtl="0">
            <a:lnSpc>
              <a:spcPct val="90000"/>
            </a:lnSpc>
            <a:spcBef>
              <a:spcPct val="0"/>
            </a:spcBef>
            <a:spcAft>
              <a:spcPct val="20000"/>
            </a:spcAft>
            <a:buChar char="•"/>
          </a:pPr>
          <a:r>
            <a:rPr lang="en-US" sz="2200" kern="1200" dirty="0"/>
            <a:t>What are the forms of e-learning (ODL, BL, Flipped Classroom, etc.)</a:t>
          </a:r>
        </a:p>
        <a:p>
          <a:pPr marL="228600" lvl="1" indent="-228600" algn="l" defTabSz="977900" rtl="0">
            <a:lnSpc>
              <a:spcPct val="90000"/>
            </a:lnSpc>
            <a:spcBef>
              <a:spcPct val="0"/>
            </a:spcBef>
            <a:spcAft>
              <a:spcPct val="20000"/>
            </a:spcAft>
            <a:buChar char="•"/>
          </a:pPr>
          <a:r>
            <a:rPr lang="en-US" sz="2200" kern="1200" dirty="0"/>
            <a:t>Blended learning in ELT</a:t>
          </a:r>
        </a:p>
        <a:p>
          <a:pPr marL="228600" lvl="1" indent="-228600" algn="l" defTabSz="977900" rtl="0">
            <a:lnSpc>
              <a:spcPct val="90000"/>
            </a:lnSpc>
            <a:spcBef>
              <a:spcPct val="0"/>
            </a:spcBef>
            <a:spcAft>
              <a:spcPct val="20000"/>
            </a:spcAft>
            <a:buChar char="•"/>
          </a:pPr>
          <a:r>
            <a:rPr lang="en-US" sz="2200" kern="1200" dirty="0"/>
            <a:t>Learning Management Systems (LMSs)</a:t>
          </a:r>
        </a:p>
        <a:p>
          <a:pPr marL="228600" lvl="1" indent="-228600" algn="l" defTabSz="977900" rtl="0">
            <a:lnSpc>
              <a:spcPct val="90000"/>
            </a:lnSpc>
            <a:spcBef>
              <a:spcPct val="0"/>
            </a:spcBef>
            <a:spcAft>
              <a:spcPct val="20000"/>
            </a:spcAft>
            <a:buChar char="•"/>
          </a:pPr>
          <a:r>
            <a:rPr lang="en-US" sz="2200" kern="1200" dirty="0"/>
            <a:t>Moodle </a:t>
          </a:r>
        </a:p>
        <a:p>
          <a:pPr marL="457200" lvl="2" indent="-228600" algn="l" defTabSz="977900" rtl="0">
            <a:lnSpc>
              <a:spcPct val="90000"/>
            </a:lnSpc>
            <a:spcBef>
              <a:spcPct val="0"/>
            </a:spcBef>
            <a:spcAft>
              <a:spcPct val="20000"/>
            </a:spcAft>
            <a:buChar char="•"/>
          </a:pPr>
          <a:r>
            <a:rPr lang="en-US" sz="2200" kern="1200" dirty="0"/>
            <a:t>What is Moodle</a:t>
          </a:r>
        </a:p>
        <a:p>
          <a:pPr marL="457200" lvl="2" indent="-228600" algn="l" defTabSz="977900" rtl="0">
            <a:lnSpc>
              <a:spcPct val="90000"/>
            </a:lnSpc>
            <a:spcBef>
              <a:spcPct val="0"/>
            </a:spcBef>
            <a:spcAft>
              <a:spcPct val="20000"/>
            </a:spcAft>
            <a:buChar char="•"/>
          </a:pPr>
          <a:r>
            <a:rPr lang="en-US" sz="2200" kern="1200" dirty="0"/>
            <a:t>Why Moodle</a:t>
          </a:r>
        </a:p>
        <a:p>
          <a:pPr marL="457200" lvl="2" indent="-228600" algn="l" defTabSz="977900" rtl="0">
            <a:lnSpc>
              <a:spcPct val="90000"/>
            </a:lnSpc>
            <a:spcBef>
              <a:spcPct val="0"/>
            </a:spcBef>
            <a:spcAft>
              <a:spcPct val="20000"/>
            </a:spcAft>
            <a:buChar char="•"/>
          </a:pPr>
          <a:r>
            <a:rPr lang="en-US" sz="2200" kern="1200" dirty="0"/>
            <a:t>Understanding features of Moodle </a:t>
          </a:r>
        </a:p>
        <a:p>
          <a:pPr marL="228600" lvl="1" indent="-228600" algn="l" defTabSz="977900" rtl="0">
            <a:lnSpc>
              <a:spcPct val="90000"/>
            </a:lnSpc>
            <a:spcBef>
              <a:spcPct val="0"/>
            </a:spcBef>
            <a:spcAft>
              <a:spcPct val="20000"/>
            </a:spcAft>
            <a:buChar char="•"/>
          </a:pPr>
          <a:r>
            <a:rPr lang="en-US" sz="2200" kern="1200" dirty="0"/>
            <a:t>Installing Moodle as LMS</a:t>
          </a:r>
        </a:p>
        <a:p>
          <a:pPr marL="228600" lvl="1" indent="-228600" algn="l" defTabSz="977900" rtl="0">
            <a:lnSpc>
              <a:spcPct val="90000"/>
            </a:lnSpc>
            <a:spcBef>
              <a:spcPct val="0"/>
            </a:spcBef>
            <a:spcAft>
              <a:spcPct val="20000"/>
            </a:spcAft>
            <a:buChar char="•"/>
          </a:pPr>
          <a:r>
            <a:rPr lang="en-US" sz="2200" kern="1200" dirty="0"/>
            <a:t>Designing courses and tests on Moodle</a:t>
          </a:r>
        </a:p>
        <a:p>
          <a:pPr marL="228600" lvl="1" indent="-228600" algn="l" defTabSz="977900" rtl="0">
            <a:lnSpc>
              <a:spcPct val="90000"/>
            </a:lnSpc>
            <a:spcBef>
              <a:spcPct val="0"/>
            </a:spcBef>
            <a:spcAft>
              <a:spcPct val="20000"/>
            </a:spcAft>
            <a:buChar char="•"/>
          </a:pPr>
          <a:r>
            <a:rPr lang="en-US" sz="2200" kern="1200" dirty="0"/>
            <a:t>Issues with assessment (tests, quizzes, etc.) online</a:t>
          </a:r>
        </a:p>
      </dsp:txBody>
      <dsp:txXfrm>
        <a:off x="0" y="682770"/>
        <a:ext cx="8458200" cy="4868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1E5755-13CE-4917-B1E9-320EFAA94671}" type="datetimeFigureOut">
              <a:rPr lang="en-US" smtClean="0"/>
              <a:t>06-Feb-21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235382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E5755-13CE-4917-B1E9-320EFAA94671}" type="datetimeFigureOut">
              <a:rPr lang="en-US" smtClean="0"/>
              <a:t>06-Feb-21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372370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E5755-13CE-4917-B1E9-320EFAA94671}" type="datetimeFigureOut">
              <a:rPr lang="en-US" smtClean="0"/>
              <a:t>06-Feb-21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213186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p:nvPr/>
        </p:nvPicPr>
        <p:blipFill>
          <a:blip r:embed="rId2" cstate="print">
            <a:lum bright="-20000" contrast="30000"/>
          </a:blip>
          <a:srcRect b="77976"/>
          <a:stretch>
            <a:fillRect/>
          </a:stretch>
        </p:blipFill>
        <p:spPr bwMode="auto">
          <a:xfrm>
            <a:off x="0" y="0"/>
            <a:ext cx="9144000" cy="914400"/>
          </a:xfrm>
          <a:prstGeom prst="rect">
            <a:avLst/>
          </a:prstGeom>
          <a:noFill/>
          <a:ln w="9525">
            <a:noFill/>
            <a:miter lim="800000"/>
            <a:headEnd/>
            <a:tailEnd/>
          </a:ln>
        </p:spPr>
      </p:pic>
    </p:spTree>
    <p:extLst>
      <p:ext uri="{BB962C8B-B14F-4D97-AF65-F5344CB8AC3E}">
        <p14:creationId xmlns:p14="http://schemas.microsoft.com/office/powerpoint/2010/main" val="32383759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5374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9248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11459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47596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1384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7222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7381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E5755-13CE-4917-B1E9-320EFAA94671}" type="datetimeFigureOut">
              <a:rPr lang="en-US" smtClean="0"/>
              <a:t>06-Feb-21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951524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36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2697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4970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E5755-13CE-4917-B1E9-320EFAA94671}" type="datetimeFigureOut">
              <a:rPr lang="en-US" smtClean="0"/>
              <a:t>06-Feb-21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322791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E5755-13CE-4917-B1E9-320EFAA94671}" type="datetimeFigureOut">
              <a:rPr lang="en-US" smtClean="0"/>
              <a:t>06-Feb-21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127356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E5755-13CE-4917-B1E9-320EFAA94671}" type="datetimeFigureOut">
              <a:rPr lang="en-US" smtClean="0"/>
              <a:t>06-Feb-21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263924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E5755-13CE-4917-B1E9-320EFAA94671}" type="datetimeFigureOut">
              <a:rPr lang="en-US" smtClean="0"/>
              <a:t>06-Feb-21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232971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E5755-13CE-4917-B1E9-320EFAA94671}" type="datetimeFigureOut">
              <a:rPr lang="en-US" smtClean="0"/>
              <a:t>06-Feb-21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118197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E5755-13CE-4917-B1E9-320EFAA94671}" type="datetimeFigureOut">
              <a:rPr lang="en-US" smtClean="0"/>
              <a:t>06-Feb-21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29540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E5755-13CE-4917-B1E9-320EFAA94671}" type="datetimeFigureOut">
              <a:rPr lang="en-US" smtClean="0"/>
              <a:t>06-Feb-21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C8A28-4384-4EE3-AA5C-01AC9ED54260}" type="slidenum">
              <a:rPr lang="en-US" smtClean="0"/>
              <a:t>‹#›</a:t>
            </a:fld>
            <a:endParaRPr lang="en-US"/>
          </a:p>
        </p:txBody>
      </p:sp>
    </p:spTree>
    <p:extLst>
      <p:ext uri="{BB962C8B-B14F-4D97-AF65-F5344CB8AC3E}">
        <p14:creationId xmlns:p14="http://schemas.microsoft.com/office/powerpoint/2010/main" val="296373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E5755-13CE-4917-B1E9-320EFAA94671}" type="datetimeFigureOut">
              <a:rPr lang="en-US" smtClean="0"/>
              <a:t>06-Feb-21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C8A28-4384-4EE3-AA5C-01AC9ED54260}" type="slidenum">
              <a:rPr lang="en-US" smtClean="0"/>
              <a:t>‹#›</a:t>
            </a:fld>
            <a:endParaRPr lang="en-US"/>
          </a:p>
        </p:txBody>
      </p:sp>
    </p:spTree>
    <p:extLst>
      <p:ext uri="{BB962C8B-B14F-4D97-AF65-F5344CB8AC3E}">
        <p14:creationId xmlns:p14="http://schemas.microsoft.com/office/powerpoint/2010/main" val="12246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BDE5D-F068-4411-A714-510B4C41EB6B}" type="datetimeFigureOut">
              <a:rPr lang="en-US" smtClean="0">
                <a:solidFill>
                  <a:prstClr val="black">
                    <a:tint val="75000"/>
                  </a:prstClr>
                </a:solidFill>
              </a:rPr>
              <a:pPr/>
              <a:t>06-Feb-21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8B557-0267-4147-9BFE-390E316A6EA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p:nvPr/>
        </p:nvPicPr>
        <p:blipFill>
          <a:blip r:embed="rId13" cstate="print">
            <a:lum bright="-20000" contrast="30000"/>
          </a:blip>
          <a:srcRect b="77976"/>
          <a:stretch>
            <a:fillRect/>
          </a:stretch>
        </p:blipFill>
        <p:spPr bwMode="auto">
          <a:xfrm>
            <a:off x="0" y="0"/>
            <a:ext cx="9144000" cy="914400"/>
          </a:xfrm>
          <a:prstGeom prst="rect">
            <a:avLst/>
          </a:prstGeom>
          <a:noFill/>
          <a:ln w="9525">
            <a:noFill/>
            <a:miter lim="800000"/>
            <a:headEnd/>
            <a:tailEnd/>
          </a:ln>
        </p:spPr>
      </p:pic>
    </p:spTree>
    <p:extLst>
      <p:ext uri="{BB962C8B-B14F-4D97-AF65-F5344CB8AC3E}">
        <p14:creationId xmlns:p14="http://schemas.microsoft.com/office/powerpoint/2010/main" val="58047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blackboard.com/" TargetMode="External"/><Relationship Id="rId2" Type="http://schemas.openxmlformats.org/officeDocument/2006/relationships/hyperlink" Target="http://angellearning.com/" TargetMode="External"/><Relationship Id="rId1" Type="http://schemas.openxmlformats.org/officeDocument/2006/relationships/slideLayout" Target="../slideLayouts/slideLayout13.xml"/><Relationship Id="rId6" Type="http://schemas.openxmlformats.org/officeDocument/2006/relationships/hyperlink" Target="http://www.efrontlearning.net/" TargetMode="External"/><Relationship Id="rId5" Type="http://schemas.openxmlformats.org/officeDocument/2006/relationships/hyperlink" Target="http://www.ecollege.com/" TargetMode="External"/><Relationship Id="rId4" Type="http://schemas.openxmlformats.org/officeDocument/2006/relationships/hyperlink" Target="http://www.desire2learn.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moodle.or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Presentation%20resources/11%20Synthesis%20-%20ODL%20analysis%20&amp;%20design%20framework.wmv" TargetMode="External"/><Relationship Id="rId2" Type="http://schemas.openxmlformats.org/officeDocument/2006/relationships/hyperlink" Target="../Presentation%20resources/ODL%20history%20and%20approach.mp4"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user/erickluijfhout" TargetMode="External"/><Relationship Id="rId2" Type="http://schemas.openxmlformats.org/officeDocument/2006/relationships/hyperlink" Target="http://www.slideshare.net/eric.kluijfhout" TargetMode="External"/><Relationship Id="rId1" Type="http://schemas.openxmlformats.org/officeDocument/2006/relationships/slideLayout" Target="../slideLayouts/slideLayout13.xml"/><Relationship Id="rId6" Type="http://schemas.openxmlformats.org/officeDocument/2006/relationships/hyperlink" Target="http://moodle.org/" TargetMode="External"/><Relationship Id="rId5" Type="http://schemas.openxmlformats.org/officeDocument/2006/relationships/hyperlink" Target="http://odl4dev.blogspot.com/2011_06_01_archive.html" TargetMode="External"/><Relationship Id="rId4" Type="http://schemas.openxmlformats.org/officeDocument/2006/relationships/hyperlink" Target="http://www.podbean.com/podcast-detail?pid=10072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b="1" dirty="0"/>
              <a:t>Unit Five: E-learning and LMs in CALL</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958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10400" cy="533400"/>
          </a:xfrm>
        </p:spPr>
        <p:txBody>
          <a:bodyPr>
            <a:normAutofit fontScale="90000"/>
          </a:bodyPr>
          <a:lstStyle/>
          <a:p>
            <a:br>
              <a:rPr lang="en-US" sz="4000" dirty="0"/>
            </a:br>
            <a:r>
              <a:rPr lang="en-US" sz="3600" dirty="0"/>
              <a:t>Who can use it? E-experts??? Lecturers??? Or…</a:t>
            </a:r>
            <a:br>
              <a:rPr lang="en-US" dirty="0"/>
            </a:br>
            <a:endParaRPr lang="en-US" dirty="0"/>
          </a:p>
        </p:txBody>
      </p:sp>
      <p:sp>
        <p:nvSpPr>
          <p:cNvPr id="3" name="Content Placeholder 2"/>
          <p:cNvSpPr>
            <a:spLocks noGrp="1"/>
          </p:cNvSpPr>
          <p:nvPr>
            <p:ph idx="1"/>
          </p:nvPr>
        </p:nvSpPr>
        <p:spPr>
          <a:xfrm>
            <a:off x="381000" y="1295400"/>
            <a:ext cx="8305800" cy="5334000"/>
          </a:xfrm>
        </p:spPr>
        <p:txBody>
          <a:bodyPr>
            <a:normAutofit fontScale="70000" lnSpcReduction="20000"/>
          </a:bodyPr>
          <a:lstStyle/>
          <a:p>
            <a:r>
              <a:rPr lang="en-US" dirty="0"/>
              <a:t>Students and teachers do not have to be e-experts to make use of e-learning  in education. </a:t>
            </a:r>
          </a:p>
          <a:p>
            <a:r>
              <a:rPr lang="en-US" dirty="0"/>
              <a:t>They only need basic digital skills.</a:t>
            </a:r>
          </a:p>
          <a:p>
            <a:r>
              <a:rPr lang="en-US" dirty="0"/>
              <a:t>These basic digital skills as mentioned by Dvorak (2011) includes (but are not limited to): </a:t>
            </a:r>
          </a:p>
          <a:p>
            <a:pPr lvl="1"/>
            <a:r>
              <a:rPr lang="en-US" dirty="0"/>
              <a:t>Sending/receiving e-mail messages and attaching documents to and downloading them from e-mail messages, </a:t>
            </a:r>
          </a:p>
          <a:p>
            <a:pPr lvl="1"/>
            <a:r>
              <a:rPr lang="en-US" dirty="0"/>
              <a:t>manipulating word processing documents, such as Word and PDF, </a:t>
            </a:r>
          </a:p>
          <a:p>
            <a:pPr lvl="1"/>
            <a:r>
              <a:rPr lang="en-US" dirty="0"/>
              <a:t>open Docs files including PowerPoint presentations, </a:t>
            </a:r>
          </a:p>
          <a:p>
            <a:pPr lvl="1"/>
            <a:r>
              <a:rPr lang="en-US" dirty="0"/>
              <a:t>navigating computer hard drive or USB drive to find files and Organizing files and folders, </a:t>
            </a:r>
          </a:p>
          <a:p>
            <a:pPr lvl="1"/>
            <a:r>
              <a:rPr lang="en-US" dirty="0"/>
              <a:t>creating new files, and </a:t>
            </a:r>
          </a:p>
          <a:p>
            <a:pPr lvl="1"/>
            <a:r>
              <a:rPr lang="en-US" dirty="0"/>
              <a:t>saving files in correct places on the computer. </a:t>
            </a:r>
          </a:p>
          <a:p>
            <a:r>
              <a:rPr lang="en-US" dirty="0"/>
              <a:t>Most teachers  and students possess almost all of these skills gained through using them for personal purposes and through taking basic ICT courses.</a:t>
            </a:r>
          </a:p>
        </p:txBody>
      </p:sp>
      <p:sp>
        <p:nvSpPr>
          <p:cNvPr id="4" name="Slide Number Placeholder 3"/>
          <p:cNvSpPr>
            <a:spLocks noGrp="1"/>
          </p:cNvSpPr>
          <p:nvPr>
            <p:ph type="sldNum" sz="quarter" idx="10"/>
          </p:nvPr>
        </p:nvSpPr>
        <p:spPr/>
        <p:txBody>
          <a:bodyPr/>
          <a:lstStyle/>
          <a:p>
            <a:r>
              <a:rPr lang="en-US"/>
              <a:t>1</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59515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course and assessment using Moodle (practical)</a:t>
            </a:r>
            <a:endParaRPr lang="en-GB" dirty="0"/>
          </a:p>
        </p:txBody>
      </p:sp>
      <p:pic>
        <p:nvPicPr>
          <p:cNvPr id="4" name="Content Placeholder 3" descr="u12097331.jpg"/>
          <p:cNvPicPr>
            <a:picLocks noGrp="1" noChangeAspect="1"/>
          </p:cNvPicPr>
          <p:nvPr>
            <p:ph idx="1"/>
          </p:nvPr>
        </p:nvPicPr>
        <p:blipFill>
          <a:blip r:embed="rId2" cstate="print"/>
          <a:stretch>
            <a:fillRect/>
          </a:stretch>
        </p:blipFill>
        <p:spPr>
          <a:xfrm>
            <a:off x="2286160" y="1600200"/>
            <a:ext cx="4571680" cy="4525963"/>
          </a:xfrm>
          <a:prstGeom prst="rect">
            <a:avLst/>
          </a:prstGeom>
          <a:ln>
            <a:noFill/>
          </a:ln>
          <a:effectLst>
            <a:softEdge rad="112500"/>
          </a:effectLst>
        </p:spPr>
      </p:pic>
    </p:spTree>
    <p:extLst>
      <p:ext uri="{BB962C8B-B14F-4D97-AF65-F5344CB8AC3E}">
        <p14:creationId xmlns:p14="http://schemas.microsoft.com/office/powerpoint/2010/main" val="5861923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Moodle</a:t>
            </a:r>
          </a:p>
        </p:txBody>
      </p:sp>
      <p:sp>
        <p:nvSpPr>
          <p:cNvPr id="3" name="Content Placeholder 2"/>
          <p:cNvSpPr>
            <a:spLocks noGrp="1"/>
          </p:cNvSpPr>
          <p:nvPr>
            <p:ph idx="1"/>
          </p:nvPr>
        </p:nvSpPr>
        <p:spPr/>
        <p:txBody>
          <a:bodyPr/>
          <a:lstStyle/>
          <a:p>
            <a:pPr marL="0" lvl="0" indent="0">
              <a:buNone/>
            </a:pPr>
            <a:endParaRPr lang="en-US" dirty="0"/>
          </a:p>
          <a:p>
            <a:pPr lvl="1"/>
            <a:r>
              <a:rPr lang="en-US" dirty="0"/>
              <a:t>What is Moodle</a:t>
            </a:r>
          </a:p>
          <a:p>
            <a:pPr lvl="1"/>
            <a:r>
              <a:rPr lang="en-US" dirty="0"/>
              <a:t>Why Moodle</a:t>
            </a:r>
          </a:p>
          <a:p>
            <a:pPr lvl="1"/>
            <a:r>
              <a:rPr lang="en-US" dirty="0"/>
              <a:t>Understanding features of Moodle </a:t>
            </a:r>
          </a:p>
          <a:p>
            <a:endParaRPr lang="en-US" dirty="0"/>
          </a:p>
        </p:txBody>
      </p:sp>
    </p:spTree>
    <p:extLst>
      <p:ext uri="{BB962C8B-B14F-4D97-AF65-F5344CB8AC3E}">
        <p14:creationId xmlns:p14="http://schemas.microsoft.com/office/powerpoint/2010/main" val="9157999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Moodle for online learning</a:t>
            </a:r>
            <a:endParaRPr lang="en-GB" dirty="0"/>
          </a:p>
        </p:txBody>
      </p:sp>
      <p:sp>
        <p:nvSpPr>
          <p:cNvPr id="3" name="Subtitle 2"/>
          <p:cNvSpPr>
            <a:spLocks noGrp="1"/>
          </p:cNvSpPr>
          <p:nvPr>
            <p:ph type="subTitle" idx="1"/>
          </p:nvPr>
        </p:nvSpPr>
        <p:spPr/>
        <p:txBody>
          <a:bodyPr/>
          <a:lstStyle/>
          <a:p>
            <a:r>
              <a:rPr lang="en-US" dirty="0"/>
              <a:t>Lecture 9</a:t>
            </a:r>
            <a:endParaRPr lang="en-GB" dirty="0"/>
          </a:p>
        </p:txBody>
      </p:sp>
    </p:spTree>
    <p:extLst>
      <p:ext uri="{BB962C8B-B14F-4D97-AF65-F5344CB8AC3E}">
        <p14:creationId xmlns:p14="http://schemas.microsoft.com/office/powerpoint/2010/main" val="9501146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22353D4-E718-48CB-89E5-92AA91DABAB1}" type="slidenum">
              <a:rPr lang="en-US" smtClean="0">
                <a:solidFill>
                  <a:srgbClr val="1C3A8E"/>
                </a:solidFill>
              </a:rPr>
              <a:pPr/>
              <a:t>14</a:t>
            </a:fld>
            <a:endParaRPr lang="en-US" dirty="0">
              <a:solidFill>
                <a:srgbClr val="1C3A8E"/>
              </a:solidFill>
            </a:endParaRPr>
          </a:p>
        </p:txBody>
      </p:sp>
      <p:sp>
        <p:nvSpPr>
          <p:cNvPr id="5" name="Footer Placeholder 4"/>
          <p:cNvSpPr>
            <a:spLocks noGrp="1"/>
          </p:cNvSpPr>
          <p:nvPr>
            <p:ph type="ftr" sz="quarter" idx="11"/>
          </p:nvPr>
        </p:nvSpPr>
        <p:spPr/>
        <p:txBody>
          <a:bodyPr/>
          <a:lstStyle/>
          <a:p>
            <a:endParaRPr lang="en-US" dirty="0">
              <a:solidFill>
                <a:srgbClr val="1C3A8E"/>
              </a:solidFill>
            </a:endParaRPr>
          </a:p>
        </p:txBody>
      </p:sp>
      <p:pic>
        <p:nvPicPr>
          <p:cNvPr id="2050" name="Picture 2"/>
          <p:cNvPicPr>
            <a:picLocks noChangeAspect="1" noChangeArrowheads="1"/>
          </p:cNvPicPr>
          <p:nvPr/>
        </p:nvPicPr>
        <p:blipFill>
          <a:blip r:embed="rId2" cstate="print"/>
          <a:srcRect/>
          <a:stretch>
            <a:fillRect/>
          </a:stretch>
        </p:blipFill>
        <p:spPr bwMode="auto">
          <a:xfrm>
            <a:off x="1057275" y="1600200"/>
            <a:ext cx="7029450" cy="1962150"/>
          </a:xfrm>
          <a:prstGeom prst="rect">
            <a:avLst/>
          </a:prstGeom>
          <a:noFill/>
          <a:ln w="9525">
            <a:noFill/>
            <a:miter lim="800000"/>
            <a:headEnd/>
            <a:tailEnd/>
          </a:ln>
        </p:spPr>
      </p:pic>
      <p:sp>
        <p:nvSpPr>
          <p:cNvPr id="8" name="Rectangle 7"/>
          <p:cNvSpPr/>
          <p:nvPr/>
        </p:nvSpPr>
        <p:spPr>
          <a:xfrm>
            <a:off x="1752599" y="3810000"/>
            <a:ext cx="6324601"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a:ln w="11430"/>
                <a:gradFill>
                  <a:gsLst>
                    <a:gs pos="0">
                      <a:srgbClr val="B98A00">
                        <a:tint val="90000"/>
                        <a:satMod val="120000"/>
                      </a:srgbClr>
                    </a:gs>
                    <a:gs pos="25000">
                      <a:srgbClr val="B98A00">
                        <a:tint val="93000"/>
                        <a:satMod val="120000"/>
                      </a:srgbClr>
                    </a:gs>
                    <a:gs pos="50000">
                      <a:srgbClr val="B98A00">
                        <a:shade val="89000"/>
                        <a:satMod val="110000"/>
                      </a:srgbClr>
                    </a:gs>
                    <a:gs pos="75000">
                      <a:srgbClr val="B98A00">
                        <a:tint val="93000"/>
                        <a:satMod val="120000"/>
                      </a:srgbClr>
                    </a:gs>
                    <a:gs pos="100000">
                      <a:srgbClr val="B98A00">
                        <a:tint val="90000"/>
                        <a:satMod val="120000"/>
                      </a:srgbClr>
                    </a:gs>
                  </a:gsLst>
                  <a:lin ang="5400000"/>
                </a:gradFill>
                <a:effectLst>
                  <a:outerShdw blurRad="80000" dist="40000" dir="5040000" algn="tl">
                    <a:srgbClr val="000000">
                      <a:alpha val="30000"/>
                    </a:srgbClr>
                  </a:outerShdw>
                </a:effectLst>
                <a:latin typeface="Mary" pitchFamily="34" charset="0"/>
                <a:cs typeface="Aharoni" pitchFamily="2" charset="-79"/>
              </a:rPr>
              <a:t>For e-learning </a:t>
            </a:r>
            <a:endParaRPr lang="en-GB" sz="6000" b="1" dirty="0">
              <a:ln w="11430"/>
              <a:gradFill>
                <a:gsLst>
                  <a:gs pos="0">
                    <a:srgbClr val="B98A00">
                      <a:tint val="90000"/>
                      <a:satMod val="120000"/>
                    </a:srgbClr>
                  </a:gs>
                  <a:gs pos="25000">
                    <a:srgbClr val="B98A00">
                      <a:tint val="93000"/>
                      <a:satMod val="120000"/>
                    </a:srgbClr>
                  </a:gs>
                  <a:gs pos="50000">
                    <a:srgbClr val="B98A00">
                      <a:shade val="89000"/>
                      <a:satMod val="110000"/>
                    </a:srgbClr>
                  </a:gs>
                  <a:gs pos="75000">
                    <a:srgbClr val="B98A00">
                      <a:tint val="93000"/>
                      <a:satMod val="120000"/>
                    </a:srgbClr>
                  </a:gs>
                  <a:gs pos="100000">
                    <a:srgbClr val="B98A00">
                      <a:tint val="90000"/>
                      <a:satMod val="120000"/>
                    </a:srgbClr>
                  </a:gs>
                </a:gsLst>
                <a:lin ang="5400000"/>
              </a:gradFill>
              <a:effectLst>
                <a:outerShdw blurRad="80000" dist="40000" dir="5040000" algn="tl">
                  <a:srgbClr val="000000">
                    <a:alpha val="30000"/>
                  </a:srgbClr>
                </a:outerShdw>
              </a:effectLst>
              <a:latin typeface="Mary" pitchFamily="34" charset="0"/>
              <a:cs typeface="Aharoni" pitchFamily="2" charset="-79"/>
            </a:endParaRPr>
          </a:p>
        </p:txBody>
      </p:sp>
    </p:spTree>
    <p:extLst>
      <p:ext uri="{BB962C8B-B14F-4D97-AF65-F5344CB8AC3E}">
        <p14:creationId xmlns:p14="http://schemas.microsoft.com/office/powerpoint/2010/main" val="19646211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Moodle for e-learning</a:t>
            </a:r>
            <a:endParaRPr lang="en-GB" dirty="0"/>
          </a:p>
        </p:txBody>
      </p:sp>
      <p:sp>
        <p:nvSpPr>
          <p:cNvPr id="3" name="Content Placeholder 2"/>
          <p:cNvSpPr>
            <a:spLocks noGrp="1"/>
          </p:cNvSpPr>
          <p:nvPr>
            <p:ph idx="1"/>
          </p:nvPr>
        </p:nvSpPr>
        <p:spPr/>
        <p:txBody>
          <a:bodyPr/>
          <a:lstStyle/>
          <a:p>
            <a:pPr>
              <a:buNone/>
            </a:pPr>
            <a:r>
              <a:rPr lang="en-US" dirty="0"/>
              <a:t>E-learning package</a:t>
            </a:r>
            <a:endParaRPr lang="en-GB" dirty="0"/>
          </a:p>
          <a:p>
            <a:pPr lvl="1">
              <a:buFont typeface="Arial" pitchFamily="34" charset="0"/>
              <a:buChar char="•"/>
            </a:pPr>
            <a:r>
              <a:rPr lang="en-US" dirty="0"/>
              <a:t>Using Moodle</a:t>
            </a:r>
            <a:endParaRPr lang="en-GB" dirty="0"/>
          </a:p>
          <a:p>
            <a:pPr lvl="1">
              <a:buFont typeface="Arial" pitchFamily="34" charset="0"/>
              <a:buChar char="•"/>
            </a:pPr>
            <a:r>
              <a:rPr lang="en-US" dirty="0"/>
              <a:t>Installation</a:t>
            </a:r>
            <a:endParaRPr lang="en-GB" dirty="0"/>
          </a:p>
          <a:p>
            <a:pPr lvl="1">
              <a:buFont typeface="Arial" pitchFamily="34" charset="0"/>
              <a:buChar char="•"/>
            </a:pPr>
            <a:r>
              <a:rPr lang="en-US" dirty="0"/>
              <a:t>Server Administration</a:t>
            </a:r>
            <a:endParaRPr lang="en-GB" dirty="0"/>
          </a:p>
          <a:p>
            <a:pPr lvl="1">
              <a:buFont typeface="Arial" pitchFamily="34" charset="0"/>
              <a:buChar char="•"/>
            </a:pPr>
            <a:r>
              <a:rPr lang="en-US" dirty="0"/>
              <a:t>Site Administration</a:t>
            </a:r>
            <a:endParaRPr lang="en-GB" dirty="0"/>
          </a:p>
          <a:p>
            <a:pPr lvl="1">
              <a:buFont typeface="Arial" pitchFamily="34" charset="0"/>
              <a:buChar char="•"/>
            </a:pPr>
            <a:r>
              <a:rPr lang="en-US" dirty="0"/>
              <a:t>Course Administration</a:t>
            </a:r>
            <a:endParaRPr lang="en-GB" dirty="0"/>
          </a:p>
          <a:p>
            <a:pPr lvl="1">
              <a:buFont typeface="Arial" pitchFamily="34" charset="0"/>
              <a:buChar char="•"/>
            </a:pPr>
            <a:r>
              <a:rPr lang="en-US" dirty="0"/>
              <a:t>User Administration</a:t>
            </a:r>
            <a:endParaRPr lang="en-GB" dirty="0"/>
          </a:p>
          <a:p>
            <a:pPr>
              <a:buNone/>
            </a:pPr>
            <a:endParaRPr lang="en-GB" dirty="0"/>
          </a:p>
        </p:txBody>
      </p:sp>
      <p:sp>
        <p:nvSpPr>
          <p:cNvPr id="4" name="Slide Number Placeholder 3"/>
          <p:cNvSpPr>
            <a:spLocks noGrp="1"/>
          </p:cNvSpPr>
          <p:nvPr>
            <p:ph type="sldNum" sz="quarter" idx="10"/>
          </p:nvPr>
        </p:nvSpPr>
        <p:spPr/>
        <p:txBody>
          <a:bodyPr/>
          <a:lstStyle/>
          <a:p>
            <a:fld id="{C22353D4-E718-48CB-89E5-92AA91DABAB1}" type="slidenum">
              <a:rPr lang="en-US" smtClean="0">
                <a:solidFill>
                  <a:srgbClr val="1C3A8E"/>
                </a:solidFill>
              </a:rPr>
              <a:pPr/>
              <a:t>15</a:t>
            </a:fld>
            <a:endParaRPr lang="en-US" dirty="0">
              <a:solidFill>
                <a:srgbClr val="1C3A8E"/>
              </a:solidFill>
            </a:endParaRPr>
          </a:p>
        </p:txBody>
      </p:sp>
      <p:sp>
        <p:nvSpPr>
          <p:cNvPr id="5" name="Footer Placeholder 4"/>
          <p:cNvSpPr>
            <a:spLocks noGrp="1"/>
          </p:cNvSpPr>
          <p:nvPr>
            <p:ph type="ftr" sz="quarter" idx="11"/>
          </p:nvPr>
        </p:nvSpPr>
        <p:spPr/>
        <p:txBody>
          <a:bodyPr/>
          <a:lstStyle/>
          <a:p>
            <a:endParaRPr lang="en-US" dirty="0">
              <a:solidFill>
                <a:srgbClr val="1C3A8E"/>
              </a:solidFill>
            </a:endParaRPr>
          </a:p>
        </p:txBody>
      </p:sp>
    </p:spTree>
    <p:extLst>
      <p:ext uri="{BB962C8B-B14F-4D97-AF65-F5344CB8AC3E}">
        <p14:creationId xmlns:p14="http://schemas.microsoft.com/office/powerpoint/2010/main" val="16988356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Moodle</a:t>
            </a:r>
            <a:endParaRPr lang="en-GB" dirty="0"/>
          </a:p>
        </p:txBody>
      </p:sp>
      <p:sp>
        <p:nvSpPr>
          <p:cNvPr id="3" name="Content Placeholder 2"/>
          <p:cNvSpPr>
            <a:spLocks noGrp="1"/>
          </p:cNvSpPr>
          <p:nvPr>
            <p:ph idx="1"/>
          </p:nvPr>
        </p:nvSpPr>
        <p:spPr/>
        <p:txBody>
          <a:bodyPr/>
          <a:lstStyle/>
          <a:p>
            <a:r>
              <a:rPr lang="en-US" dirty="0"/>
              <a:t>Moodle is designed to support a style of learning called Social Constructionist Pedagogy </a:t>
            </a:r>
          </a:p>
          <a:p>
            <a:r>
              <a:rPr lang="en-US" dirty="0"/>
              <a:t> This philosophizes people learn best when they interact with the learning material, construct new material for others, and interact with other students about the material.</a:t>
            </a:r>
            <a:endParaRPr lang="en-GB" dirty="0"/>
          </a:p>
        </p:txBody>
      </p:sp>
      <p:sp>
        <p:nvSpPr>
          <p:cNvPr id="4" name="Slide Number Placeholder 3"/>
          <p:cNvSpPr>
            <a:spLocks noGrp="1"/>
          </p:cNvSpPr>
          <p:nvPr>
            <p:ph type="sldNum" sz="quarter" idx="10"/>
          </p:nvPr>
        </p:nvSpPr>
        <p:spPr/>
        <p:txBody>
          <a:bodyPr/>
          <a:lstStyle/>
          <a:p>
            <a:fld id="{C22353D4-E718-48CB-89E5-92AA91DABAB1}" type="slidenum">
              <a:rPr lang="en-US" smtClean="0">
                <a:solidFill>
                  <a:srgbClr val="1C3A8E"/>
                </a:solidFill>
              </a:rPr>
              <a:pPr/>
              <a:t>16</a:t>
            </a:fld>
            <a:endParaRPr lang="en-US" dirty="0">
              <a:solidFill>
                <a:srgbClr val="1C3A8E"/>
              </a:solidFill>
            </a:endParaRPr>
          </a:p>
        </p:txBody>
      </p:sp>
      <p:sp>
        <p:nvSpPr>
          <p:cNvPr id="5" name="Footer Placeholder 4"/>
          <p:cNvSpPr>
            <a:spLocks noGrp="1"/>
          </p:cNvSpPr>
          <p:nvPr>
            <p:ph type="ftr" sz="quarter" idx="11"/>
          </p:nvPr>
        </p:nvSpPr>
        <p:spPr/>
        <p:txBody>
          <a:bodyPr/>
          <a:lstStyle/>
          <a:p>
            <a:endParaRPr lang="en-US" dirty="0">
              <a:solidFill>
                <a:srgbClr val="1C3A8E"/>
              </a:solidFill>
            </a:endParaRPr>
          </a:p>
        </p:txBody>
      </p:sp>
    </p:spTree>
    <p:extLst>
      <p:ext uri="{BB962C8B-B14F-4D97-AF65-F5344CB8AC3E}">
        <p14:creationId xmlns:p14="http://schemas.microsoft.com/office/powerpoint/2010/main" val="7250556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Moodle?</a:t>
            </a:r>
            <a:endParaRPr lang="en-GB" dirty="0"/>
          </a:p>
        </p:txBody>
      </p:sp>
      <p:sp>
        <p:nvSpPr>
          <p:cNvPr id="3" name="Content Placeholder 2"/>
          <p:cNvSpPr>
            <a:spLocks noGrp="1"/>
          </p:cNvSpPr>
          <p:nvPr>
            <p:ph idx="1"/>
          </p:nvPr>
        </p:nvSpPr>
        <p:spPr>
          <a:xfrm>
            <a:off x="304800" y="1066800"/>
            <a:ext cx="8534400" cy="5562600"/>
          </a:xfrm>
        </p:spPr>
        <p:txBody>
          <a:bodyPr>
            <a:normAutofit fontScale="85000" lnSpcReduction="20000"/>
          </a:bodyPr>
          <a:lstStyle/>
          <a:p>
            <a:r>
              <a:rPr lang="en-US" dirty="0"/>
              <a:t>There are a number of commercial and open source Learning or Course Management Systems to develop online courses. </a:t>
            </a:r>
          </a:p>
          <a:p>
            <a:r>
              <a:rPr lang="en-US" dirty="0"/>
              <a:t>Some of these according to</a:t>
            </a:r>
            <a:r>
              <a:rPr lang="en-US" b="1" dirty="0"/>
              <a:t> </a:t>
            </a:r>
            <a:r>
              <a:rPr lang="en-US" dirty="0"/>
              <a:t>Wang (2010:74-75) include:</a:t>
            </a:r>
          </a:p>
          <a:p>
            <a:pPr lvl="1"/>
            <a:r>
              <a:rPr lang="en-US" dirty="0" err="1"/>
              <a:t>ANGEL_Learning</a:t>
            </a:r>
            <a:r>
              <a:rPr lang="en-US" dirty="0"/>
              <a:t>(</a:t>
            </a:r>
            <a:r>
              <a:rPr lang="en-US" u="sng" dirty="0">
                <a:hlinkClick r:id="rId2"/>
              </a:rPr>
              <a:t>http://angellearning.com</a:t>
            </a:r>
            <a:r>
              <a:rPr lang="en-US" dirty="0"/>
              <a:t>),Blackboard(</a:t>
            </a:r>
            <a:r>
              <a:rPr lang="en-US" u="sng" dirty="0">
                <a:hlinkClick r:id="rId3"/>
              </a:rPr>
              <a:t>http://www.blackboard.com</a:t>
            </a:r>
            <a:r>
              <a:rPr lang="en-US" dirty="0"/>
              <a:t>), Desire2Learn (</a:t>
            </a:r>
            <a:r>
              <a:rPr lang="en-US" u="sng" dirty="0">
                <a:hlinkClick r:id="rId4"/>
              </a:rPr>
              <a:t>http://www.desire2learn.com</a:t>
            </a:r>
            <a:r>
              <a:rPr lang="en-US" dirty="0"/>
              <a:t>), </a:t>
            </a:r>
            <a:r>
              <a:rPr lang="en-US" dirty="0" err="1"/>
              <a:t>eCollege</a:t>
            </a:r>
            <a:r>
              <a:rPr lang="en-US" dirty="0"/>
              <a:t> (</a:t>
            </a:r>
            <a:r>
              <a:rPr lang="en-US" u="sng" dirty="0">
                <a:hlinkClick r:id="rId5"/>
              </a:rPr>
              <a:t>http://www.ecollege.com</a:t>
            </a:r>
            <a:r>
              <a:rPr lang="en-US" dirty="0"/>
              <a:t>) and </a:t>
            </a:r>
            <a:r>
              <a:rPr lang="en-US" dirty="0" err="1"/>
              <a:t>WebCT</a:t>
            </a:r>
            <a:r>
              <a:rPr lang="en-US" dirty="0"/>
              <a:t> (now merged with Blackboard) from the commercial ones and </a:t>
            </a:r>
          </a:p>
          <a:p>
            <a:pPr lvl="1"/>
            <a:r>
              <a:rPr lang="en-US" dirty="0"/>
              <a:t>ILIAS(</a:t>
            </a:r>
            <a:r>
              <a:rPr lang="en-US" u="sng" dirty="0"/>
              <a:t>http://www.ilias.de), Moodle(http://moodle.org), </a:t>
            </a:r>
            <a:r>
              <a:rPr lang="en-US" u="sng" dirty="0" err="1"/>
              <a:t>ATutor</a:t>
            </a:r>
            <a:r>
              <a:rPr lang="en-US" u="sng" dirty="0"/>
              <a:t>(http://www.atutor.ca)</a:t>
            </a:r>
            <a:r>
              <a:rPr lang="en-US" dirty="0"/>
              <a:t> and </a:t>
            </a:r>
            <a:r>
              <a:rPr lang="en-US" dirty="0" err="1"/>
              <a:t>eFront</a:t>
            </a:r>
            <a:r>
              <a:rPr lang="en-US" dirty="0"/>
              <a:t>(</a:t>
            </a:r>
            <a:r>
              <a:rPr lang="en-US" u="sng" dirty="0">
                <a:hlinkClick r:id="rId6"/>
              </a:rPr>
              <a:t>http://www.efrontlearning.net</a:t>
            </a:r>
            <a:r>
              <a:rPr lang="en-US" dirty="0"/>
              <a:t>)for Open source (free download) ones. </a:t>
            </a:r>
          </a:p>
          <a:p>
            <a:pPr lvl="1"/>
            <a:r>
              <a:rPr lang="en-US" dirty="0"/>
              <a:t>Among all these Moodle (Modular Object Oriented Developmental Learning Environment) is the learning management system in focus here.</a:t>
            </a:r>
            <a:endParaRPr lang="en-GB" dirty="0"/>
          </a:p>
          <a:p>
            <a:endParaRPr lang="en-GB" dirty="0"/>
          </a:p>
        </p:txBody>
      </p:sp>
    </p:spTree>
    <p:extLst>
      <p:ext uri="{BB962C8B-B14F-4D97-AF65-F5344CB8AC3E}">
        <p14:creationId xmlns:p14="http://schemas.microsoft.com/office/powerpoint/2010/main" val="19261216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What is Moodle?...</a:t>
            </a:r>
            <a:endParaRPr lang="en-GB" dirty="0"/>
          </a:p>
        </p:txBody>
      </p:sp>
      <p:sp>
        <p:nvSpPr>
          <p:cNvPr id="3" name="Content Placeholder 2"/>
          <p:cNvSpPr>
            <a:spLocks noGrp="1"/>
          </p:cNvSpPr>
          <p:nvPr>
            <p:ph idx="1"/>
          </p:nvPr>
        </p:nvSpPr>
        <p:spPr>
          <a:xfrm>
            <a:off x="228600" y="914400"/>
            <a:ext cx="8763000" cy="5715000"/>
          </a:xfrm>
        </p:spPr>
        <p:txBody>
          <a:bodyPr>
            <a:noAutofit/>
          </a:bodyPr>
          <a:lstStyle/>
          <a:p>
            <a:r>
              <a:rPr lang="en-US" sz="2300" dirty="0"/>
              <a:t>Moodle continues to be referred to by a number of acronyms that may cause confusion. You’ve probably heard of few (if not all) of these terms and may be wondering about the differences among them. </a:t>
            </a:r>
          </a:p>
          <a:p>
            <a:r>
              <a:rPr lang="en-US" sz="2300" dirty="0"/>
              <a:t>✓ </a:t>
            </a:r>
            <a:r>
              <a:rPr lang="en-US" sz="2300" b="1" dirty="0"/>
              <a:t>VLE: A virtual learning environment is a software system designed to </a:t>
            </a:r>
            <a:r>
              <a:rPr lang="en-US" sz="2300" dirty="0"/>
              <a:t>support teaching and learning in a form distinct from a managed learning environment (MLE), which focuses on management. </a:t>
            </a:r>
          </a:p>
          <a:p>
            <a:r>
              <a:rPr lang="en-US" sz="2300" dirty="0"/>
              <a:t>A VLE usually uses Internet browsers to deliver instructions and assessment tools, such as quizzes. More recent VLEs include wikis and blogs</a:t>
            </a:r>
          </a:p>
          <a:p>
            <a:r>
              <a:rPr lang="en-US" sz="2300" dirty="0"/>
              <a:t>✓ </a:t>
            </a:r>
            <a:r>
              <a:rPr lang="en-US" sz="2300" b="1" dirty="0"/>
              <a:t>LMS: A learning management system (LMS) is a software system that </a:t>
            </a:r>
            <a:r>
              <a:rPr lang="en-US" sz="2300" dirty="0"/>
              <a:t>enables the management and delivery of online and instructor-led training content to learners. </a:t>
            </a:r>
          </a:p>
          <a:p>
            <a:r>
              <a:rPr lang="en-US" sz="2300" dirty="0"/>
              <a:t>Most LMSs are Web-based to facilitate anytime, anyplace, and any pace access to learning content</a:t>
            </a:r>
            <a:endParaRPr lang="en-GB" sz="2300" dirty="0"/>
          </a:p>
        </p:txBody>
      </p:sp>
    </p:spTree>
    <p:extLst>
      <p:ext uri="{BB962C8B-B14F-4D97-AF65-F5344CB8AC3E}">
        <p14:creationId xmlns:p14="http://schemas.microsoft.com/office/powerpoint/2010/main" val="26956182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What is Moodle?...</a:t>
            </a:r>
            <a:endParaRPr lang="en-GB" dirty="0"/>
          </a:p>
        </p:txBody>
      </p:sp>
      <p:sp>
        <p:nvSpPr>
          <p:cNvPr id="3" name="Content Placeholder 2"/>
          <p:cNvSpPr>
            <a:spLocks noGrp="1"/>
          </p:cNvSpPr>
          <p:nvPr>
            <p:ph idx="1"/>
          </p:nvPr>
        </p:nvSpPr>
        <p:spPr>
          <a:xfrm>
            <a:off x="304800" y="990600"/>
            <a:ext cx="8534400" cy="5638800"/>
          </a:xfrm>
        </p:spPr>
        <p:txBody>
          <a:bodyPr>
            <a:noAutofit/>
          </a:bodyPr>
          <a:lstStyle/>
          <a:p>
            <a:r>
              <a:rPr lang="en-US" b="1" dirty="0"/>
              <a:t>CMS: A content management system (CMS) is a repository for data, </a:t>
            </a:r>
            <a:r>
              <a:rPr lang="en-US" dirty="0"/>
              <a:t>where </a:t>
            </a:r>
            <a:r>
              <a:rPr lang="en-US" i="1" dirty="0"/>
              <a:t>data can be defined as any type of file, such as documents, </a:t>
            </a:r>
            <a:r>
              <a:rPr lang="en-US" dirty="0"/>
              <a:t>movies, sound, pictures, and so forth.</a:t>
            </a:r>
          </a:p>
          <a:p>
            <a:r>
              <a:rPr lang="en-US" dirty="0"/>
              <a:t> CMSs are frequently used for storing, controlling, revising, collaboratively sharing, and publishing documentation.</a:t>
            </a:r>
          </a:p>
          <a:p>
            <a:r>
              <a:rPr lang="en-US" dirty="0"/>
              <a:t>Usually a CMS serves as a central storehouse. </a:t>
            </a:r>
          </a:p>
          <a:p>
            <a:r>
              <a:rPr lang="en-US" dirty="0"/>
              <a:t>This is most likely the oldest term used to refer to software like Moodle.</a:t>
            </a:r>
          </a:p>
        </p:txBody>
      </p:sp>
    </p:spTree>
    <p:extLst>
      <p:ext uri="{BB962C8B-B14F-4D97-AF65-F5344CB8AC3E}">
        <p14:creationId xmlns:p14="http://schemas.microsoft.com/office/powerpoint/2010/main" val="21429511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975066904"/>
              </p:ext>
            </p:extLst>
          </p:nvPr>
        </p:nvGraphicFramePr>
        <p:xfrm>
          <a:off x="457200" y="10668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015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Moodle?...</a:t>
            </a:r>
            <a:endParaRPr lang="en-GB" dirty="0"/>
          </a:p>
        </p:txBody>
      </p:sp>
      <p:sp>
        <p:nvSpPr>
          <p:cNvPr id="3" name="Content Placeholder 2"/>
          <p:cNvSpPr>
            <a:spLocks noGrp="1"/>
          </p:cNvSpPr>
          <p:nvPr>
            <p:ph idx="1"/>
          </p:nvPr>
        </p:nvSpPr>
        <p:spPr/>
        <p:txBody>
          <a:bodyPr>
            <a:normAutofit fontScale="92500"/>
          </a:bodyPr>
          <a:lstStyle/>
          <a:p>
            <a:r>
              <a:rPr lang="en-US" dirty="0"/>
              <a:t> </a:t>
            </a:r>
            <a:r>
              <a:rPr lang="en-US" sz="2400" dirty="0"/>
              <a:t>LCMS: A learning content management systems (LCMS) combines the powers of CMS and LMS. </a:t>
            </a:r>
          </a:p>
          <a:p>
            <a:r>
              <a:rPr lang="en-US" sz="2400" dirty="0"/>
              <a:t>An LCMS is defined as a system that creates, stores, assembles, and delivers eLearning content that can be personalized.</a:t>
            </a:r>
          </a:p>
          <a:p>
            <a:r>
              <a:rPr lang="en-US" sz="2400" dirty="0"/>
              <a:t>It delivers the content in the form of learning objects.</a:t>
            </a:r>
          </a:p>
          <a:p>
            <a:r>
              <a:rPr lang="en-US" sz="2400" dirty="0"/>
              <a:t> An LCMS such as Moodle gives instructors, course authors, and designers the ability to create eLearning content more efficiently. </a:t>
            </a:r>
          </a:p>
          <a:p>
            <a:r>
              <a:rPr lang="en-US" sz="2400" dirty="0"/>
              <a:t>For example, traditionally, an entire course would be developed and then adapted to multiple audiences. </a:t>
            </a:r>
          </a:p>
          <a:p>
            <a:r>
              <a:rPr lang="en-US" sz="2400" dirty="0"/>
              <a:t>With a LCMS, instructional designers are able to create content chunks that are </a:t>
            </a:r>
            <a:r>
              <a:rPr lang="en-GB" sz="2400" dirty="0"/>
              <a:t>reusable.</a:t>
            </a:r>
          </a:p>
          <a:p>
            <a:pPr>
              <a:buNone/>
            </a:pPr>
            <a:endParaRPr lang="en-GB" dirty="0"/>
          </a:p>
        </p:txBody>
      </p:sp>
      <p:sp>
        <p:nvSpPr>
          <p:cNvPr id="4" name="Slide Number Placeholder 3"/>
          <p:cNvSpPr>
            <a:spLocks noGrp="1"/>
          </p:cNvSpPr>
          <p:nvPr>
            <p:ph type="sldNum" sz="quarter" idx="10"/>
          </p:nvPr>
        </p:nvSpPr>
        <p:spPr/>
        <p:txBody>
          <a:bodyPr/>
          <a:lstStyle/>
          <a:p>
            <a:fld id="{C22353D4-E718-48CB-89E5-92AA91DABAB1}" type="slidenum">
              <a:rPr lang="en-US" smtClean="0">
                <a:solidFill>
                  <a:srgbClr val="1C3A8E"/>
                </a:solidFill>
              </a:rPr>
              <a:pPr/>
              <a:t>20</a:t>
            </a:fld>
            <a:endParaRPr lang="en-US" dirty="0">
              <a:solidFill>
                <a:srgbClr val="1C3A8E"/>
              </a:solidFill>
            </a:endParaRPr>
          </a:p>
        </p:txBody>
      </p:sp>
      <p:sp>
        <p:nvSpPr>
          <p:cNvPr id="5" name="Footer Placeholder 4"/>
          <p:cNvSpPr>
            <a:spLocks noGrp="1"/>
          </p:cNvSpPr>
          <p:nvPr>
            <p:ph type="ftr" sz="quarter" idx="11"/>
          </p:nvPr>
        </p:nvSpPr>
        <p:spPr/>
        <p:txBody>
          <a:bodyPr/>
          <a:lstStyle/>
          <a:p>
            <a:endParaRPr lang="en-US" dirty="0">
              <a:solidFill>
                <a:srgbClr val="1C3A8E"/>
              </a:solidFill>
            </a:endParaRPr>
          </a:p>
        </p:txBody>
      </p:sp>
    </p:spTree>
    <p:extLst>
      <p:ext uri="{BB962C8B-B14F-4D97-AF65-F5344CB8AC3E}">
        <p14:creationId xmlns:p14="http://schemas.microsoft.com/office/powerpoint/2010/main" val="23134640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Why Moodle</a:t>
            </a:r>
            <a:endParaRPr lang="en-GB" dirty="0"/>
          </a:p>
        </p:txBody>
      </p:sp>
      <p:sp>
        <p:nvSpPr>
          <p:cNvPr id="3" name="Content Placeholder 2"/>
          <p:cNvSpPr>
            <a:spLocks noGrp="1"/>
          </p:cNvSpPr>
          <p:nvPr>
            <p:ph idx="1"/>
          </p:nvPr>
        </p:nvSpPr>
        <p:spPr>
          <a:xfrm>
            <a:off x="304800" y="1066800"/>
            <a:ext cx="8534400" cy="5638800"/>
          </a:xfrm>
        </p:spPr>
        <p:txBody>
          <a:bodyPr>
            <a:normAutofit fontScale="40000" lnSpcReduction="20000"/>
          </a:bodyPr>
          <a:lstStyle/>
          <a:p>
            <a:r>
              <a:rPr lang="en-US" sz="4800" dirty="0"/>
              <a:t>There can be a great deal of reasons for choosing Moodle for learning management. </a:t>
            </a:r>
          </a:p>
          <a:p>
            <a:r>
              <a:rPr lang="en-US" sz="4800" dirty="0"/>
              <a:t>Firstly, Moodle is a tested and widely used open-source system for the learning process management (Littlejohn and Pegler, 2007, </a:t>
            </a:r>
            <a:r>
              <a:rPr lang="en-US" sz="4800" dirty="0" err="1"/>
              <a:t>Betremussie</a:t>
            </a:r>
            <a:r>
              <a:rPr lang="en-US" sz="4800" dirty="0"/>
              <a:t> (2008) and </a:t>
            </a:r>
            <a:r>
              <a:rPr lang="en-US" sz="4800" dirty="0" err="1"/>
              <a:t>Despotović-Zrakić</a:t>
            </a:r>
            <a:r>
              <a:rPr lang="en-US" sz="4800" dirty="0"/>
              <a:t>, et al 2012). </a:t>
            </a:r>
          </a:p>
          <a:p>
            <a:r>
              <a:rPr lang="en-US" sz="4800" dirty="0"/>
              <a:t>These scholars state that Moodle allows students better control over their learning and offers students greater freedom in deciding which groups or activities they would like to participate in and how that participation will occur. </a:t>
            </a:r>
          </a:p>
          <a:p>
            <a:r>
              <a:rPr lang="en-US" sz="4800" dirty="0"/>
              <a:t>Secondly, Moodle is an effective course management system as the interface is user-friendly, navigation is easy, and educators and learners can easily use its facilities (Cole, 2005 in </a:t>
            </a:r>
            <a:r>
              <a:rPr lang="en-US" sz="4800" dirty="0" err="1"/>
              <a:t>Georgouli</a:t>
            </a:r>
            <a:r>
              <a:rPr lang="en-US" sz="4800" dirty="0"/>
              <a:t>, et al, 2008).  </a:t>
            </a:r>
          </a:p>
          <a:p>
            <a:r>
              <a:rPr lang="en-US" sz="4800" dirty="0"/>
              <a:t>Thirdly, Moodle is a learning-centered management system as opposed to gadget-centered (Dvorak, 2011). One may not need a complicated software knowledge to design a course online using Moodle.</a:t>
            </a:r>
          </a:p>
          <a:p>
            <a:r>
              <a:rPr lang="en-US" sz="4800" dirty="0"/>
              <a:t> In addition to this, there is no financial payment required for getting Moodle. </a:t>
            </a:r>
          </a:p>
          <a:p>
            <a:r>
              <a:rPr lang="en-US" sz="4800" dirty="0"/>
              <a:t>Moodle is open source software where one can easily download from </a:t>
            </a:r>
            <a:r>
              <a:rPr lang="en-US" sz="4800" u="sng" dirty="0">
                <a:hlinkClick r:id="rId2"/>
              </a:rPr>
              <a:t>http://moodle.org</a:t>
            </a:r>
            <a:r>
              <a:rPr lang="en-US" sz="4800" dirty="0"/>
              <a:t> for free and install into their computer (</a:t>
            </a:r>
            <a:r>
              <a:rPr lang="en-US" sz="4800" dirty="0" err="1"/>
              <a:t>Dougiamas</a:t>
            </a:r>
            <a:r>
              <a:rPr lang="en-US" sz="4800" dirty="0"/>
              <a:t>, 1999). </a:t>
            </a:r>
          </a:p>
          <a:p>
            <a:r>
              <a:rPr lang="en-US" sz="4800" dirty="0"/>
              <a:t>Furthermore, there are a number of online tutorials on how to use Moodle for managing courses. </a:t>
            </a:r>
          </a:p>
          <a:p>
            <a:r>
              <a:rPr lang="en-US" sz="4800" dirty="0"/>
              <a:t>The other characteristic of Moodle is that it provides a great deal of information to the teacher about the students’ usage of the platform.  </a:t>
            </a:r>
          </a:p>
          <a:p>
            <a:pPr>
              <a:buNone/>
            </a:pPr>
            <a:endParaRPr lang="en-GB" dirty="0"/>
          </a:p>
        </p:txBody>
      </p:sp>
    </p:spTree>
    <p:extLst>
      <p:ext uri="{BB962C8B-B14F-4D97-AF65-F5344CB8AC3E}">
        <p14:creationId xmlns:p14="http://schemas.microsoft.com/office/powerpoint/2010/main" val="210998694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features of Moodle</a:t>
            </a:r>
            <a:endParaRPr lang="en-GB" dirty="0"/>
          </a:p>
        </p:txBody>
      </p:sp>
      <p:pic>
        <p:nvPicPr>
          <p:cNvPr id="1026" name="Picture 2"/>
          <p:cNvPicPr>
            <a:picLocks noGrp="1" noChangeAspect="1" noChangeArrowheads="1"/>
          </p:cNvPicPr>
          <p:nvPr>
            <p:ph idx="1"/>
          </p:nvPr>
        </p:nvPicPr>
        <p:blipFill>
          <a:blip r:embed="rId2" cstate="print">
            <a:lum bright="-10000" contrast="20000"/>
          </a:blip>
          <a:srcRect/>
          <a:stretch>
            <a:fillRect/>
          </a:stretch>
        </p:blipFill>
        <p:spPr bwMode="auto">
          <a:xfrm>
            <a:off x="142555" y="1520240"/>
            <a:ext cx="8772845" cy="5109160"/>
          </a:xfrm>
          <a:prstGeom prst="rect">
            <a:avLst/>
          </a:prstGeom>
          <a:noFill/>
          <a:ln w="9525">
            <a:noFill/>
            <a:miter lim="800000"/>
            <a:headEnd/>
            <a:tailEnd/>
          </a:ln>
        </p:spPr>
      </p:pic>
    </p:spTree>
    <p:extLst>
      <p:ext uri="{BB962C8B-B14F-4D97-AF65-F5344CB8AC3E}">
        <p14:creationId xmlns:p14="http://schemas.microsoft.com/office/powerpoint/2010/main" val="65483805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Understanding features of Moodle…</a:t>
            </a:r>
            <a:endParaRPr lang="en-GB" dirty="0"/>
          </a:p>
        </p:txBody>
      </p:sp>
      <p:pic>
        <p:nvPicPr>
          <p:cNvPr id="4" name="Content Placeholder 3"/>
          <p:cNvPicPr>
            <a:picLocks noGrp="1"/>
          </p:cNvPicPr>
          <p:nvPr>
            <p:ph idx="1"/>
          </p:nvPr>
        </p:nvPicPr>
        <p:blipFill>
          <a:blip r:embed="rId2" cstate="print">
            <a:lum bright="-30000" contrast="30000"/>
          </a:blip>
          <a:srcRect/>
          <a:stretch>
            <a:fillRect/>
          </a:stretch>
        </p:blipFill>
        <p:spPr bwMode="auto">
          <a:xfrm>
            <a:off x="304801" y="990600"/>
            <a:ext cx="8534400" cy="5867400"/>
          </a:xfrm>
          <a:prstGeom prst="rect">
            <a:avLst/>
          </a:prstGeom>
          <a:noFill/>
          <a:ln w="9525">
            <a:noFill/>
            <a:miter lim="800000"/>
            <a:headEnd/>
            <a:tailEnd/>
          </a:ln>
        </p:spPr>
      </p:pic>
    </p:spTree>
    <p:extLst>
      <p:ext uri="{BB962C8B-B14F-4D97-AF65-F5344CB8AC3E}">
        <p14:creationId xmlns:p14="http://schemas.microsoft.com/office/powerpoint/2010/main" val="357180621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lvl="1" algn="ctr" rtl="0">
              <a:spcBef>
                <a:spcPct val="0"/>
              </a:spcBef>
            </a:pPr>
            <a:r>
              <a:rPr lang="en-US" sz="2400" dirty="0"/>
              <a:t>Understanding features of Moodle … </a:t>
            </a:r>
            <a:br>
              <a:rPr lang="en-GB" sz="2400" dirty="0"/>
            </a:br>
            <a:endParaRPr lang="en-GB" dirty="0"/>
          </a:p>
        </p:txBody>
      </p:sp>
      <p:pic>
        <p:nvPicPr>
          <p:cNvPr id="1026" name="Picture 2"/>
          <p:cNvPicPr>
            <a:picLocks noGrp="1" noChangeAspect="1" noChangeArrowheads="1"/>
          </p:cNvPicPr>
          <p:nvPr>
            <p:ph idx="1"/>
          </p:nvPr>
        </p:nvPicPr>
        <p:blipFill>
          <a:blip r:embed="rId2" cstate="print">
            <a:lum bright="-20000" contrast="30000"/>
          </a:blip>
          <a:srcRect l="6690" b="2350"/>
          <a:stretch>
            <a:fillRect/>
          </a:stretch>
        </p:blipFill>
        <p:spPr bwMode="auto">
          <a:xfrm>
            <a:off x="533400" y="1371600"/>
            <a:ext cx="8001000" cy="5334000"/>
          </a:xfrm>
          <a:prstGeom prst="rect">
            <a:avLst/>
          </a:prstGeom>
          <a:noFill/>
          <a:ln w="9525">
            <a:noFill/>
            <a:miter lim="800000"/>
            <a:headEnd/>
            <a:tailEnd/>
          </a:ln>
        </p:spPr>
      </p:pic>
    </p:spTree>
    <p:extLst>
      <p:ext uri="{BB962C8B-B14F-4D97-AF65-F5344CB8AC3E}">
        <p14:creationId xmlns:p14="http://schemas.microsoft.com/office/powerpoint/2010/main" val="142988849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04800"/>
          </a:xfrm>
        </p:spPr>
        <p:txBody>
          <a:bodyPr>
            <a:normAutofit fontScale="90000"/>
          </a:bodyPr>
          <a:lstStyle/>
          <a:p>
            <a:br>
              <a:rPr lang="en-US" dirty="0"/>
            </a:br>
            <a:r>
              <a:rPr lang="en-US" dirty="0"/>
              <a:t>Understanding features of Moodle… </a:t>
            </a:r>
            <a:br>
              <a:rPr lang="en-GB" dirty="0"/>
            </a:br>
            <a:endParaRPr lang="en-GB" dirty="0"/>
          </a:p>
        </p:txBody>
      </p:sp>
      <p:pic>
        <p:nvPicPr>
          <p:cNvPr id="4" name="Content Placeholder 3"/>
          <p:cNvPicPr>
            <a:picLocks noGrp="1"/>
          </p:cNvPicPr>
          <p:nvPr>
            <p:ph idx="1"/>
          </p:nvPr>
        </p:nvPicPr>
        <p:blipFill>
          <a:blip r:embed="rId2" cstate="print">
            <a:lum bright="-20000" contrast="30000"/>
          </a:blip>
          <a:srcRect/>
          <a:stretch>
            <a:fillRect/>
          </a:stretch>
        </p:blipFill>
        <p:spPr bwMode="auto">
          <a:xfrm>
            <a:off x="228600" y="1143000"/>
            <a:ext cx="8762999" cy="5562600"/>
          </a:xfrm>
          <a:prstGeom prst="rect">
            <a:avLst/>
          </a:prstGeom>
          <a:noFill/>
          <a:ln w="9525">
            <a:noFill/>
            <a:miter lim="800000"/>
            <a:headEnd/>
            <a:tailEnd/>
          </a:ln>
        </p:spPr>
      </p:pic>
    </p:spTree>
    <p:extLst>
      <p:ext uri="{BB962C8B-B14F-4D97-AF65-F5344CB8AC3E}">
        <p14:creationId xmlns:p14="http://schemas.microsoft.com/office/powerpoint/2010/main" val="1639577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Understanding features of Moodle…</a:t>
            </a:r>
            <a:endParaRPr lang="en-GB" dirty="0"/>
          </a:p>
        </p:txBody>
      </p:sp>
      <p:pic>
        <p:nvPicPr>
          <p:cNvPr id="4" name="Content Placeholder 3"/>
          <p:cNvPicPr>
            <a:picLocks noGrp="1"/>
          </p:cNvPicPr>
          <p:nvPr>
            <p:ph idx="1"/>
          </p:nvPr>
        </p:nvPicPr>
        <p:blipFill>
          <a:blip r:embed="rId2" cstate="print">
            <a:lum bright="-20000" contrast="30000"/>
          </a:blip>
          <a:srcRect/>
          <a:stretch>
            <a:fillRect/>
          </a:stretch>
        </p:blipFill>
        <p:spPr bwMode="auto">
          <a:xfrm>
            <a:off x="228600" y="1219200"/>
            <a:ext cx="8762999" cy="5410200"/>
          </a:xfrm>
          <a:prstGeom prst="rect">
            <a:avLst/>
          </a:prstGeom>
          <a:noFill/>
          <a:ln w="9525">
            <a:noFill/>
            <a:miter lim="800000"/>
            <a:headEnd/>
            <a:tailEnd/>
          </a:ln>
        </p:spPr>
      </p:pic>
    </p:spTree>
    <p:extLst>
      <p:ext uri="{BB962C8B-B14F-4D97-AF65-F5344CB8AC3E}">
        <p14:creationId xmlns:p14="http://schemas.microsoft.com/office/powerpoint/2010/main" val="238090866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a:t>
            </a:r>
            <a:endParaRPr lang="en-GB" dirty="0"/>
          </a:p>
        </p:txBody>
      </p:sp>
      <p:sp>
        <p:nvSpPr>
          <p:cNvPr id="3" name="Content Placeholder 2"/>
          <p:cNvSpPr>
            <a:spLocks noGrp="1"/>
          </p:cNvSpPr>
          <p:nvPr>
            <p:ph idx="1"/>
          </p:nvPr>
        </p:nvSpPr>
        <p:spPr/>
        <p:txBody>
          <a:bodyPr/>
          <a:lstStyle/>
          <a:p>
            <a:r>
              <a:rPr lang="en-US" sz="4000" dirty="0" err="1"/>
              <a:t>wampserver</a:t>
            </a:r>
            <a:r>
              <a:rPr lang="en-US" sz="4000" dirty="0"/>
              <a:t> – when the operating system is widows </a:t>
            </a:r>
          </a:p>
          <a:p>
            <a:r>
              <a:rPr lang="en-US" sz="4000" dirty="0"/>
              <a:t>Moodle software – installed into the server and project of courses made</a:t>
            </a:r>
            <a:endParaRPr lang="en-GB" sz="4000" dirty="0"/>
          </a:p>
        </p:txBody>
      </p:sp>
    </p:spTree>
    <p:extLst>
      <p:ext uri="{BB962C8B-B14F-4D97-AF65-F5344CB8AC3E}">
        <p14:creationId xmlns:p14="http://schemas.microsoft.com/office/powerpoint/2010/main" val="10683886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Installing Moodle as LMS</a:t>
            </a:r>
            <a:br>
              <a:rPr lang="en-US" dirty="0"/>
            </a:br>
            <a:endParaRPr lang="en-US" dirty="0"/>
          </a:p>
        </p:txBody>
      </p:sp>
      <p:sp>
        <p:nvSpPr>
          <p:cNvPr id="3" name="Content Placeholder 2"/>
          <p:cNvSpPr>
            <a:spLocks noGrp="1"/>
          </p:cNvSpPr>
          <p:nvPr>
            <p:ph idx="1"/>
          </p:nvPr>
        </p:nvSpPr>
        <p:spPr/>
        <p:txBody>
          <a:bodyPr/>
          <a:lstStyle/>
          <a:p>
            <a:pPr lvl="0"/>
            <a:r>
              <a:rPr lang="en-US" dirty="0"/>
              <a:t>Designing courses and tests on Moodle</a:t>
            </a:r>
          </a:p>
          <a:p>
            <a:pPr lvl="0"/>
            <a:r>
              <a:rPr lang="en-US" dirty="0"/>
              <a:t>Issues with assessment (tests, quizzes, etc.) online</a:t>
            </a:r>
          </a:p>
          <a:p>
            <a:endParaRPr lang="en-US" dirty="0"/>
          </a:p>
        </p:txBody>
      </p:sp>
    </p:spTree>
    <p:extLst>
      <p:ext uri="{BB962C8B-B14F-4D97-AF65-F5344CB8AC3E}">
        <p14:creationId xmlns:p14="http://schemas.microsoft.com/office/powerpoint/2010/main" val="24292100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descr="thankyou2.png"/>
          <p:cNvPicPr>
            <a:picLocks noChangeAspect="1"/>
          </p:cNvPicPr>
          <p:nvPr/>
        </p:nvPicPr>
        <p:blipFill>
          <a:blip r:embed="rId2" cstate="print">
            <a:duotone>
              <a:prstClr val="black"/>
              <a:schemeClr val="accent3">
                <a:tint val="45000"/>
                <a:satMod val="400000"/>
              </a:schemeClr>
            </a:duotone>
          </a:blip>
          <a:stretch>
            <a:fillRect/>
          </a:stretch>
        </p:blipFill>
        <p:spPr>
          <a:xfrm>
            <a:off x="457200" y="1524000"/>
            <a:ext cx="8305800" cy="5029199"/>
          </a:xfrm>
          <a:prstGeom prst="rect">
            <a:avLst/>
          </a:prstGeom>
        </p:spPr>
      </p:pic>
    </p:spTree>
    <p:extLst>
      <p:ext uri="{BB962C8B-B14F-4D97-AF65-F5344CB8AC3E}">
        <p14:creationId xmlns:p14="http://schemas.microsoft.com/office/powerpoint/2010/main" val="5485824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E-learning and its application in ELT</a:t>
            </a:r>
            <a:br>
              <a:rPr lang="en-US" dirty="0"/>
            </a:br>
            <a:endParaRPr lang="en-US" dirty="0"/>
          </a:p>
        </p:txBody>
      </p:sp>
      <p:sp>
        <p:nvSpPr>
          <p:cNvPr id="3" name="Content Placeholder 2"/>
          <p:cNvSpPr>
            <a:spLocks noGrp="1"/>
          </p:cNvSpPr>
          <p:nvPr>
            <p:ph idx="1"/>
          </p:nvPr>
        </p:nvSpPr>
        <p:spPr/>
        <p:txBody>
          <a:bodyPr/>
          <a:lstStyle/>
          <a:p>
            <a:pPr lvl="0"/>
            <a:r>
              <a:rPr lang="en-US" dirty="0"/>
              <a:t>The concept of E-learning and its application in ELT</a:t>
            </a:r>
          </a:p>
          <a:p>
            <a:pPr lvl="1"/>
            <a:r>
              <a:rPr lang="en-US" dirty="0"/>
              <a:t>What is e-learning</a:t>
            </a:r>
          </a:p>
          <a:p>
            <a:pPr lvl="1"/>
            <a:r>
              <a:rPr lang="en-US" dirty="0"/>
              <a:t>What are the forms of e-learning (ODL, BL, Flipped Classroom, etc.)</a:t>
            </a:r>
          </a:p>
          <a:p>
            <a:endParaRPr lang="en-US" dirty="0"/>
          </a:p>
        </p:txBody>
      </p:sp>
    </p:spTree>
    <p:extLst>
      <p:ext uri="{BB962C8B-B14F-4D97-AF65-F5344CB8AC3E}">
        <p14:creationId xmlns:p14="http://schemas.microsoft.com/office/powerpoint/2010/main" val="31486191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e-learning?</a:t>
            </a:r>
          </a:p>
        </p:txBody>
      </p:sp>
      <p:sp>
        <p:nvSpPr>
          <p:cNvPr id="3" name="Content Placeholder 2"/>
          <p:cNvSpPr>
            <a:spLocks noGrp="1"/>
          </p:cNvSpPr>
          <p:nvPr>
            <p:ph idx="1"/>
          </p:nvPr>
        </p:nvSpPr>
        <p:spPr>
          <a:xfrm>
            <a:off x="457200" y="1295400"/>
            <a:ext cx="8229600" cy="5334000"/>
          </a:xfrm>
        </p:spPr>
        <p:txBody>
          <a:bodyPr>
            <a:normAutofit/>
          </a:bodyPr>
          <a:lstStyle/>
          <a:p>
            <a:r>
              <a:rPr lang="en-US" dirty="0"/>
              <a:t>E-learning is the continuous assimilation of knowledge and skills stimulated by synchronous and asynchronous learning events which are </a:t>
            </a:r>
          </a:p>
          <a:p>
            <a:pPr lvl="1"/>
            <a:r>
              <a:rPr lang="en-US" dirty="0"/>
              <a:t>authored, </a:t>
            </a:r>
          </a:p>
          <a:p>
            <a:pPr lvl="1"/>
            <a:r>
              <a:rPr lang="en-US" dirty="0"/>
              <a:t>delivered, </a:t>
            </a:r>
          </a:p>
          <a:p>
            <a:pPr lvl="1"/>
            <a:r>
              <a:rPr lang="en-US" dirty="0"/>
              <a:t>engaged with, </a:t>
            </a:r>
          </a:p>
          <a:p>
            <a:pPr lvl="1"/>
            <a:r>
              <a:rPr lang="en-US" dirty="0"/>
              <a:t>supported, and </a:t>
            </a:r>
          </a:p>
          <a:p>
            <a:pPr lvl="1"/>
            <a:r>
              <a:rPr lang="en-US" dirty="0"/>
              <a:t>administered </a:t>
            </a:r>
          </a:p>
          <a:p>
            <a:r>
              <a:rPr lang="en-US" dirty="0"/>
              <a:t>using Internet technologies.</a:t>
            </a:r>
          </a:p>
        </p:txBody>
      </p:sp>
    </p:spTree>
    <p:extLst>
      <p:ext uri="{BB962C8B-B14F-4D97-AF65-F5344CB8AC3E}">
        <p14:creationId xmlns:p14="http://schemas.microsoft.com/office/powerpoint/2010/main" val="525122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l="4402" t="4256" r="4452" b="4255"/>
          <a:stretch>
            <a:fillRect/>
          </a:stretch>
        </p:blipFill>
        <p:spPr bwMode="auto">
          <a:xfrm>
            <a:off x="4419599" y="1491342"/>
            <a:ext cx="3962401" cy="4528457"/>
          </a:xfrm>
          <a:prstGeom prst="rect">
            <a:avLst/>
          </a:prstGeom>
          <a:noFill/>
          <a:ln w="9525">
            <a:noFill/>
            <a:miter lim="800000"/>
            <a:headEnd/>
            <a:tailEnd/>
          </a:ln>
        </p:spPr>
      </p:pic>
      <p:sp>
        <p:nvSpPr>
          <p:cNvPr id="2" name="Title 1"/>
          <p:cNvSpPr>
            <a:spLocks noGrp="1"/>
          </p:cNvSpPr>
          <p:nvPr>
            <p:ph type="title"/>
          </p:nvPr>
        </p:nvSpPr>
        <p:spPr>
          <a:xfrm>
            <a:off x="228600" y="228600"/>
            <a:ext cx="8458200" cy="685800"/>
          </a:xfrm>
        </p:spPr>
        <p:txBody>
          <a:bodyPr>
            <a:normAutofit fontScale="90000"/>
          </a:bodyPr>
          <a:lstStyle/>
          <a:p>
            <a:pPr lvl="0"/>
            <a:br>
              <a:rPr lang="en-GB" b="1" dirty="0">
                <a:solidFill>
                  <a:schemeClr val="tx1"/>
                </a:solidFill>
              </a:rPr>
            </a:br>
            <a:r>
              <a:rPr lang="en-GB" sz="4000" b="1" dirty="0"/>
              <a:t>What are its forms/alternatives</a:t>
            </a:r>
            <a:r>
              <a:rPr lang="en-GB" sz="4000" b="1" dirty="0">
                <a:solidFill>
                  <a:schemeClr val="tx1"/>
                </a:solidFill>
              </a:rPr>
              <a:t>?</a:t>
            </a:r>
            <a:br>
              <a:rPr lang="en-US" sz="4000"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304800" y="1143000"/>
            <a:ext cx="4419600" cy="5486400"/>
          </a:xfrm>
        </p:spPr>
        <p:style>
          <a:lnRef idx="2">
            <a:schemeClr val="accent2"/>
          </a:lnRef>
          <a:fillRef idx="1">
            <a:schemeClr val="lt1"/>
          </a:fillRef>
          <a:effectRef idx="0">
            <a:schemeClr val="accent2"/>
          </a:effectRef>
          <a:fontRef idx="minor">
            <a:schemeClr val="dk1"/>
          </a:fontRef>
        </p:style>
        <p:txBody>
          <a:bodyPr>
            <a:normAutofit fontScale="92500"/>
          </a:bodyPr>
          <a:lstStyle/>
          <a:p>
            <a:r>
              <a:rPr lang="en-GB" i="1" dirty="0"/>
              <a:t>Adding</a:t>
            </a:r>
            <a:r>
              <a:rPr lang="en-GB" dirty="0"/>
              <a:t> e-learning to classroom teaching: </a:t>
            </a:r>
            <a:r>
              <a:rPr lang="en-GB" b="1" dirty="0"/>
              <a:t>extended classroom</a:t>
            </a:r>
          </a:p>
          <a:p>
            <a:r>
              <a:rPr lang="en-GB" i="1" dirty="0"/>
              <a:t>Substituting</a:t>
            </a:r>
            <a:r>
              <a:rPr lang="en-GB" dirty="0"/>
              <a:t> part of classroom teaching through e-learning: </a:t>
            </a:r>
            <a:r>
              <a:rPr lang="en-GB" b="1" dirty="0"/>
              <a:t>blended learning</a:t>
            </a:r>
          </a:p>
          <a:p>
            <a:r>
              <a:rPr lang="en-GB" dirty="0"/>
              <a:t>Transform teaching into time-, </a:t>
            </a:r>
            <a:r>
              <a:rPr lang="en-GB" dirty="0">
                <a:cs typeface="Times New Roman" pitchFamily="18" charset="0"/>
              </a:rPr>
              <a:t>place-, and pace-independent learning: </a:t>
            </a:r>
            <a:r>
              <a:rPr lang="en-GB" b="1" dirty="0">
                <a:cs typeface="Times New Roman" pitchFamily="18" charset="0"/>
              </a:rPr>
              <a:t>open distance learning</a:t>
            </a:r>
            <a:endParaRPr lang="en-GB" b="1" dirty="0"/>
          </a:p>
          <a:p>
            <a:endParaRPr lang="en-US" dirty="0"/>
          </a:p>
        </p:txBody>
      </p:sp>
      <p:sp>
        <p:nvSpPr>
          <p:cNvPr id="5" name="Slide Number Placeholder 4"/>
          <p:cNvSpPr>
            <a:spLocks noGrp="1"/>
          </p:cNvSpPr>
          <p:nvPr>
            <p:ph type="sldNum" sz="quarter" idx="10"/>
          </p:nvPr>
        </p:nvSpPr>
        <p:spPr/>
        <p:txBody>
          <a:bodyPr/>
          <a:lstStyle/>
          <a:p>
            <a:r>
              <a:rPr lang="en-US"/>
              <a:t>1</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617499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Forms of e-learning…</a:t>
            </a:r>
          </a:p>
        </p:txBody>
      </p:sp>
      <p:sp>
        <p:nvSpPr>
          <p:cNvPr id="3" name="Content Placeholder 2"/>
          <p:cNvSpPr>
            <a:spLocks noGrp="1"/>
          </p:cNvSpPr>
          <p:nvPr>
            <p:ph idx="1"/>
          </p:nvPr>
        </p:nvSpPr>
        <p:spPr>
          <a:xfrm>
            <a:off x="457200" y="1066800"/>
            <a:ext cx="8458200" cy="5562600"/>
          </a:xfrm>
        </p:spPr>
        <p:txBody>
          <a:bodyPr>
            <a:normAutofit fontScale="85000" lnSpcReduction="20000"/>
          </a:bodyPr>
          <a:lstStyle/>
          <a:p>
            <a:r>
              <a:rPr lang="en-GB" dirty="0"/>
              <a:t>Whittaker (2013b, p. 12) reviews terms related to blended learning as </a:t>
            </a:r>
            <a:endParaRPr lang="en-US" dirty="0"/>
          </a:p>
          <a:p>
            <a:pPr lvl="1"/>
            <a:r>
              <a:rPr lang="en-GB" dirty="0"/>
              <a:t>‘Web-enhanced’ referring subjects that make use of a minimal amount of online materials, such as posting a syllabus and course announcements,</a:t>
            </a:r>
            <a:endParaRPr lang="en-US" dirty="0"/>
          </a:p>
          <a:p>
            <a:pPr lvl="1"/>
            <a:r>
              <a:rPr lang="en-GB" dirty="0"/>
              <a:t>‘Blended’ referring subjects that utilize some significant online activities in otherwise face-to-face learning, but less than 45 per cent, </a:t>
            </a:r>
            <a:endParaRPr lang="en-US" dirty="0"/>
          </a:p>
          <a:p>
            <a:pPr lvl="1"/>
            <a:r>
              <a:rPr lang="en-GB" dirty="0"/>
              <a:t>‘Hybrid’ referring subjects in which online activities replace 45–80 per cent of face-to-face class meetings and</a:t>
            </a:r>
            <a:endParaRPr lang="en-US" dirty="0"/>
          </a:p>
          <a:p>
            <a:pPr lvl="1"/>
            <a:r>
              <a:rPr lang="en-GB" dirty="0"/>
              <a:t>‘Fully online’ referring subjects in which 80 per cent or more of learning materials are conducted online.</a:t>
            </a:r>
            <a:endParaRPr lang="en-US" dirty="0"/>
          </a:p>
          <a:p>
            <a:pPr lvl="1"/>
            <a:r>
              <a:rPr lang="en-GB" dirty="0"/>
              <a:t>Other scholars add other dimensions to blended learning such as ‘flipped classroom’. flipped classroom suggest an asynchronous approach to blended learning where multimedia lectures be recorded so students can view them out of class and at their own pace. </a:t>
            </a:r>
            <a:endParaRPr lang="en-US" dirty="0"/>
          </a:p>
          <a:p>
            <a:endParaRPr lang="en-US" dirty="0"/>
          </a:p>
        </p:txBody>
      </p:sp>
    </p:spTree>
    <p:extLst>
      <p:ext uri="{BB962C8B-B14F-4D97-AF65-F5344CB8AC3E}">
        <p14:creationId xmlns:p14="http://schemas.microsoft.com/office/powerpoint/2010/main" val="19304707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Extended classroom- Examples</a:t>
            </a:r>
            <a:endParaRPr lang="en-US" dirty="0"/>
          </a:p>
        </p:txBody>
      </p:sp>
      <p:sp>
        <p:nvSpPr>
          <p:cNvPr id="3" name="Content Placeholder 2"/>
          <p:cNvSpPr>
            <a:spLocks noGrp="1"/>
          </p:cNvSpPr>
          <p:nvPr>
            <p:ph idx="1"/>
          </p:nvPr>
        </p:nvSpPr>
        <p:spPr/>
        <p:txBody>
          <a:bodyPr>
            <a:normAutofit fontScale="92500" lnSpcReduction="10000"/>
          </a:bodyPr>
          <a:lstStyle/>
          <a:p>
            <a:r>
              <a:rPr lang="nl-NL" dirty="0"/>
              <a:t>Standard Powerpoint – may be </a:t>
            </a:r>
            <a:r>
              <a:rPr lang="nl-NL" dirty="0">
                <a:hlinkClick r:id="rId2" action="ppaction://hlinkfile"/>
              </a:rPr>
              <a:t>audio enhanced</a:t>
            </a:r>
            <a:endParaRPr lang="nl-NL" dirty="0"/>
          </a:p>
          <a:p>
            <a:r>
              <a:rPr lang="nl-NL" dirty="0"/>
              <a:t>Virtual classroom – supported by technicians</a:t>
            </a:r>
          </a:p>
          <a:p>
            <a:r>
              <a:rPr lang="nl-NL" dirty="0"/>
              <a:t>Handing in assignments through e-mail or online forum</a:t>
            </a:r>
          </a:p>
          <a:p>
            <a:r>
              <a:rPr lang="nl-NL" dirty="0"/>
              <a:t>Responding to questions in an online forum</a:t>
            </a:r>
          </a:p>
          <a:p>
            <a:r>
              <a:rPr lang="nl-NL" dirty="0"/>
              <a:t>Selecting and pointing students to online reference materials</a:t>
            </a:r>
          </a:p>
          <a:p>
            <a:r>
              <a:rPr lang="nl-NL" dirty="0"/>
              <a:t>Video-capturing of </a:t>
            </a:r>
            <a:r>
              <a:rPr lang="nl-NL" dirty="0">
                <a:hlinkClick r:id="rId3" action="ppaction://hlinkfile"/>
              </a:rPr>
              <a:t>classroom lectures </a:t>
            </a:r>
            <a:r>
              <a:rPr lang="nl-NL" dirty="0"/>
              <a:t>– supported by technicians</a:t>
            </a:r>
          </a:p>
          <a:p>
            <a:endParaRPr lang="en-US" dirty="0"/>
          </a:p>
        </p:txBody>
      </p:sp>
      <p:sp>
        <p:nvSpPr>
          <p:cNvPr id="4" name="Slide Number Placeholder 3"/>
          <p:cNvSpPr>
            <a:spLocks noGrp="1"/>
          </p:cNvSpPr>
          <p:nvPr>
            <p:ph type="sldNum" sz="quarter" idx="10"/>
          </p:nvPr>
        </p:nvSpPr>
        <p:spPr/>
        <p:txBody>
          <a:bodyPr/>
          <a:lstStyle/>
          <a:p>
            <a:r>
              <a:rPr lang="en-US"/>
              <a:t>1</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289096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Blended learning- Options </a:t>
            </a:r>
            <a:endParaRPr lang="en-US" dirty="0"/>
          </a:p>
        </p:txBody>
      </p:sp>
      <p:sp>
        <p:nvSpPr>
          <p:cNvPr id="3" name="Content Placeholder 2"/>
          <p:cNvSpPr>
            <a:spLocks noGrp="1"/>
          </p:cNvSpPr>
          <p:nvPr>
            <p:ph idx="1"/>
          </p:nvPr>
        </p:nvSpPr>
        <p:spPr>
          <a:xfrm>
            <a:off x="304800" y="1143000"/>
            <a:ext cx="8534400" cy="5181600"/>
          </a:xfrm>
        </p:spPr>
        <p:txBody>
          <a:bodyPr/>
          <a:lstStyle/>
          <a:p>
            <a:r>
              <a:rPr lang="nl-NL" dirty="0"/>
              <a:t>Web2.0 tools for publishing and hosting multi-media files</a:t>
            </a:r>
          </a:p>
          <a:p>
            <a:pPr lvl="1"/>
            <a:r>
              <a:rPr lang="en-US" dirty="0"/>
              <a:t>Presentations: </a:t>
            </a:r>
            <a:r>
              <a:rPr lang="en-US" dirty="0" err="1">
                <a:hlinkClick r:id="rId2"/>
              </a:rPr>
              <a:t>Slideshare</a:t>
            </a:r>
            <a:r>
              <a:rPr lang="en-US" dirty="0"/>
              <a:t> </a:t>
            </a:r>
          </a:p>
          <a:p>
            <a:pPr lvl="1"/>
            <a:r>
              <a:rPr lang="en-US" dirty="0"/>
              <a:t>Video: </a:t>
            </a:r>
            <a:r>
              <a:rPr lang="en-US" dirty="0" err="1">
                <a:hlinkClick r:id="rId3"/>
              </a:rPr>
              <a:t>Youtube</a:t>
            </a:r>
            <a:endParaRPr lang="en-US" dirty="0"/>
          </a:p>
          <a:p>
            <a:pPr lvl="1"/>
            <a:r>
              <a:rPr lang="en-US" dirty="0"/>
              <a:t>Audio: </a:t>
            </a:r>
            <a:r>
              <a:rPr lang="en-US" dirty="0" err="1">
                <a:hlinkClick r:id="rId4"/>
              </a:rPr>
              <a:t>Podbean</a:t>
            </a:r>
            <a:r>
              <a:rPr lang="en-US" dirty="0"/>
              <a:t> </a:t>
            </a:r>
          </a:p>
          <a:p>
            <a:r>
              <a:rPr lang="en-US" dirty="0"/>
              <a:t>To publish lessons: </a:t>
            </a:r>
            <a:r>
              <a:rPr lang="en-US" dirty="0">
                <a:hlinkClick r:id="rId5"/>
              </a:rPr>
              <a:t>Blogger</a:t>
            </a:r>
            <a:endParaRPr lang="en-US" dirty="0"/>
          </a:p>
          <a:p>
            <a:r>
              <a:rPr lang="en-US" dirty="0"/>
              <a:t>To </a:t>
            </a:r>
            <a:r>
              <a:rPr lang="en-US" i="1" dirty="0"/>
              <a:t>teach</a:t>
            </a:r>
            <a:r>
              <a:rPr lang="en-US" dirty="0"/>
              <a:t> online: </a:t>
            </a:r>
            <a:r>
              <a:rPr lang="en-US" dirty="0">
                <a:hlinkClick r:id="rId6"/>
              </a:rPr>
              <a:t>Moodle</a:t>
            </a:r>
            <a:endParaRPr lang="en-US" dirty="0"/>
          </a:p>
        </p:txBody>
      </p:sp>
      <p:sp>
        <p:nvSpPr>
          <p:cNvPr id="4" name="Slide Number Placeholder 3"/>
          <p:cNvSpPr>
            <a:spLocks noGrp="1"/>
          </p:cNvSpPr>
          <p:nvPr>
            <p:ph type="sldNum" sz="quarter" idx="10"/>
          </p:nvPr>
        </p:nvSpPr>
        <p:spPr/>
        <p:txBody>
          <a:bodyPr/>
          <a:lstStyle/>
          <a:p>
            <a:r>
              <a:rPr lang="en-US"/>
              <a:t>1</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60528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Some ODL (e-learning) modalities</a:t>
            </a:r>
            <a:endParaRPr lang="en-US" dirty="0"/>
          </a:p>
        </p:txBody>
      </p:sp>
      <p:sp>
        <p:nvSpPr>
          <p:cNvPr id="3" name="Content Placeholder 2"/>
          <p:cNvSpPr>
            <a:spLocks noGrp="1"/>
          </p:cNvSpPr>
          <p:nvPr>
            <p:ph idx="1"/>
          </p:nvPr>
        </p:nvSpPr>
        <p:spPr/>
        <p:txBody>
          <a:bodyPr>
            <a:normAutofit fontScale="92500"/>
          </a:bodyPr>
          <a:lstStyle/>
          <a:p>
            <a:r>
              <a:rPr lang="nl-NL" dirty="0"/>
              <a:t>Fully self-instructional distance learning course</a:t>
            </a:r>
          </a:p>
          <a:p>
            <a:r>
              <a:rPr lang="nl-NL" dirty="0"/>
              <a:t>Distance self study + a-synchronous tutoring</a:t>
            </a:r>
          </a:p>
          <a:p>
            <a:r>
              <a:rPr lang="nl-NL" dirty="0"/>
              <a:t>Distance self study + synchronous tutoring</a:t>
            </a:r>
          </a:p>
          <a:p>
            <a:r>
              <a:rPr lang="nl-NL" dirty="0"/>
              <a:t>Virtual class room: online group sessions</a:t>
            </a:r>
          </a:p>
          <a:p>
            <a:r>
              <a:rPr lang="nl-NL" dirty="0"/>
              <a:t>Blended: distance self-study + f2f group sessions</a:t>
            </a:r>
          </a:p>
          <a:p>
            <a:r>
              <a:rPr lang="nl-NL" dirty="0"/>
              <a:t>Online ‘community of practice’</a:t>
            </a:r>
          </a:p>
          <a:p>
            <a:r>
              <a:rPr lang="nl-NL" dirty="0"/>
              <a:t>Personal website &amp; blogs</a:t>
            </a:r>
          </a:p>
        </p:txBody>
      </p:sp>
      <p:sp>
        <p:nvSpPr>
          <p:cNvPr id="4" name="Slide Number Placeholder 3"/>
          <p:cNvSpPr>
            <a:spLocks noGrp="1"/>
          </p:cNvSpPr>
          <p:nvPr>
            <p:ph type="sldNum" sz="quarter" idx="10"/>
          </p:nvPr>
        </p:nvSpPr>
        <p:spPr/>
        <p:txBody>
          <a:bodyPr/>
          <a:lstStyle/>
          <a:p>
            <a:r>
              <a:rPr lang="en-US"/>
              <a:t>1</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4236793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b based CALL for AM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1536</Words>
  <Application>Microsoft Office PowerPoint</Application>
  <PresentationFormat>On-screen Show (4:3)</PresentationFormat>
  <Paragraphs>144</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Mary</vt:lpstr>
      <vt:lpstr>Arial</vt:lpstr>
      <vt:lpstr>Calibri</vt:lpstr>
      <vt:lpstr>Office Theme</vt:lpstr>
      <vt:lpstr>Web based CALL for AMU</vt:lpstr>
      <vt:lpstr>Unit Five: E-learning and LMs in CALL </vt:lpstr>
      <vt:lpstr>PowerPoint Presentation</vt:lpstr>
      <vt:lpstr>E-learning and its application in ELT </vt:lpstr>
      <vt:lpstr>What is e-learning?</vt:lpstr>
      <vt:lpstr> What are its forms/alternatives? </vt:lpstr>
      <vt:lpstr>Forms of e-learning…</vt:lpstr>
      <vt:lpstr>Extended classroom- Examples</vt:lpstr>
      <vt:lpstr>Blended learning- Options </vt:lpstr>
      <vt:lpstr>Some ODL (e-learning) modalities</vt:lpstr>
      <vt:lpstr> Who can use it? E-experts??? Lecturers??? Or… </vt:lpstr>
      <vt:lpstr>Developing a course and assessment using Moodle (practical)</vt:lpstr>
      <vt:lpstr>Moodle</vt:lpstr>
      <vt:lpstr>Moodle for online learning</vt:lpstr>
      <vt:lpstr>PowerPoint Presentation</vt:lpstr>
      <vt:lpstr>Moodle for e-learning</vt:lpstr>
      <vt:lpstr>Moodle</vt:lpstr>
      <vt:lpstr>What is Moodle?</vt:lpstr>
      <vt:lpstr>What is Moodle?...</vt:lpstr>
      <vt:lpstr>What is Moodle?...</vt:lpstr>
      <vt:lpstr>What is Moodle?...</vt:lpstr>
      <vt:lpstr>Why Moodle</vt:lpstr>
      <vt:lpstr>Understanding features of Moodle</vt:lpstr>
      <vt:lpstr>Understanding features of Moodle…</vt:lpstr>
      <vt:lpstr>Understanding features of Moodle …  </vt:lpstr>
      <vt:lpstr> Understanding features of Moodle…  </vt:lpstr>
      <vt:lpstr>Understanding features of Moodle…</vt:lpstr>
      <vt:lpstr>How to set?</vt:lpstr>
      <vt:lpstr>Installing Moodle as LMS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dc:creator>
  <cp:lastModifiedBy>Tesfaye Habtemariam Gezahegn</cp:lastModifiedBy>
  <cp:revision>22</cp:revision>
  <dcterms:created xsi:type="dcterms:W3CDTF">2016-08-04T12:00:00Z</dcterms:created>
  <dcterms:modified xsi:type="dcterms:W3CDTF">2021-02-06T11:40:01Z</dcterms:modified>
</cp:coreProperties>
</file>