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00B57-8625-4ACE-8B5E-2EBDEC7165E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78D0-C92F-4714-9FE2-DB581FA84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3AD-EF7C-46D5-BC70-E0D0CC1093F3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1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ED0A-0519-49C7-BFEF-A1A8B2029511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133A-4484-4166-831D-C46B08C245DA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7858-4105-43C3-8F1D-35141A4F4706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7415-52B0-4FB2-AACF-52C8706575B8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B49D-CB5F-4A22-9BB1-CF6AB76447C3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859F-5BAC-4A80-8061-004C3A35C13D}" type="datetime1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7AF2-C4FF-4E53-9306-04B6FA70F3A7}" type="datetime1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5059-937C-49FE-B893-3858DD0BC768}" type="datetime1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DFE5-D179-4C78-9A53-2A7C6DD8CF70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9416-42C8-4FB1-A501-4E7ED045F912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C366-1462-4668-8D27-E56E44E11E4B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1269-AC1B-4E44-91C3-99A1E6D3E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8893"/>
            <a:ext cx="9144000" cy="1556238"/>
          </a:xfrm>
        </p:spPr>
        <p:txBody>
          <a:bodyPr/>
          <a:lstStyle/>
          <a:p>
            <a:r>
              <a:rPr lang="en-US" b="1" dirty="0" smtClean="0"/>
              <a:t>Cesarean delivery and TOLAC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z="3200" b="1" dirty="0" err="1" smtClean="0"/>
              <a:t>Dr</a:t>
            </a:r>
            <a:r>
              <a:rPr lang="en-US" sz="3200" b="1" dirty="0" smtClean="0"/>
              <a:t> .</a:t>
            </a:r>
            <a:r>
              <a:rPr lang="en-US" sz="3200" b="1" dirty="0" err="1" smtClean="0"/>
              <a:t>Kiros</a:t>
            </a:r>
            <a:r>
              <a:rPr lang="en-US" sz="3200" b="1" dirty="0" smtClean="0"/>
              <a:t> Y. (MD)</a:t>
            </a:r>
          </a:p>
          <a:p>
            <a:pPr lvl="1"/>
            <a:r>
              <a:rPr lang="en-US" sz="3200" b="1" dirty="0" smtClean="0"/>
              <a:t>06/03/2012 EC</a:t>
            </a:r>
          </a:p>
          <a:p>
            <a:pPr lvl="1"/>
            <a:endParaRPr lang="en-US" sz="3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Manual rotation of the fetal occiput in the setting of fetal malposition in the second stage of labor is a reasonable alternative to operative vaginal delivery or CD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To safely prevent CD in the setting of malposition, it is important to assess fetal position throughout the second stage of labor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Fetal </a:t>
            </a:r>
            <a:r>
              <a:rPr lang="en-US" b="1" dirty="0"/>
              <a:t>Heart Rate Monitoring </a:t>
            </a:r>
            <a:endParaRPr lang="en-US" dirty="0"/>
          </a:p>
          <a:p>
            <a:pPr marL="0" indent="0">
              <a:buNone/>
            </a:pPr>
            <a:r>
              <a:rPr lang="en-US" sz="2600" dirty="0" err="1" smtClean="0"/>
              <a:t>Amnioinfusion</a:t>
            </a:r>
            <a:r>
              <a:rPr lang="en-US" sz="2600" dirty="0" smtClean="0"/>
              <a:t> </a:t>
            </a:r>
            <a:r>
              <a:rPr lang="en-US" sz="2600" dirty="0"/>
              <a:t>for repetitive variable fetal heart </a:t>
            </a:r>
            <a:r>
              <a:rPr lang="en-US" sz="2600" dirty="0" smtClean="0"/>
              <a:t>decelerations </a:t>
            </a:r>
            <a:r>
              <a:rPr lang="en-US" sz="2600" dirty="0"/>
              <a:t>may safely reduce the CD rate. 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Scalp stimulation can be used as a means of assessing fetal acid-base status when abnormal or indeterminate (</a:t>
            </a:r>
            <a:r>
              <a:rPr lang="en-US" sz="2600" dirty="0" err="1"/>
              <a:t>nonreassuring</a:t>
            </a:r>
            <a:r>
              <a:rPr lang="en-US" sz="2600" dirty="0"/>
              <a:t>) fetal heart patterns (e.g., </a:t>
            </a:r>
            <a:r>
              <a:rPr lang="en-US" sz="2600" dirty="0" smtClean="0"/>
              <a:t>minimal variability</a:t>
            </a:r>
            <a:r>
              <a:rPr lang="en-US" sz="2600" dirty="0"/>
              <a:t>) are present, and it is a safe alternative to CD in this setting.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Induction of Labor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600" dirty="0"/>
              <a:t>Induction of labor generally should be performed based on maternal and fetal medical indications and after informed consent is obtained and documented. </a:t>
            </a:r>
            <a:endParaRPr lang="en-US" sz="2600" dirty="0" smtClean="0"/>
          </a:p>
          <a:p>
            <a:r>
              <a:rPr lang="en-US" sz="2600" dirty="0" smtClean="0"/>
              <a:t>Inductions </a:t>
            </a:r>
            <a:r>
              <a:rPr lang="en-US" sz="2600" dirty="0"/>
              <a:t>at 41 0/7 weeks of gestation and beyond should be performed to reduce the risk of CD and the risk of perinatal morbidity and mortality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Cervical </a:t>
            </a:r>
            <a:r>
              <a:rPr lang="en-US" sz="2600" dirty="0"/>
              <a:t>ripening methods should be used when labor is induced in women with an unfavorable </a:t>
            </a:r>
            <a:r>
              <a:rPr lang="en-US" sz="2600" dirty="0" smtClean="0"/>
              <a:t>cervix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If the maternal and fetal status allow, CDs for failed induction of labor in the latent phase can be avoided by allowing longer durations of the latent phase (up to 24 </a:t>
            </a:r>
            <a:r>
              <a:rPr lang="en-US" sz="2600" dirty="0" err="1"/>
              <a:t>hr</a:t>
            </a:r>
            <a:r>
              <a:rPr lang="en-US" sz="2600" dirty="0"/>
              <a:t> or longer) and requiring that oxytocin be administered for at least 18 </a:t>
            </a:r>
            <a:r>
              <a:rPr lang="en-US" sz="2600" dirty="0" err="1"/>
              <a:t>hr</a:t>
            </a:r>
            <a:r>
              <a:rPr lang="en-US" sz="2600" dirty="0"/>
              <a:t> after membrane rupture before deeming the induction a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4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/>
              <a:t>Fetal </a:t>
            </a:r>
            <a:r>
              <a:rPr lang="en-US" sz="3500" b="1" dirty="0" err="1"/>
              <a:t>Malpresentation</a:t>
            </a:r>
            <a:r>
              <a:rPr lang="en-US" sz="3500" b="1" dirty="0"/>
              <a:t> </a:t>
            </a:r>
            <a:endParaRPr lang="en-US" sz="3500" b="1" dirty="0" smtClean="0"/>
          </a:p>
          <a:p>
            <a:r>
              <a:rPr lang="en-US" dirty="0" smtClean="0"/>
              <a:t> </a:t>
            </a:r>
            <a:r>
              <a:rPr lang="en-US" dirty="0"/>
              <a:t>Fetal presentation should be assessed and documented beginning at 36 0/7 weeks of gestation to allow for external cephalic version to be offered. </a:t>
            </a:r>
          </a:p>
          <a:p>
            <a:pPr marL="0" indent="0">
              <a:buNone/>
            </a:pPr>
            <a:r>
              <a:rPr lang="en-US" sz="3500" b="1" dirty="0" smtClean="0"/>
              <a:t>Suspected </a:t>
            </a:r>
            <a:r>
              <a:rPr lang="en-US" sz="3500" b="1" dirty="0"/>
              <a:t>Fetal Macrosomia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CD to avoid potential birth trauma should be limited to estimated fetal weights of at least 5000 g in women without diabetes and at least 4500 g in women with diabetes.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prevalence of birthweight of 5000 g or more is rare, and patients should be counseled that estimates of fetal weight, particularly late in gestation, are imprecise. </a:t>
            </a:r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/>
              <a:t>should be counseled about the IOM maternal weight guidelines in an attempt to avoid excessive weight gain.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												IOM Institute Of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4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Twin </a:t>
            </a:r>
            <a:r>
              <a:rPr lang="en-US" sz="3200" b="1" dirty="0" smtClean="0"/>
              <a:t>Gestations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Perinatal </a:t>
            </a:r>
            <a:r>
              <a:rPr lang="en-US" sz="2400" dirty="0"/>
              <a:t>outcomes for twin gestations in which the first twin is in cephalic presentation are not improved by CD. </a:t>
            </a:r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/>
              <a:t>women with either cephalic/cephalic–presenting twins or cephalic/</a:t>
            </a:r>
            <a:r>
              <a:rPr lang="en-US" sz="2400" dirty="0" err="1"/>
              <a:t>noncephalic</a:t>
            </a:r>
            <a:r>
              <a:rPr lang="en-US" sz="2400" dirty="0"/>
              <a:t>-presenting twins should be counseled to attempt vaginal delivery. 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/>
              <a:t>Other </a:t>
            </a:r>
            <a:endParaRPr lang="en-US" sz="3200" b="1" dirty="0" smtClean="0"/>
          </a:p>
          <a:p>
            <a:r>
              <a:rPr lang="en-US" sz="2400" dirty="0" smtClean="0"/>
              <a:t>Individuals</a:t>
            </a:r>
            <a:r>
              <a:rPr lang="en-US" sz="2400" dirty="0"/>
              <a:t>, organizations, and governing bodies should work to ensure that research is conducted to provide a better knowledge base to guide decisions regarding CD and to encourage policy changes that safely lower the rate of primary 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INDICATIONS FOR CESAREAN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CD can be performed for maternal-fetal, fetal, and maternal indications.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most common current indications are, in order of frequency,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failure to progress, also called </a:t>
            </a:r>
            <a:r>
              <a:rPr lang="en-US" sz="2400" dirty="0" err="1"/>
              <a:t>cephalopelvic</a:t>
            </a:r>
            <a:r>
              <a:rPr lang="en-US" sz="2400" dirty="0"/>
              <a:t> disproportion (CPD) or dystocia (about 30%);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prior </a:t>
            </a:r>
            <a:r>
              <a:rPr lang="en-US" sz="2400" dirty="0"/>
              <a:t>cesarean (30%);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nonreassuring</a:t>
            </a:r>
            <a:r>
              <a:rPr lang="en-US" sz="2400" dirty="0" smtClean="0"/>
              <a:t> </a:t>
            </a:r>
            <a:r>
              <a:rPr lang="en-US" sz="2400" dirty="0"/>
              <a:t>fetal heart rate (FHR) patterns (10%); </a:t>
            </a:r>
            <a:r>
              <a:rPr lang="en-US" sz="2400" dirty="0" smtClean="0"/>
              <a:t>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fetal </a:t>
            </a:r>
            <a:r>
              <a:rPr lang="en-US" sz="2400" dirty="0" err="1"/>
              <a:t>malpresentation</a:t>
            </a:r>
            <a:r>
              <a:rPr lang="en-US" sz="2400" dirty="0"/>
              <a:t> (10</a:t>
            </a:r>
            <a:r>
              <a:rPr lang="en-US" sz="2400" dirty="0" smtClean="0"/>
              <a:t>%).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95" y="0"/>
            <a:ext cx="7219950" cy="66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Maternal-Fetal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</a:t>
            </a:r>
            <a:r>
              <a:rPr lang="en-US" sz="2400" dirty="0"/>
              <a:t>CDs are performed for conditions that might pose a threat to both mother and fetus if vaginal delivery occurred. </a:t>
            </a:r>
            <a:endParaRPr lang="en-US" sz="2400" dirty="0" smtClean="0"/>
          </a:p>
          <a:p>
            <a:r>
              <a:rPr lang="en-US" sz="2400" dirty="0" smtClean="0"/>
              <a:t>Complete </a:t>
            </a:r>
            <a:r>
              <a:rPr lang="en-US" sz="2400" dirty="0"/>
              <a:t>placenta </a:t>
            </a:r>
            <a:r>
              <a:rPr lang="en-US" sz="2400" dirty="0" err="1"/>
              <a:t>previa</a:t>
            </a:r>
            <a:r>
              <a:rPr lang="en-US" sz="2400" dirty="0"/>
              <a:t> and placental abruption with the potential for hemorrhage are clear examples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Dystocia presents a risk for both direct fetal and maternal trauma, and it may also compromise fetal oxygenation and metabolic status.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suggestions for definitions of arrest of labor in the first and second stage and failed induction, </a:t>
            </a:r>
            <a:r>
              <a:rPr lang="en-US" sz="2400" dirty="0" smtClean="0"/>
              <a:t>should </a:t>
            </a:r>
            <a:r>
              <a:rPr lang="en-US" sz="2400" dirty="0"/>
              <a:t>be followed for management as long as maternal and fetal conditions are reassuring.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Fetal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931"/>
            <a:ext cx="10515600" cy="50945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Fetal </a:t>
            </a:r>
            <a:r>
              <a:rPr lang="en-US" dirty="0"/>
              <a:t>indications are primarily recognized by </a:t>
            </a:r>
            <a:r>
              <a:rPr lang="en-US" dirty="0" smtClean="0"/>
              <a:t>non reassuring </a:t>
            </a:r>
            <a:r>
              <a:rPr lang="en-US" dirty="0"/>
              <a:t>FHR testing with the potential for long-term consequences of metabolic acidosis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Continuous FHR monitoring is associated with a significant reduction in neonatal seizures and remains the most commonly used modality for fetal monitoring in labor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Scalp stimulation can be used to ameliorate the high false-positive rate of continuous FHR monitoring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fetal indications for CD include </a:t>
            </a:r>
            <a:endParaRPr lang="en-US" dirty="0" smtClean="0"/>
          </a:p>
          <a:p>
            <a:pPr lvl="2"/>
            <a:r>
              <a:rPr lang="en-US" sz="2800" dirty="0" smtClean="0"/>
              <a:t>mal presentation</a:t>
            </a:r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Active maternal herpes </a:t>
            </a:r>
            <a:r>
              <a:rPr lang="en-US" sz="2800" dirty="0" smtClean="0"/>
              <a:t>infection</a:t>
            </a:r>
          </a:p>
          <a:p>
            <a:pPr lvl="2"/>
            <a:r>
              <a:rPr lang="en-US" sz="2800" dirty="0" smtClean="0"/>
              <a:t> </a:t>
            </a:r>
            <a:r>
              <a:rPr lang="en-US" sz="2800" dirty="0"/>
              <a:t>Suspected macrosomia </a:t>
            </a:r>
            <a:endParaRPr lang="en-US" sz="2800" dirty="0" smtClean="0"/>
          </a:p>
          <a:p>
            <a:pPr lvl="2"/>
            <a:r>
              <a:rPr lang="en-US" sz="2800" dirty="0" smtClean="0"/>
              <a:t>Fetuses </a:t>
            </a:r>
            <a:r>
              <a:rPr lang="en-US" sz="2800" dirty="0"/>
              <a:t>with certain birth defects</a:t>
            </a:r>
            <a:r>
              <a:rPr lang="en-US" sz="2800" dirty="0" smtClean="0"/>
              <a:t>, such as hydrocephalus with macrocephaly and neural tube defects (not absolute indication )</a:t>
            </a:r>
          </a:p>
          <a:p>
            <a:r>
              <a:rPr lang="en-US" dirty="0" smtClean="0"/>
              <a:t> </a:t>
            </a:r>
            <a:r>
              <a:rPr lang="en-US" dirty="0"/>
              <a:t>Babies with fetal abdominal wall defects, such as </a:t>
            </a:r>
            <a:r>
              <a:rPr lang="en-US" dirty="0" err="1"/>
              <a:t>omphalocele</a:t>
            </a:r>
            <a:r>
              <a:rPr lang="en-US" dirty="0"/>
              <a:t> and </a:t>
            </a:r>
            <a:r>
              <a:rPr lang="en-US" dirty="0" err="1"/>
              <a:t>gastroschisis</a:t>
            </a:r>
            <a:r>
              <a:rPr lang="en-US" dirty="0"/>
              <a:t>, can be delivered safely vaginally, if there are no obstetric indications for cesarean.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Maternal 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Maternal </a:t>
            </a:r>
            <a:r>
              <a:rPr lang="en-US" dirty="0"/>
              <a:t>indications for CD are relatively few and can be considered as medical or mechanical in </a:t>
            </a:r>
            <a:r>
              <a:rPr lang="en-US" dirty="0" smtClean="0"/>
              <a:t>nature.</a:t>
            </a:r>
          </a:p>
          <a:p>
            <a:r>
              <a:rPr lang="en-US" dirty="0" smtClean="0"/>
              <a:t> </a:t>
            </a:r>
            <a:r>
              <a:rPr lang="en-US" dirty="0"/>
              <a:t>Most of these indications are not based on evidence from randomized controlled trials (RCTs). </a:t>
            </a:r>
            <a:endParaRPr lang="en-US" dirty="0" smtClean="0"/>
          </a:p>
          <a:p>
            <a:r>
              <a:rPr lang="en-US" dirty="0" smtClean="0"/>
              <a:t>Certain </a:t>
            </a:r>
            <a:r>
              <a:rPr lang="en-US" dirty="0"/>
              <a:t>maternal cardiac conditions, such as a dilated aortic root with </a:t>
            </a:r>
            <a:r>
              <a:rPr lang="en-US" dirty="0" err="1"/>
              <a:t>Marfan</a:t>
            </a:r>
            <a:r>
              <a:rPr lang="en-US" dirty="0"/>
              <a:t> syndrome, are indications for CD. </a:t>
            </a:r>
            <a:endParaRPr lang="en-US" dirty="0" smtClean="0"/>
          </a:p>
          <a:p>
            <a:r>
              <a:rPr lang="en-US" dirty="0" smtClean="0"/>
              <a:t>Central </a:t>
            </a:r>
            <a:r>
              <a:rPr lang="en-US" dirty="0"/>
              <a:t>nervous system abnormalities in which increased intracranial pressure would be undesirable, such as accompanies the second stage of labor, have also led to recommendations for CD. </a:t>
            </a:r>
            <a:endParaRPr lang="en-US" dirty="0" smtClean="0"/>
          </a:p>
          <a:p>
            <a:r>
              <a:rPr lang="en-US" dirty="0" smtClean="0"/>
              <a:t>Alterations </a:t>
            </a:r>
            <a:r>
              <a:rPr lang="en-US" dirty="0"/>
              <a:t>in the capacity of the maternal pelvis can be indications for CD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Mechanical vaginal obstruction as a result of pelvic masses such as lower segment </a:t>
            </a:r>
            <a:r>
              <a:rPr lang="en-US" dirty="0" err="1"/>
              <a:t>myomata</a:t>
            </a:r>
            <a:r>
              <a:rPr lang="en-US" dirty="0"/>
              <a:t> are examples.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women with massive </a:t>
            </a:r>
            <a:r>
              <a:rPr lang="en-US" dirty="0" err="1"/>
              <a:t>condylomata</a:t>
            </a:r>
            <a:r>
              <a:rPr lang="en-US" dirty="0"/>
              <a:t> may also require CD, but this is rare.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Cesarean Delivery on Maternal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</a:t>
            </a:r>
            <a:r>
              <a:rPr lang="en-US" sz="2400" dirty="0"/>
              <a:t>CD has become safer, women have occasionally voiced their wish for a cesarean without a medical indication.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clinical scenario has been recently called “cesarean delivery on maternal </a:t>
            </a:r>
            <a:r>
              <a:rPr lang="en-US" sz="2400" dirty="0" smtClean="0"/>
              <a:t>request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At times, physicians have also advocated cesarean as the preferred mode of delivery, even in the absence of accepted indications as described previously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We would term this scenario “cesarean delivery on physician request.”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CESAREAN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CD </a:t>
            </a:r>
            <a:r>
              <a:rPr lang="en-US" sz="2400" dirty="0"/>
              <a:t>has been described since ancient times, and evidence exists from both early Western and non-Western societies of this surgical procedure being performed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evolution of the term cesarean has been debated over time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Although originally believed to have been derived from the birth of Julius </a:t>
            </a:r>
            <a:r>
              <a:rPr lang="en-US" sz="2400" dirty="0" smtClean="0"/>
              <a:t>Caesar.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Caesar’s time, surgical delivery was reserved for when the mother was dead or dying.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term cesarean may also refer to patients being cut open, because the Latin verb </a:t>
            </a:r>
            <a:r>
              <a:rPr lang="en-US" sz="2400" dirty="0" err="1"/>
              <a:t>caedare</a:t>
            </a:r>
            <a:r>
              <a:rPr lang="en-US" sz="2400" dirty="0"/>
              <a:t> means to cut. </a:t>
            </a:r>
            <a:endParaRPr lang="en-US" sz="2400" dirty="0" smtClean="0"/>
          </a:p>
          <a:p>
            <a:r>
              <a:rPr lang="en-US" sz="2400" dirty="0" smtClean="0"/>
              <a:t>Cesarean </a:t>
            </a:r>
            <a:r>
              <a:rPr lang="en-US" sz="2400" dirty="0"/>
              <a:t>operation was the preferred term before the 1598 publication of </a:t>
            </a:r>
            <a:r>
              <a:rPr lang="en-US" sz="2400" dirty="0" err="1"/>
              <a:t>Guillimeau</a:t>
            </a:r>
            <a:r>
              <a:rPr lang="en-US" sz="2400" dirty="0"/>
              <a:t>, who introduced the term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5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41" y="32592"/>
            <a:ext cx="73342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/>
              <a:t>Precesarean</a:t>
            </a:r>
            <a:r>
              <a:rPr lang="en-US" b="1" u="sng" dirty="0"/>
              <a:t> Antibiotics Prophylactic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5374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preoperative antibiotics are of clear benefit in reducing the frequency of post cesarean </a:t>
            </a:r>
            <a:r>
              <a:rPr lang="en-US" dirty="0" err="1" smtClean="0"/>
              <a:t>endomyometritis</a:t>
            </a:r>
            <a:r>
              <a:rPr lang="en-US" dirty="0" smtClean="0"/>
              <a:t> and wound infection in both laboring and non laboring CDs.</a:t>
            </a:r>
          </a:p>
          <a:p>
            <a:r>
              <a:rPr lang="en-US" dirty="0" smtClean="0"/>
              <a:t>Prophylactic antibiotics should be given approximately 30 to 60 minutes before the skin incision to allow for adequate tissue concentrations</a:t>
            </a:r>
          </a:p>
          <a:p>
            <a:r>
              <a:rPr lang="en-US" dirty="0" smtClean="0"/>
              <a:t>The preferred agent for prophylaxis is either a first-generation cephalosporin (e.g., cefazolin) or ampicillin.</a:t>
            </a:r>
          </a:p>
          <a:p>
            <a:r>
              <a:rPr lang="en-US" dirty="0" smtClean="0"/>
              <a:t> For women who have an anaphylactic allergic reaction to penicillin, either metronidazole or clindamycin and gentamicin can be used. </a:t>
            </a:r>
          </a:p>
          <a:p>
            <a:r>
              <a:rPr lang="en-US" dirty="0" smtClean="0"/>
              <a:t>No apparent advantage has been shown with more broad-spectrum antibiotic prophylaxis (e.g., azithromycin or metronidazole), except perhaps for women who do not get antibiotic prophylaxis for CD.</a:t>
            </a:r>
          </a:p>
          <a:p>
            <a:r>
              <a:rPr lang="en-US" dirty="0" smtClean="0"/>
              <a:t> Single-dose therapy is as effective as </a:t>
            </a:r>
            <a:r>
              <a:rPr lang="en-US" dirty="0" err="1" smtClean="0"/>
              <a:t>multidose</a:t>
            </a:r>
            <a:r>
              <a:rPr lang="en-US" dirty="0" smtClean="0"/>
              <a:t> therapy and is therefore preferred.</a:t>
            </a:r>
          </a:p>
          <a:p>
            <a:r>
              <a:rPr lang="en-US" dirty="0" smtClean="0"/>
              <a:t> For women with clinical </a:t>
            </a:r>
            <a:r>
              <a:rPr lang="en-US" dirty="0" err="1" smtClean="0"/>
              <a:t>chorioamnionitis</a:t>
            </a:r>
            <a:r>
              <a:rPr lang="en-US" dirty="0" smtClean="0"/>
              <a:t>, treatment with combination antibiotic therapy (e.g., ampicillin sodium/ </a:t>
            </a:r>
            <a:r>
              <a:rPr lang="en-US" dirty="0" err="1" smtClean="0"/>
              <a:t>sulbactam</a:t>
            </a:r>
            <a:r>
              <a:rPr lang="en-US" dirty="0" smtClean="0"/>
              <a:t> sodium) supplants the need for prophylaxis if given within the appropriate time frame of cesarean skin incision.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Precesarean</a:t>
            </a:r>
            <a:r>
              <a:rPr lang="en-US" dirty="0"/>
              <a:t> </a:t>
            </a:r>
            <a:r>
              <a:rPr lang="en-US" dirty="0" err="1"/>
              <a:t>Thromboprophylaxis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 </a:t>
            </a:r>
            <a:r>
              <a:rPr lang="en-US" sz="2400" dirty="0"/>
              <a:t>recommend mechanical prophylaxis with graduated compression stockings or a pneumatic compression </a:t>
            </a:r>
            <a:r>
              <a:rPr lang="en-US" sz="2400" dirty="0" smtClean="0"/>
              <a:t>device </a:t>
            </a:r>
            <a:r>
              <a:rPr lang="en-US" sz="2400" dirty="0"/>
              <a:t>during and after every CD until ambulation </a:t>
            </a:r>
            <a:r>
              <a:rPr lang="en-US" sz="2400" dirty="0" smtClean="0"/>
              <a:t>resumes.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Women with additional risk factors such as morbid obesity, prior VTE, or immobility may benefit from medical </a:t>
            </a:r>
            <a:r>
              <a:rPr lang="en-US" sz="2400" dirty="0" err="1"/>
              <a:t>thromboprophylaxis</a:t>
            </a:r>
            <a:r>
              <a:rPr lang="en-US" sz="2400" dirty="0"/>
              <a:t> after cesarean (e.g., with prophylactic heparin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Prophylactic </a:t>
            </a:r>
            <a:r>
              <a:rPr lang="en-US" dirty="0" err="1"/>
              <a:t>Precesarean</a:t>
            </a:r>
            <a:r>
              <a:rPr lang="en-US" dirty="0"/>
              <a:t>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Vaginal preparation immediately before CD with </a:t>
            </a:r>
            <a:r>
              <a:rPr lang="en-US" sz="2400" dirty="0" smtClean="0"/>
              <a:t>povidone iodine </a:t>
            </a:r>
            <a:r>
              <a:rPr lang="en-US" sz="2400" dirty="0"/>
              <a:t>solution significantly reduces the incidence of </a:t>
            </a:r>
            <a:r>
              <a:rPr lang="en-US" sz="2400" dirty="0" smtClean="0"/>
              <a:t>post cesarean endo metritis</a:t>
            </a:r>
          </a:p>
          <a:p>
            <a:r>
              <a:rPr lang="en-US" sz="2400" dirty="0" smtClean="0"/>
              <a:t>Fixing </a:t>
            </a:r>
            <a:r>
              <a:rPr lang="en-US" sz="2400" dirty="0"/>
              <a:t>an </a:t>
            </a:r>
            <a:r>
              <a:rPr lang="en-US" sz="2400" dirty="0" smtClean="0"/>
              <a:t>indwelling </a:t>
            </a:r>
            <a:r>
              <a:rPr lang="en-US" sz="2400" dirty="0"/>
              <a:t>urethral </a:t>
            </a:r>
            <a:r>
              <a:rPr lang="en-US" sz="2400" dirty="0" smtClean="0"/>
              <a:t>catheter</a:t>
            </a:r>
            <a:endParaRPr lang="en-US" sz="2400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Site Preparation</a:t>
            </a:r>
          </a:p>
          <a:p>
            <a:r>
              <a:rPr lang="en-US" sz="2400" dirty="0"/>
              <a:t>Hair does not have to be removed from the operative site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Incision-site preparation is accomplished in the operating room through application of a surgical scrub</a:t>
            </a:r>
            <a:r>
              <a:rPr lang="en-US" sz="3200" dirty="0"/>
              <a:t>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Skin Incision and Abdominal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general, universally accepted good surgical techniques aimed at avoiding excessive blood loss and tissue trauma should be used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surgeon has a choice of a transverse or vertical skin incision, with the transverse </a:t>
            </a:r>
            <a:r>
              <a:rPr lang="en-US" sz="2400" dirty="0" err="1"/>
              <a:t>Pfannenstiel</a:t>
            </a:r>
            <a:r>
              <a:rPr lang="en-US" sz="2400" dirty="0"/>
              <a:t> being the most common incision </a:t>
            </a:r>
            <a:r>
              <a:rPr lang="en-US" sz="2400" dirty="0" smtClean="0"/>
              <a:t>type</a:t>
            </a:r>
          </a:p>
          <a:p>
            <a:r>
              <a:rPr lang="en-US" sz="2400" dirty="0"/>
              <a:t>Factors that influence the type of incision include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urgency of the delivery,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placental </a:t>
            </a:r>
            <a:r>
              <a:rPr lang="en-US" sz="2400" dirty="0"/>
              <a:t>disorders such as anterior complete placenta </a:t>
            </a:r>
            <a:r>
              <a:rPr lang="en-US" sz="2400" dirty="0" err="1"/>
              <a:t>previa</a:t>
            </a:r>
            <a:r>
              <a:rPr lang="en-US" sz="2400" dirty="0"/>
              <a:t> and placenta </a:t>
            </a:r>
            <a:r>
              <a:rPr lang="en-US" sz="2400" dirty="0" err="1"/>
              <a:t>accreta</a:t>
            </a:r>
            <a:r>
              <a:rPr lang="en-US" sz="2400" dirty="0"/>
              <a:t>,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prior </a:t>
            </a:r>
            <a:r>
              <a:rPr lang="en-US" sz="2400" dirty="0"/>
              <a:t>incision type, and the potential need to explore the upper abdomen for </a:t>
            </a:r>
            <a:r>
              <a:rPr lang="en-US" sz="2400" dirty="0" err="1"/>
              <a:t>nonobstetric</a:t>
            </a:r>
            <a:r>
              <a:rPr lang="en-US" sz="2400" dirty="0"/>
              <a:t> pathology.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6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Uterine Incision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596" y="156436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low transverse uterine incision replaced the vertical uterine incision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low transverse incision is preferred to a vertical incision because it is associated </a:t>
            </a:r>
            <a:r>
              <a:rPr lang="en-US" sz="2400" dirty="0" smtClean="0"/>
              <a:t>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less blood loss,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is </a:t>
            </a:r>
            <a:r>
              <a:rPr lang="en-US" sz="2400" dirty="0"/>
              <a:t>easier to perform and </a:t>
            </a:r>
            <a:r>
              <a:rPr lang="en-US" sz="2400" dirty="0" smtClean="0"/>
              <a:t>repair,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provides </a:t>
            </a:r>
            <a:r>
              <a:rPr lang="en-US" sz="2400" dirty="0"/>
              <a:t>for the option of subsequent TOLAC because the rate of subsequent rupture is lower than with incisions that incorporate the upper uterine segment.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7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641"/>
            <a:ext cx="10515600" cy="5346441"/>
          </a:xfrm>
        </p:spPr>
        <p:txBody>
          <a:bodyPr>
            <a:noAutofit/>
          </a:bodyPr>
          <a:lstStyle/>
          <a:p>
            <a:r>
              <a:rPr lang="en-US" sz="2400" dirty="0"/>
              <a:t>Vertical uterine incisions are now rarely </a:t>
            </a:r>
            <a:r>
              <a:rPr lang="en-US" sz="2400" dirty="0" smtClean="0"/>
              <a:t>performed</a:t>
            </a:r>
            <a:r>
              <a:rPr lang="en-US" sz="2400" dirty="0"/>
              <a:t> and should have clear indications. </a:t>
            </a:r>
            <a:r>
              <a:rPr lang="en-US" sz="2400" dirty="0" smtClean="0"/>
              <a:t>When </a:t>
            </a:r>
            <a:r>
              <a:rPr lang="en-US" sz="2400" dirty="0"/>
              <a:t>a vertical incision is used</a:t>
            </a:r>
            <a:r>
              <a:rPr lang="en-US" sz="2400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it is either low (involving mostly the low uterine segment) or </a:t>
            </a:r>
            <a:endParaRPr lang="en-US" dirty="0" smtClean="0"/>
          </a:p>
          <a:p>
            <a:pPr lvl="1"/>
            <a:r>
              <a:rPr lang="en-US" dirty="0" smtClean="0"/>
              <a:t>classical </a:t>
            </a:r>
            <a:r>
              <a:rPr lang="en-US" dirty="0"/>
              <a:t>(involving the upper uterine segment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vertical uterine incision may need to be </a:t>
            </a:r>
            <a:r>
              <a:rPr lang="en-US" sz="2400" dirty="0" smtClean="0"/>
              <a:t>performed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if the lower uterine segment is poorly developed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the fetus is in a back-down transverse </a:t>
            </a:r>
            <a:r>
              <a:rPr lang="en-US" sz="2400" dirty="0" smtClean="0"/>
              <a:t>lie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/>
              <a:t>cases of an anterior placenta </a:t>
            </a:r>
            <a:r>
              <a:rPr lang="en-US" sz="2400" dirty="0" err="1"/>
              <a:t>previa</a:t>
            </a:r>
            <a:r>
              <a:rPr lang="en-US" sz="2400" dirty="0"/>
              <a:t> or </a:t>
            </a:r>
            <a:r>
              <a:rPr lang="en-US" sz="2400" dirty="0" err="1"/>
              <a:t>accreta</a:t>
            </a:r>
            <a:r>
              <a:rPr lang="en-US" sz="2400" dirty="0"/>
              <a:t>, often in combination with a hysterectomy </a:t>
            </a:r>
            <a:r>
              <a:rPr lang="en-US" sz="2400" dirty="0" smtClean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if </a:t>
            </a:r>
            <a:r>
              <a:rPr lang="en-US" sz="2400" dirty="0" smtClean="0"/>
              <a:t>leiomyoma's </a:t>
            </a:r>
            <a:r>
              <a:rPr lang="en-US" sz="2400" dirty="0"/>
              <a:t>obstruct the lower </a:t>
            </a:r>
            <a:r>
              <a:rPr lang="en-US" sz="2400" dirty="0" smtClean="0"/>
              <a:t>segment. And less common indications</a:t>
            </a:r>
          </a:p>
          <a:p>
            <a:pPr marL="0" indent="0">
              <a:buNone/>
            </a:pPr>
            <a:r>
              <a:rPr lang="en-US" sz="2400" dirty="0" smtClean="0"/>
              <a:t>include </a:t>
            </a:r>
            <a:r>
              <a:rPr lang="en-US" sz="2400" dirty="0"/>
              <a:t>certain fetal abnormalities such as massive hydrocephalus, a very large </a:t>
            </a:r>
            <a:r>
              <a:rPr lang="en-US" sz="2400" dirty="0" err="1"/>
              <a:t>sacrococcygeal</a:t>
            </a:r>
            <a:r>
              <a:rPr lang="en-US" sz="2400" dirty="0"/>
              <a:t> </a:t>
            </a:r>
            <a:r>
              <a:rPr lang="en-US" sz="2400" dirty="0" err="1"/>
              <a:t>teratoma</a:t>
            </a:r>
            <a:r>
              <a:rPr lang="en-US" sz="2400" dirty="0"/>
              <a:t>, or to deliver conjoined twins.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05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COMPLICATIONS OF CESAREAN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Intraoperative Complications</a:t>
            </a:r>
          </a:p>
          <a:p>
            <a:pPr marL="914400" lvl="2" indent="0">
              <a:buNone/>
            </a:pPr>
            <a:r>
              <a:rPr lang="en-US" sz="2400" dirty="0" smtClean="0"/>
              <a:t>hemorrhage </a:t>
            </a:r>
          </a:p>
          <a:p>
            <a:pPr marL="914400" lvl="2" indent="0">
              <a:buNone/>
            </a:pPr>
            <a:r>
              <a:rPr lang="en-US" sz="2400" dirty="0" smtClean="0"/>
              <a:t>Uterine </a:t>
            </a:r>
            <a:r>
              <a:rPr lang="en-US" sz="2400" dirty="0"/>
              <a:t>Lacerations and </a:t>
            </a:r>
            <a:r>
              <a:rPr lang="en-US" sz="2400" dirty="0" err="1" smtClean="0"/>
              <a:t>extention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/>
              <a:t>Uterine Atony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smtClean="0"/>
              <a:t>injury </a:t>
            </a:r>
            <a:r>
              <a:rPr lang="en-US" sz="2400" dirty="0"/>
              <a:t>to adjacent </a:t>
            </a:r>
            <a:r>
              <a:rPr lang="en-US" sz="2400" dirty="0" smtClean="0"/>
              <a:t>organs</a:t>
            </a:r>
          </a:p>
          <a:p>
            <a:pPr marL="914400" lvl="2" indent="0">
              <a:buNone/>
            </a:pPr>
            <a:r>
              <a:rPr lang="en-US" sz="2400" dirty="0" smtClean="0"/>
              <a:t> Injury </a:t>
            </a:r>
            <a:r>
              <a:rPr lang="en-US" sz="2400" dirty="0"/>
              <a:t>to the bowel, bladder, and ureters is </a:t>
            </a:r>
            <a:r>
              <a:rPr lang="en-US" sz="2400" dirty="0" smtClean="0"/>
              <a:t>uncommon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5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Maternal Postoperative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Placenta Previa and Placenta </a:t>
            </a:r>
            <a:r>
              <a:rPr lang="en-US" sz="2400" dirty="0" err="1" smtClean="0"/>
              <a:t>Accreta</a:t>
            </a:r>
            <a:endParaRPr lang="en-US" sz="2400" dirty="0" smtClean="0"/>
          </a:p>
          <a:p>
            <a:r>
              <a:rPr lang="en-US" sz="2400" dirty="0"/>
              <a:t>Maternal </a:t>
            </a:r>
            <a:r>
              <a:rPr lang="en-US" sz="2400" dirty="0" smtClean="0"/>
              <a:t>Mortality anesthesia related or other </a:t>
            </a:r>
            <a:r>
              <a:rPr lang="en-US" sz="2400" dirty="0" err="1" smtClean="0"/>
              <a:t>complicatin</a:t>
            </a:r>
            <a:r>
              <a:rPr lang="en-US" sz="2400" dirty="0" smtClean="0"/>
              <a:t> </a:t>
            </a:r>
          </a:p>
          <a:p>
            <a:r>
              <a:rPr lang="en-US" sz="2400" dirty="0" err="1"/>
              <a:t>Endomyometritis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dirty="0" err="1" smtClean="0"/>
              <a:t>Postcesarean</a:t>
            </a:r>
            <a:r>
              <a:rPr lang="en-US" dirty="0" smtClean="0"/>
              <a:t> </a:t>
            </a:r>
            <a:r>
              <a:rPr lang="en-US" dirty="0" err="1" smtClean="0"/>
              <a:t>endomyometritis</a:t>
            </a:r>
            <a:r>
              <a:rPr lang="en-US" dirty="0" smtClean="0"/>
              <a:t> remains the most common complication of CD. With the use of appropriate prophylactic antibiotics its frequency is usually less than 5%,</a:t>
            </a:r>
          </a:p>
          <a:p>
            <a:r>
              <a:rPr lang="en-US" sz="2400" dirty="0" smtClean="0"/>
              <a:t>Wound infection complicates about 1% to 5% of cesarean deliveries. Most CD wounds are considered clean contaminated owing to the interface with the lower reproductive tract.</a:t>
            </a:r>
          </a:p>
          <a:p>
            <a:r>
              <a:rPr lang="en-US" sz="2400" dirty="0"/>
              <a:t>Emergent CDs and those associated with </a:t>
            </a:r>
            <a:r>
              <a:rPr lang="en-US" sz="2400" dirty="0" err="1"/>
              <a:t>chorioamnionitis</a:t>
            </a:r>
            <a:r>
              <a:rPr lang="en-US" sz="2400" dirty="0"/>
              <a:t> are considered contaminated and have higher wound infection rates.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27" y="307910"/>
            <a:ext cx="10515600" cy="944239"/>
          </a:xfrm>
        </p:spPr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1560"/>
            <a:ext cx="10515600" cy="51038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Morbidly obese women have a twofold to fourfold increase in wound </a:t>
            </a:r>
            <a:r>
              <a:rPr lang="en-US" dirty="0" smtClean="0"/>
              <a:t>infections</a:t>
            </a:r>
          </a:p>
          <a:p>
            <a:r>
              <a:rPr lang="en-US" dirty="0" smtClean="0"/>
              <a:t>The </a:t>
            </a:r>
            <a:r>
              <a:rPr lang="en-US" dirty="0"/>
              <a:t>diagnosis of wound infection is usually straightforward in patients who present with tenderness, erythema, or discharge. </a:t>
            </a:r>
            <a:endParaRPr lang="en-US" dirty="0" smtClean="0"/>
          </a:p>
          <a:p>
            <a:r>
              <a:rPr lang="en-US" dirty="0" smtClean="0"/>
              <a:t>Early </a:t>
            </a:r>
            <a:r>
              <a:rPr lang="en-US" dirty="0"/>
              <a:t>wound infection (first two postoperative days) is often a result of streptococcal infection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whereas later wound infection is generally caused by overgrowth of Staphylococcus or a mixed aerobic-anaerobic infection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Wound discharge may be sent for culture before instituting therapy.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infected portion of the wound should be opened, inspected, irrigated, and debrided as necessary</a:t>
            </a:r>
            <a:r>
              <a:rPr lang="en-US" dirty="0" smtClean="0"/>
              <a:t>. </a:t>
            </a:r>
            <a:r>
              <a:rPr lang="en-US" dirty="0"/>
              <a:t>In most cases, this alone will suffice for therapy.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wound abscess may require drainage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Antibiotic </a:t>
            </a:r>
            <a:r>
              <a:rPr lang="en-US" dirty="0"/>
              <a:t>coverage, which is rarely necessary for simple wound infections, should be instituted promptly for advanced serious wound disruptions. </a:t>
            </a:r>
            <a:endParaRPr lang="en-US" dirty="0" smtClean="0"/>
          </a:p>
          <a:p>
            <a:r>
              <a:rPr lang="en-US" dirty="0" smtClean="0"/>
              <a:t>Wound </a:t>
            </a:r>
            <a:r>
              <a:rPr lang="en-US" dirty="0"/>
              <a:t>closure once the infection has resolved can be accomplished either surgically or by secondary intention.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Cesarean delivery (</a:t>
            </a:r>
            <a:r>
              <a:rPr lang="en-US" dirty="0" smtClean="0"/>
              <a:t>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defined as birth of a fetus from the uterus through an abdominal incision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terms cesarean delivery or cesarean birth are preferred as opposed to cesarean 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Primary cesarean refers to a CD done in a woman without a prior cesarean birth, whereas repeat cesarean refers to a CD done in a woman who had a cesarean birth in a previous pregnancy</a:t>
            </a:r>
            <a:r>
              <a:rPr lang="en-US" dirty="0" smtClean="0"/>
              <a:t>.</a:t>
            </a:r>
          </a:p>
          <a:p>
            <a:r>
              <a:rPr lang="en-US" dirty="0"/>
              <a:t>This definition is not applied to removal of the fetus from </a:t>
            </a:r>
            <a:r>
              <a:rPr lang="en-US" dirty="0" smtClean="0"/>
              <a:t>the abdominal </a:t>
            </a:r>
            <a:r>
              <a:rPr lang="en-US" dirty="0"/>
              <a:t>cavity in the case of uterine rupture or with abdominal pregnancy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600" dirty="0"/>
              <a:t>Extreme wound discoloration, extensive infection, gangrene, bullae, or anesthesia of the surrounding tissue should prompt consideration of necrotizing fasciitis, a </a:t>
            </a:r>
            <a:r>
              <a:rPr lang="en-US" sz="2600" dirty="0" err="1"/>
              <a:t>lifethreatening</a:t>
            </a:r>
            <a:r>
              <a:rPr lang="en-US" sz="2600" dirty="0"/>
              <a:t> surgical emergency that has been reported to develop in 1 in 2500 women undergoing primary CD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In these cases, the wound should be debrided under general anesthesia.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Examination </a:t>
            </a:r>
            <a:r>
              <a:rPr lang="en-US" sz="2600" dirty="0"/>
              <a:t>of histologic specimens may aid in the diagnosis of necrotizing infection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In such cases, all nonviable tissue should be removed, and consultation with an experienced surgeon is recommended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Antibiotic coverage should be instituted promptly.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2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Thromboembolic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698"/>
            <a:ext cx="10515600" cy="5685777"/>
          </a:xfrm>
        </p:spPr>
        <p:txBody>
          <a:bodyPr>
            <a:noAutofit/>
          </a:bodyPr>
          <a:lstStyle/>
          <a:p>
            <a:r>
              <a:rPr lang="en-US" sz="2400" dirty="0" smtClean="0"/>
              <a:t>Venous </a:t>
            </a:r>
            <a:r>
              <a:rPr lang="en-US" sz="2400" dirty="0"/>
              <a:t>thromboembolism (VTE) occurs more commonly during pregnancy secondary to higher levels of clotting factors and venous stasis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the leading cause of maternal death in developed countries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Risk factors are also the puerperal period, </a:t>
            </a:r>
            <a:r>
              <a:rPr lang="en-US" sz="2400" dirty="0" smtClean="0"/>
              <a:t>CD</a:t>
            </a:r>
            <a:r>
              <a:rPr lang="en-US" sz="2400" dirty="0"/>
              <a:t>, immobility, obesity, advanced age, and parity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DVT was reported at 0.17%, and </a:t>
            </a:r>
            <a:r>
              <a:rPr lang="en-US" sz="2400" dirty="0"/>
              <a:t>that of pulmonary embolism (PE) at 0.12%, in women undergoing CD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diagnosis of DVT is suggested by the presence of unilateral leg pain and swelling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presence of </a:t>
            </a:r>
            <a:r>
              <a:rPr lang="en-US" sz="2400" dirty="0" err="1"/>
              <a:t>Homans</a:t>
            </a:r>
            <a:r>
              <a:rPr lang="en-US" sz="2400" dirty="0"/>
              <a:t> sign, pain with foot dorsiflexion, is often observed if the calf is involved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Many cases of DVT present as PE, particularly in the postoperative patient. </a:t>
            </a:r>
            <a:endParaRPr lang="en-US" sz="2400" dirty="0" smtClean="0"/>
          </a:p>
          <a:p>
            <a:r>
              <a:rPr lang="en-US" sz="2400" dirty="0" smtClean="0"/>
              <a:t>Tachypnea</a:t>
            </a:r>
            <a:r>
              <a:rPr lang="en-US" sz="2400" dirty="0"/>
              <a:t>, dyspnea, tachycardia, and pleuritic pain are the classic symptoms, with cough and specific pulmonary </a:t>
            </a:r>
            <a:r>
              <a:rPr lang="en-US" sz="2400" dirty="0" err="1"/>
              <a:t>auscultatory</a:t>
            </a:r>
            <a:r>
              <a:rPr lang="en-US" sz="2400" dirty="0"/>
              <a:t> findings less common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Septic Pelvic Thrombophlebitis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3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Probably </a:t>
            </a:r>
            <a:r>
              <a:rPr lang="en-US" sz="2400" dirty="0"/>
              <a:t>less than 1% of women with </a:t>
            </a:r>
            <a:r>
              <a:rPr lang="en-US" sz="2400" dirty="0" err="1" smtClean="0"/>
              <a:t>endomyometritis</a:t>
            </a:r>
            <a:r>
              <a:rPr lang="en-US" sz="2400" dirty="0" smtClean="0"/>
              <a:t> </a:t>
            </a:r>
            <a:r>
              <a:rPr lang="en-US" sz="2400" dirty="0"/>
              <a:t>develop septic pelvic </a:t>
            </a:r>
            <a:r>
              <a:rPr lang="en-US" sz="2400" dirty="0" smtClean="0"/>
              <a:t>thrombophlebitis. </a:t>
            </a:r>
          </a:p>
          <a:p>
            <a:pPr marL="0" indent="0">
              <a:buNone/>
            </a:pPr>
            <a:r>
              <a:rPr lang="en-US" sz="2400" dirty="0" smtClean="0"/>
              <a:t>Septic </a:t>
            </a:r>
            <a:r>
              <a:rPr lang="en-US" sz="2400" dirty="0"/>
              <a:t>pelvic thrombophlebitis is most often a diagnosis of exclusion established in refractory cases of women being treated for </a:t>
            </a:r>
            <a:r>
              <a:rPr lang="en-US" sz="2400" dirty="0" err="1"/>
              <a:t>endomyometritis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pelvic CT scan may aid in the diagnosis, although the sensitivity and specificity of this technique are clearly difficult to establish.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practice, a febrile patient who has undergone CD and fails to respond to appropriate broad-coverage antibiotic therapy for suspected uterine infection for several days, usually more than 5 to 7 days, may be started on full-dose heparin therapy.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Long-term </a:t>
            </a:r>
            <a:r>
              <a:rPr lang="en-US" sz="2400" dirty="0"/>
              <a:t>anticoagulation is not prescribed. Patients with septic pelvic phlebitis may present with spiking nocturnal fever and chills.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VAGINAL BIRTH AFTER CESAREAN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occurrence of pregnancy after a Caesarean section, however, is </a:t>
            </a:r>
            <a:r>
              <a:rPr lang="en-US" i="1" dirty="0" smtClean="0"/>
              <a:t>not always </a:t>
            </a:r>
            <a:r>
              <a:rPr lang="en-US" i="1" dirty="0"/>
              <a:t>devoid of danger, cases have been reported in which the </a:t>
            </a:r>
            <a:r>
              <a:rPr lang="en-US" i="1" dirty="0" smtClean="0"/>
              <a:t>uterine cicatrix </a:t>
            </a:r>
            <a:r>
              <a:rPr lang="en-US" i="1" dirty="0"/>
              <a:t>ruptured in the latter part of a subsequent gestation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i="1" dirty="0"/>
              <a:t>It is also </a:t>
            </a:r>
            <a:r>
              <a:rPr lang="en-US" i="1" dirty="0" smtClean="0"/>
              <a:t>stated that </a:t>
            </a:r>
            <a:r>
              <a:rPr lang="en-US" i="1" dirty="0"/>
              <a:t>the adhesions that sometimes form between the uterus and the </a:t>
            </a:r>
            <a:r>
              <a:rPr lang="en-US" i="1" dirty="0" smtClean="0"/>
              <a:t>abdominal wall </a:t>
            </a:r>
            <a:r>
              <a:rPr lang="en-US" i="1" dirty="0"/>
              <a:t>occasionally exert a deleterious influence in subsequent pregnancies.</a:t>
            </a:r>
          </a:p>
          <a:p>
            <a:pPr marL="0" indent="0" algn="r">
              <a:buNone/>
            </a:pPr>
            <a:r>
              <a:rPr lang="en-US" dirty="0"/>
              <a:t>—J. </a:t>
            </a:r>
            <a:r>
              <a:rPr lang="en-US" dirty="0" err="1"/>
              <a:t>Whitridge</a:t>
            </a:r>
            <a:r>
              <a:rPr lang="en-US" dirty="0"/>
              <a:t> Williams (1903)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Candidates for a Trial of Labor After Cesarean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optimal candidates for planned TOLAC are those women in whom the balance of risks </a:t>
            </a:r>
            <a:r>
              <a:rPr lang="en-US" sz="2600" dirty="0" smtClean="0"/>
              <a:t> </a:t>
            </a:r>
            <a:r>
              <a:rPr lang="en-US" sz="2600" dirty="0"/>
              <a:t>and chances of </a:t>
            </a:r>
            <a:r>
              <a:rPr lang="en-US" sz="2600" dirty="0" smtClean="0"/>
              <a:t>success </a:t>
            </a:r>
            <a:r>
              <a:rPr lang="en-US" sz="2600" dirty="0"/>
              <a:t>are acceptable to the patient and health care </a:t>
            </a:r>
            <a:r>
              <a:rPr lang="en-US" sz="2600" dirty="0" smtClean="0"/>
              <a:t>provider.</a:t>
            </a:r>
          </a:p>
          <a:p>
            <a:r>
              <a:rPr lang="en-US" sz="2600" dirty="0" smtClean="0"/>
              <a:t>Most </a:t>
            </a:r>
            <a:r>
              <a:rPr lang="en-US" sz="2600" dirty="0"/>
              <a:t>women who have had a low transverse uterine incision with a prior cesarean delivery and have no contraindications to vaginal birth should be considered candidates for a TOLAC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The following are selection criteria suggested by </a:t>
            </a:r>
            <a:r>
              <a:rPr lang="en-US" sz="2600" dirty="0" smtClean="0"/>
              <a:t>ACOG for </a:t>
            </a:r>
            <a:r>
              <a:rPr lang="en-US" sz="2600" dirty="0"/>
              <a:t>identifying candidates for TOLAC: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or two previous low transverse cesarean deliveries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Clinically adequate pelvis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No other uterine scars or previous rupture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Physicians immediately available throughout active labor capable of monitoring labor and performing an emergency cesarean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3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should be noted that these criteria identify women who are likely to be reasonable candidates and do not exclude women with any other clinical situation from the option of TOLAC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For example, several studies indicate that it may be reasonable to offer a TOLAC to women </a:t>
            </a:r>
            <a:r>
              <a:rPr lang="en-US" sz="2400" dirty="0" smtClean="0"/>
              <a:t>with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macrosomia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gestation beyond 40 weeks, </a:t>
            </a:r>
            <a:endParaRPr lang="en-US" dirty="0" smtClean="0"/>
          </a:p>
          <a:p>
            <a:pPr lvl="1"/>
            <a:r>
              <a:rPr lang="en-US" dirty="0" smtClean="0"/>
              <a:t>previous </a:t>
            </a:r>
            <a:r>
              <a:rPr lang="en-US" dirty="0"/>
              <a:t>low vertical incision, </a:t>
            </a:r>
            <a:endParaRPr lang="en-US" dirty="0" smtClean="0"/>
          </a:p>
          <a:p>
            <a:pPr lvl="1"/>
            <a:r>
              <a:rPr lang="en-US" dirty="0" smtClean="0"/>
              <a:t>unknown </a:t>
            </a:r>
            <a:r>
              <a:rPr lang="en-US" dirty="0"/>
              <a:t>uterine scar type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and twin gestation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7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Conversely, a TOLAC is contraindicated in women at high risk for uterine rupture.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TOLAC should not be attempted in the following circumstances: </a:t>
            </a:r>
            <a:endParaRPr lang="en-US" sz="2400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Previous classical or T-shaped incision </a:t>
            </a:r>
            <a:endParaRPr lang="en-US" dirty="0" smtClean="0"/>
          </a:p>
          <a:p>
            <a:pPr lvl="1"/>
            <a:r>
              <a:rPr lang="en-US" dirty="0" smtClean="0"/>
              <a:t>extensive </a:t>
            </a:r>
            <a:r>
              <a:rPr lang="en-US" dirty="0" err="1"/>
              <a:t>transfundal</a:t>
            </a:r>
            <a:r>
              <a:rPr lang="en-US" dirty="0"/>
              <a:t> uterine surgery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Previous uterine rupture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Medical or obstetric complications that preclude vaginal </a:t>
            </a:r>
            <a:r>
              <a:rPr lang="en-US" dirty="0" smtClean="0"/>
              <a:t>delivery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91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Success Rates for a Trial of Labor After Cesarean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overall success rate for a population of women undergoing TOLAC appears to be in the 60% to 80% </a:t>
            </a:r>
            <a:r>
              <a:rPr lang="en-US" sz="2400" dirty="0" smtClean="0"/>
              <a:t>range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prior indication for cesarean delivery clearly affects the likelihood of successful TOLAC because women with “recurrent” indications (i.e., labor arrest disorders) are less likely to achieve VBAC. </a:t>
            </a:r>
            <a:endParaRPr lang="en-US" sz="2400" dirty="0" smtClean="0"/>
          </a:p>
          <a:p>
            <a:r>
              <a:rPr lang="en-US" sz="2400" dirty="0" smtClean="0"/>
              <a:t>Also</a:t>
            </a:r>
            <a:r>
              <a:rPr lang="en-US" sz="2400" dirty="0"/>
              <a:t>, a history of prior vaginal birth is associated with the highest success rates for VBAC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4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82" y="634483"/>
            <a:ext cx="8817427" cy="57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32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RISKS ASSOCIATED WITH A TRIAL OF LABOR AFTER CESAREAN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Uterine Rupture </a:t>
            </a:r>
            <a:endParaRPr lang="en-US" sz="3200" dirty="0" smtClean="0"/>
          </a:p>
          <a:p>
            <a:r>
              <a:rPr lang="en-US" dirty="0" smtClean="0"/>
              <a:t>The </a:t>
            </a:r>
            <a:r>
              <a:rPr lang="en-US" dirty="0"/>
              <a:t>principal risk associated with TOLAC is uterine rupture. This complication is directly attributable to TOLAC because symptomatic rupture is rarely observed in planned repeat operations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important to differentiate between uterine rupture and uterine scar dehiscence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distinction is clinically relevant because dehiscence most often represents an occult scar separation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uterine dehiscence, the serosa of the uterus is intact and hemorrhage, with its potential </a:t>
            </a:r>
            <a:r>
              <a:rPr lang="en-US" dirty="0" err="1"/>
              <a:t>forfetal</a:t>
            </a:r>
            <a:r>
              <a:rPr lang="en-US" dirty="0"/>
              <a:t> and maternal sequelae, is absent.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uterine rupture is a through-and-through disruption of all uterine layers, with potential consequences of </a:t>
            </a:r>
            <a:r>
              <a:rPr lang="en-US" dirty="0" err="1"/>
              <a:t>nonreassuring</a:t>
            </a:r>
            <a:r>
              <a:rPr lang="en-US" dirty="0"/>
              <a:t> fetal status and perinatal mortality along with severe maternal morbidity, hemorrhage, and mortality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Rarely, </a:t>
            </a:r>
            <a:r>
              <a:rPr lang="en-US" sz="2400" dirty="0" err="1"/>
              <a:t>hysterotomy</a:t>
            </a:r>
            <a:r>
              <a:rPr lang="en-US" sz="2400" dirty="0"/>
              <a:t> is performed in a woman who has just died or in whom </a:t>
            </a:r>
            <a:r>
              <a:rPr lang="en-US" sz="2400" dirty="0" smtClean="0"/>
              <a:t>death is </a:t>
            </a:r>
            <a:r>
              <a:rPr lang="en-US" sz="2400" dirty="0"/>
              <a:t>expected soon—</a:t>
            </a:r>
            <a:r>
              <a:rPr lang="en-US" sz="2400" i="1" dirty="0"/>
              <a:t>postmortem </a:t>
            </a:r>
            <a:r>
              <a:rPr lang="en-US" sz="2400" dirty="0"/>
              <a:t>or </a:t>
            </a:r>
            <a:r>
              <a:rPr lang="en-US" sz="2400" i="1" dirty="0" err="1"/>
              <a:t>perimortem</a:t>
            </a:r>
            <a:r>
              <a:rPr lang="en-US" sz="2400" i="1" dirty="0"/>
              <a:t> cesarean </a:t>
            </a:r>
            <a:r>
              <a:rPr lang="en-US" sz="2400" i="1" dirty="0" smtClean="0"/>
              <a:t>delivery</a:t>
            </a:r>
            <a:endParaRPr lang="en-US" sz="2400" dirty="0"/>
          </a:p>
          <a:p>
            <a:r>
              <a:rPr lang="en-US" sz="2400" dirty="0"/>
              <a:t>In some instances, abdominal hysterectomy is indicated following delivery.</a:t>
            </a:r>
          </a:p>
          <a:p>
            <a:r>
              <a:rPr lang="en-US" sz="2400" dirty="0"/>
              <a:t>When performed at the time of cesarean delivery, the operation is termed </a:t>
            </a:r>
            <a:r>
              <a:rPr lang="en-US" sz="2400" i="1" dirty="0" smtClean="0"/>
              <a:t>cesarean hysterectomy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If done within a short time after vaginal delivery, it is </a:t>
            </a:r>
            <a:r>
              <a:rPr lang="en-US" sz="2400" dirty="0" smtClean="0"/>
              <a:t>termed </a:t>
            </a:r>
            <a:r>
              <a:rPr lang="en-US" sz="2400" i="1" dirty="0" smtClean="0"/>
              <a:t>postpartum</a:t>
            </a:r>
            <a:r>
              <a:rPr lang="en-US" sz="2400" i="1" dirty="0"/>
              <a:t> hysterectomy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i="1" dirty="0" err="1"/>
              <a:t>Peripartum</a:t>
            </a:r>
            <a:r>
              <a:rPr lang="en-US" sz="2400" i="1" dirty="0"/>
              <a:t> hysterectomy </a:t>
            </a:r>
            <a:r>
              <a:rPr lang="en-US" sz="2400" dirty="0"/>
              <a:t>is a broader term that combines these two.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1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Factors for Uterine Rupture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 of uterine scar</a:t>
            </a:r>
          </a:p>
          <a:p>
            <a:r>
              <a:rPr lang="en-US" sz="2400" dirty="0" smtClean="0"/>
              <a:t>characteristics </a:t>
            </a:r>
            <a:r>
              <a:rPr lang="en-US" sz="2400" dirty="0"/>
              <a:t>of the obstetric history that include the number of prior cesarean and vaginal </a:t>
            </a:r>
            <a:r>
              <a:rPr lang="en-US" sz="2400" dirty="0" smtClean="0"/>
              <a:t>deliveries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err="1"/>
              <a:t>interdelivery</a:t>
            </a:r>
            <a:r>
              <a:rPr lang="en-US" sz="2400" dirty="0"/>
              <a:t> </a:t>
            </a:r>
            <a:r>
              <a:rPr lang="en-US" sz="2400" dirty="0" smtClean="0"/>
              <a:t>interval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uterine closure technique </a:t>
            </a:r>
          </a:p>
          <a:p>
            <a:r>
              <a:rPr lang="en-US" sz="2400" dirty="0" smtClean="0"/>
              <a:t>factors </a:t>
            </a:r>
            <a:r>
              <a:rPr lang="en-US" sz="2400" dirty="0"/>
              <a:t>related to labor management, including induction and the use of oxytocin </a:t>
            </a:r>
            <a:r>
              <a:rPr lang="en-US" sz="2400" dirty="0" smtClean="0"/>
              <a:t>augmentation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51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06" y="746449"/>
            <a:ext cx="10803294" cy="543051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99" y="357083"/>
            <a:ext cx="8617201" cy="61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098" y="1101012"/>
            <a:ext cx="7781731" cy="50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4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837" y="1690688"/>
            <a:ext cx="8518947" cy="36155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46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766"/>
            <a:ext cx="10515600" cy="45806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GOD</a:t>
            </a:r>
            <a:r>
              <a:rPr lang="en-GB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BLESS</a:t>
            </a:r>
            <a:r>
              <a:rPr lang="en-GB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ETHIOPIA !</a:t>
            </a:r>
            <a:r>
              <a:rPr lang="en-GB" sz="8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GOD</a:t>
            </a:r>
            <a:r>
              <a:rPr lang="en-GB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BLESS</a:t>
            </a:r>
            <a:r>
              <a:rPr lang="en-GB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ETHIOPIA !</a:t>
            </a:r>
          </a:p>
          <a:p>
            <a:pPr algn="ctr"/>
            <a:r>
              <a:rPr lang="en-GB" sz="8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GOD</a:t>
            </a:r>
            <a:r>
              <a:rPr lang="en-GB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</a:rPr>
              <a:t>BLESS</a:t>
            </a:r>
            <a:r>
              <a:rPr lang="en-GB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GB" sz="80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ETHIOPIA !</a:t>
            </a:r>
          </a:p>
          <a:p>
            <a:pPr marL="0" indent="0" algn="ctr">
              <a:buNone/>
            </a:pPr>
            <a:endParaRPr lang="en-GB" sz="8000" b="1" cap="all" dirty="0" smtClean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GB" sz="8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5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CD rate describes the proportion of women undergoing CD of all women giving birth during a specific time period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CD </a:t>
            </a:r>
            <a:r>
              <a:rPr lang="en-US" sz="2400" dirty="0"/>
              <a:t>rates have risen in the United States in a dramatic fashion from less than 5% in the 1960s to 32.7% by 2013, with stable rates around 32% to 33% in the last 5 years or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0139" y="1028343"/>
            <a:ext cx="83135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SELECTED FACTORS RESPONSIBLE </a:t>
            </a:r>
            <a:r>
              <a:rPr lang="en-US" dirty="0" smtClean="0"/>
              <a:t>FOR INCREASED </a:t>
            </a:r>
            <a:r>
              <a:rPr lang="en-US" dirty="0"/>
              <a:t>CESAREAN DELIVERY RATES</a:t>
            </a:r>
          </a:p>
          <a:p>
            <a:r>
              <a:rPr lang="en-US" b="1" dirty="0"/>
              <a:t>Obstetric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primary CD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Failed induction, increased use of 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Decreased use of operative vaginal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macrosomia, CD for macrosomia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Decline in vaginal breech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repeat CD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Decreased use of vaginal birth after CD</a:t>
            </a:r>
          </a:p>
          <a:p>
            <a:r>
              <a:rPr lang="en-US" b="1" dirty="0"/>
              <a:t>Maternal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proportion of women &gt;35 </a:t>
            </a:r>
            <a:r>
              <a:rPr lang="en-US" dirty="0" err="1"/>
              <a:t>yr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proportion of NP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primary CDs on maternal request</a:t>
            </a:r>
          </a:p>
          <a:p>
            <a:r>
              <a:rPr lang="en-US" b="1" dirty="0"/>
              <a:t>Physician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Malpractice litigation </a:t>
            </a:r>
            <a:r>
              <a:rPr lang="en-US" dirty="0" smtClean="0"/>
              <a:t>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CD, cesarean delivery; NP, nulliparous.</a:t>
            </a:r>
          </a:p>
        </p:txBody>
      </p:sp>
    </p:spTree>
    <p:extLst>
      <p:ext uri="{BB962C8B-B14F-4D97-AF65-F5344CB8AC3E}">
        <p14:creationId xmlns:p14="http://schemas.microsoft.com/office/powerpoint/2010/main" val="267077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World Health Organization (WHO) has proposed an incidence of CD between 10% and 15% as a target to optimize maternal and perinatal health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However, it is not possible to determine an optimal CD rate because any ideal rate must be a function of multiple clinical factors that vary in each population and are influenced by the level of obstetric care provided. </a:t>
            </a:r>
            <a:endParaRPr lang="en-US" sz="2600" dirty="0" smtClean="0"/>
          </a:p>
          <a:p>
            <a:r>
              <a:rPr lang="en-US" sz="2600" dirty="0" smtClean="0"/>
              <a:t>So </a:t>
            </a:r>
            <a:r>
              <a:rPr lang="en-US" sz="2600" dirty="0"/>
              <a:t>instead of setting goals or limits for overall CD rates, it is most important to monitor maternal and perinatal health outcomes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/>
              <a:t>We would all agree with a 0% or 100% CD rate if either of these were associated with the lowest incidences of complications for mother or baby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 </a:t>
            </a:r>
            <a:r>
              <a:rPr lang="en-US" dirty="0"/>
              <a:t>PREVENTION OF CESAREAN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First Stage of Labor </a:t>
            </a:r>
            <a:endParaRPr lang="en-US" b="1" u="sng" dirty="0" smtClean="0"/>
          </a:p>
          <a:p>
            <a:r>
              <a:rPr lang="en-US" dirty="0" smtClean="0"/>
              <a:t> </a:t>
            </a:r>
            <a:r>
              <a:rPr lang="en-US" dirty="0"/>
              <a:t>A prolonged latent phase (&gt;20 </a:t>
            </a:r>
            <a:r>
              <a:rPr lang="en-US" dirty="0" err="1"/>
              <a:t>hr</a:t>
            </a:r>
            <a:r>
              <a:rPr lang="en-US" dirty="0"/>
              <a:t> in NP women and &gt;14 </a:t>
            </a:r>
            <a:r>
              <a:rPr lang="en-US" dirty="0" err="1"/>
              <a:t>hr</a:t>
            </a:r>
            <a:r>
              <a:rPr lang="en-US" dirty="0"/>
              <a:t> in MP women) should not be an indication for CD. </a:t>
            </a:r>
          </a:p>
          <a:p>
            <a:r>
              <a:rPr lang="en-US" dirty="0" smtClean="0"/>
              <a:t>Slow </a:t>
            </a:r>
            <a:r>
              <a:rPr lang="en-US" dirty="0"/>
              <a:t>but progressive labor in the first stage rarely should be an indication for CD.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long as fetal and maternal status are reassuring, cervical dilation of 6 cm should be considered the threshold for the active phase in most laboring women. Thus before 6 cm of dilation is achieved, standards of active-phase progress should not be applied.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CD for active-phase arrest in the first stage of labor should be reserved for women at or beyond 6 cm of dilation with ruptured membranes who fail to progress despite 4 </a:t>
            </a:r>
            <a:r>
              <a:rPr lang="en-US" dirty="0" err="1"/>
              <a:t>hr</a:t>
            </a:r>
            <a:r>
              <a:rPr lang="en-US" dirty="0"/>
              <a:t> of adequate uterine activity or at least 6 </a:t>
            </a:r>
            <a:r>
              <a:rPr lang="en-US" dirty="0" err="1"/>
              <a:t>hr</a:t>
            </a:r>
            <a:r>
              <a:rPr lang="en-US" dirty="0"/>
              <a:t> of oxytocin administration with inadequate uterine activity and no cervical change.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u="sng" dirty="0"/>
              <a:t>Second Stage of Labor </a:t>
            </a:r>
            <a:endParaRPr lang="en-US" sz="5100" dirty="0" smtClean="0"/>
          </a:p>
          <a:p>
            <a:r>
              <a:rPr lang="en-US" dirty="0" smtClean="0"/>
              <a:t> </a:t>
            </a:r>
            <a:r>
              <a:rPr lang="en-US" sz="3800" dirty="0"/>
              <a:t>A specific absolute maximum length of the second stage of labor above which all women should be delivered operatively has not been </a:t>
            </a:r>
            <a:r>
              <a:rPr lang="en-US" sz="3800" dirty="0" smtClean="0"/>
              <a:t>identified</a:t>
            </a:r>
          </a:p>
          <a:p>
            <a:r>
              <a:rPr lang="en-US" sz="3800" dirty="0" smtClean="0"/>
              <a:t>Before </a:t>
            </a:r>
            <a:r>
              <a:rPr lang="en-US" sz="3800" dirty="0"/>
              <a:t>diagnosing arrest of labor in the second stage, if the maternal and fetal conditions permit, allow for the following: </a:t>
            </a:r>
            <a:r>
              <a:rPr lang="en-US" sz="3800" dirty="0" smtClean="0"/>
              <a:t> </a:t>
            </a:r>
            <a:r>
              <a:rPr lang="en-US" sz="3800" dirty="0"/>
              <a:t>At least 2 </a:t>
            </a:r>
            <a:r>
              <a:rPr lang="en-US" sz="3800" dirty="0" err="1"/>
              <a:t>hr</a:t>
            </a:r>
            <a:r>
              <a:rPr lang="en-US" sz="3800" dirty="0"/>
              <a:t> of pushing in MP women </a:t>
            </a:r>
          </a:p>
          <a:p>
            <a:pPr marL="0" indent="0">
              <a:buNone/>
            </a:pPr>
            <a:r>
              <a:rPr lang="en-US" sz="3800" dirty="0" smtClean="0"/>
              <a:t>		                       	                            </a:t>
            </a:r>
            <a:r>
              <a:rPr lang="en-US" sz="3800" dirty="0"/>
              <a:t>At least 3 </a:t>
            </a:r>
            <a:r>
              <a:rPr lang="en-US" sz="3800" dirty="0" err="1"/>
              <a:t>hr</a:t>
            </a:r>
            <a:r>
              <a:rPr lang="en-US" sz="3800" dirty="0"/>
              <a:t> of pushing in NP women </a:t>
            </a:r>
          </a:p>
          <a:p>
            <a:r>
              <a:rPr lang="en-US" sz="3800" dirty="0" smtClean="0"/>
              <a:t>Longer </a:t>
            </a:r>
            <a:r>
              <a:rPr lang="en-US" sz="3800" dirty="0"/>
              <a:t>durations may be appropriate on an individualized basis (e.g., with the use of epidural analgesia or with fetal malposition) as long as progress is being </a:t>
            </a:r>
            <a:r>
              <a:rPr lang="en-US" sz="3800" dirty="0" smtClean="0"/>
              <a:t>documented</a:t>
            </a:r>
          </a:p>
          <a:p>
            <a:r>
              <a:rPr lang="en-US" sz="3800" dirty="0" smtClean="0"/>
              <a:t> </a:t>
            </a:r>
            <a:r>
              <a:rPr lang="en-US" sz="3800" dirty="0"/>
              <a:t>Operative vaginal delivery in the second stage of labor should be considered an acceptable alternative to CD. </a:t>
            </a:r>
            <a:endParaRPr lang="en-US" sz="3800" dirty="0" smtClean="0"/>
          </a:p>
          <a:p>
            <a:r>
              <a:rPr lang="en-US" sz="3800" dirty="0" smtClean="0"/>
              <a:t>Training </a:t>
            </a:r>
            <a:r>
              <a:rPr lang="en-US" sz="3800" dirty="0"/>
              <a:t>in, and ongoing maintenance of, practical skills related to operative vaginal delivery should be </a:t>
            </a:r>
            <a:r>
              <a:rPr lang="en-US" sz="3800" dirty="0" smtClean="0"/>
              <a:t>encouraged</a:t>
            </a:r>
          </a:p>
          <a:p>
            <a:pPr marL="0" indent="0">
              <a:buNone/>
            </a:pPr>
            <a:r>
              <a:rPr lang="en-US" sz="3800" dirty="0" smtClean="0"/>
              <a:t>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1269-AC1B-4E44-91C3-99A1E6D3E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5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7461</TotalTime>
  <Words>3580</Words>
  <Application>Microsoft Office PowerPoint</Application>
  <PresentationFormat>Custom</PresentationFormat>
  <Paragraphs>302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Cesarean delivery and TOLAC</vt:lpstr>
      <vt:lpstr>HISTORY OF CESAREAN DELIVERY</vt:lpstr>
      <vt:lpstr>Cesarean delivery (CD)</vt:lpstr>
      <vt:lpstr>Cont…</vt:lpstr>
      <vt:lpstr>INCIDENCE</vt:lpstr>
      <vt:lpstr>PowerPoint Presentation</vt:lpstr>
      <vt:lpstr>Cont…</vt:lpstr>
      <vt:lpstr>SAFE PREVENTION OF CESAREAN DELIVERY</vt:lpstr>
      <vt:lpstr>Cont…</vt:lpstr>
      <vt:lpstr>Cont…</vt:lpstr>
      <vt:lpstr>Cont…</vt:lpstr>
      <vt:lpstr>Cont…</vt:lpstr>
      <vt:lpstr>Cont…</vt:lpstr>
      <vt:lpstr>INDICATIONS FOR CESAREAN DELIVERY</vt:lpstr>
      <vt:lpstr>PowerPoint Presentation</vt:lpstr>
      <vt:lpstr>Maternal-Fetal Indications</vt:lpstr>
      <vt:lpstr>Fetal Indications</vt:lpstr>
      <vt:lpstr>Maternal Indications</vt:lpstr>
      <vt:lpstr>Cesarean Delivery on Maternal Request</vt:lpstr>
      <vt:lpstr>PowerPoint Presentation</vt:lpstr>
      <vt:lpstr>Precesarean Antibiotics Prophylactic</vt:lpstr>
      <vt:lpstr>Precesarean Thromboprophylaxis</vt:lpstr>
      <vt:lpstr>Other Prophylactic Precesarean Interventions</vt:lpstr>
      <vt:lpstr>Abdominal Skin Incision and Abdominal Entry</vt:lpstr>
      <vt:lpstr>Uterine Incision</vt:lpstr>
      <vt:lpstr>Cont…</vt:lpstr>
      <vt:lpstr>COMPLICATIONS OF CESAREAN DELIVERY</vt:lpstr>
      <vt:lpstr>Maternal Postoperative Morbidity</vt:lpstr>
      <vt:lpstr>Cont…</vt:lpstr>
      <vt:lpstr>Cont…</vt:lpstr>
      <vt:lpstr>Thromboembolic Disease</vt:lpstr>
      <vt:lpstr>Septic Pelvic Thrombophlebitis</vt:lpstr>
      <vt:lpstr>VAGINAL BIRTH AFTER CESAREAN DELIVERY</vt:lpstr>
      <vt:lpstr>Candidates for a Trial of Labor After Cesarean</vt:lpstr>
      <vt:lpstr>Cont…</vt:lpstr>
      <vt:lpstr>Cont…</vt:lpstr>
      <vt:lpstr>Success Rates for a Trial of Labor After Cesarean</vt:lpstr>
      <vt:lpstr>PowerPoint Presentation</vt:lpstr>
      <vt:lpstr>RISKS ASSOCIATED WITH A TRIAL OF LABOR AFTER CESAREAN </vt:lpstr>
      <vt:lpstr>Risk Factors for Uterine Rupture</vt:lpstr>
      <vt:lpstr>Cont…</vt:lpstr>
      <vt:lpstr>cont…</vt:lpstr>
      <vt:lpstr>Cont..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Cesarean delivery and TOLAC</dc:title>
  <dc:creator>USER</dc:creator>
  <cp:lastModifiedBy>AMU</cp:lastModifiedBy>
  <cp:revision>45</cp:revision>
  <dcterms:created xsi:type="dcterms:W3CDTF">2019-11-14T10:20:57Z</dcterms:created>
  <dcterms:modified xsi:type="dcterms:W3CDTF">2019-11-21T15:24:27Z</dcterms:modified>
</cp:coreProperties>
</file>