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36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587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69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8643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80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674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7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92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54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908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6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425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718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01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2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9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9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3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66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2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2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604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081DD-B2CE-4C3E-A561-614D52DB5A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D1790-0BA5-477C-AF85-0097BB19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974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BA3F81F-C671-4B6C-8080-D177D42AC9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93BFA48-775F-4898-8BDB-C91CD4B4BC6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53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hopetesfaye@gmail.com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Issues in ELT: Tasks and Assignments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Wondifraw</a:t>
            </a:r>
            <a:r>
              <a:rPr lang="en-US" dirty="0" smtClean="0"/>
              <a:t> </a:t>
            </a:r>
            <a:r>
              <a:rPr lang="en-US" dirty="0" err="1" smtClean="0"/>
              <a:t>Wanna</a:t>
            </a:r>
            <a:r>
              <a:rPr lang="en-US" dirty="0" smtClean="0"/>
              <a:t> &amp; Tesfaye Habtemariam </a:t>
            </a:r>
          </a:p>
          <a:p>
            <a:r>
              <a:rPr lang="en-US" dirty="0" smtClean="0"/>
              <a:t>November, 2025 </a:t>
            </a:r>
          </a:p>
          <a:p>
            <a:r>
              <a:rPr lang="en-US" dirty="0" smtClean="0"/>
              <a:t>AMU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96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Introductory Task : Presentation and reflection on Language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3600" dirty="0"/>
              <a:t>How do you perceive language? </a:t>
            </a:r>
          </a:p>
          <a:p>
            <a:pPr lvl="0"/>
            <a:r>
              <a:rPr lang="en-US" sz="3600" dirty="0"/>
              <a:t>How is language originated?</a:t>
            </a:r>
          </a:p>
          <a:p>
            <a:pPr lvl="0"/>
            <a:r>
              <a:rPr lang="en-US" sz="3600" dirty="0"/>
              <a:t>What are the characteristics of language?</a:t>
            </a:r>
          </a:p>
          <a:p>
            <a:pPr lvl="0"/>
            <a:r>
              <a:rPr lang="en-US" sz="3600" dirty="0"/>
              <a:t>How is language different from animal communication?</a:t>
            </a:r>
          </a:p>
          <a:p>
            <a:pPr lvl="0"/>
            <a:r>
              <a:rPr lang="en-US" sz="3600" dirty="0"/>
              <a:t>What are the theories proposed by scholars concerning the nature of language?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882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E7341-DA70-20D0-EEEB-8B443BF11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480" y="246847"/>
            <a:ext cx="10058400" cy="1450757"/>
          </a:xfrm>
        </p:spPr>
        <p:txBody>
          <a:bodyPr/>
          <a:lstStyle/>
          <a:p>
            <a:r>
              <a:rPr lang="en-US" dirty="0" smtClean="0"/>
              <a:t>Assignment </a:t>
            </a:r>
            <a:r>
              <a:rPr lang="en-US" dirty="0"/>
              <a:t>one (15</a:t>
            </a:r>
            <a:r>
              <a:rPr lang="en-US" dirty="0" smtClean="0"/>
              <a:t>%): Writte</a:t>
            </a:r>
            <a:r>
              <a:rPr lang="en-US" dirty="0" smtClean="0"/>
              <a:t>n and Oral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5F6DF-948E-0232-3D9D-4CF02EFA4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95" y="1845732"/>
            <a:ext cx="6199556" cy="4489753"/>
          </a:xfrm>
        </p:spPr>
        <p:txBody>
          <a:bodyPr>
            <a:normAutofit fontScale="85000" lnSpcReduction="20000"/>
          </a:bodyPr>
          <a:lstStyle/>
          <a:p>
            <a:r>
              <a:rPr lang="en-US" sz="2600" b="1" dirty="0"/>
              <a:t>1. </a:t>
            </a:r>
            <a:r>
              <a:rPr lang="en-US" sz="2600" b="1" dirty="0"/>
              <a:t>What are the </a:t>
            </a:r>
            <a:r>
              <a:rPr lang="en-US" sz="2600" b="1" dirty="0" smtClean="0"/>
              <a:t>theories behind the origin of language?  </a:t>
            </a:r>
            <a:r>
              <a:rPr lang="en-US" sz="2600" b="1" dirty="0"/>
              <a:t>What are the basic features of each? Who are the proponents of each</a:t>
            </a:r>
            <a:r>
              <a:rPr lang="en-US" sz="2600" b="1" dirty="0" smtClean="0"/>
              <a:t>?</a:t>
            </a:r>
            <a:endParaRPr lang="en-US" sz="2600" b="1" dirty="0" smtClean="0"/>
          </a:p>
          <a:p>
            <a:r>
              <a:rPr lang="en-US" sz="2600" b="1" dirty="0" smtClean="0"/>
              <a:t>2. </a:t>
            </a:r>
            <a:r>
              <a:rPr lang="en-US" sz="2600" b="1" dirty="0" smtClean="0"/>
              <a:t>What </a:t>
            </a:r>
            <a:r>
              <a:rPr lang="en-US" sz="2600" b="1" dirty="0"/>
              <a:t>are the </a:t>
            </a:r>
            <a:r>
              <a:rPr lang="en-US" sz="2600" b="1" dirty="0" smtClean="0"/>
              <a:t>language </a:t>
            </a:r>
            <a:r>
              <a:rPr lang="en-US" sz="2600" b="1" dirty="0"/>
              <a:t>theories?  What are the basic features of each? Who are the proponents of each?</a:t>
            </a:r>
          </a:p>
          <a:p>
            <a:pPr lvl="1"/>
            <a:r>
              <a:rPr lang="en-US" sz="2400" b="1" dirty="0"/>
              <a:t>How do you think these features be reflected in the teaching, material preparation, and assessment of the English Language in Ethiopia?</a:t>
            </a:r>
          </a:p>
          <a:p>
            <a:r>
              <a:rPr lang="en-US" sz="2600" b="1" dirty="0" smtClean="0"/>
              <a:t>3. </a:t>
            </a:r>
            <a:r>
              <a:rPr lang="en-US" sz="2600" b="1" dirty="0"/>
              <a:t>What are the language learning theories? What are the basic features of each? Who are the proponents of each?</a:t>
            </a:r>
          </a:p>
          <a:p>
            <a:r>
              <a:rPr lang="en-US" sz="2600" b="1" dirty="0"/>
              <a:t>How do you think these features be reflected in the teaching, material preparation and assessment of the English Language in Ethiopia?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A95F6DF-948E-0232-3D9D-4CF02EFA4C95}"/>
              </a:ext>
            </a:extLst>
          </p:cNvPr>
          <p:cNvSpPr txBox="1">
            <a:spLocks/>
          </p:cNvSpPr>
          <p:nvPr/>
        </p:nvSpPr>
        <p:spPr>
          <a:xfrm>
            <a:off x="6776215" y="1845732"/>
            <a:ext cx="5293865" cy="4489753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GB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4. What are the language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acquisition theories? What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are the basic features of each? Who are the proponents of each?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5. What do you think is the importance of knowing the language theories, language learning theories and language acquisition theories to you as a learner and researcher?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6. Do you think language theories and language learning theories interrelate? Why? Why not? If yes, how?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 Find as many research articles ( at least 7), read, identify research gap and come with a possible research topic) 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4672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17D37-55FF-AED9-6115-B492792F2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</a:t>
            </a:r>
            <a:r>
              <a:rPr lang="en-US" dirty="0"/>
              <a:t>two</a:t>
            </a:r>
            <a:r>
              <a:rPr lang="en-GB" sz="4800" dirty="0">
                <a:latin typeface="Times New Roman" pitchFamily="18" charset="0"/>
                <a:cs typeface="Times New Roman" pitchFamily="18" charset="0"/>
              </a:rPr>
              <a:t> (15%)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B5A5D-0174-CFE0-BD08-74D6A7E5F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How do ELT  Educational Philosophies, theories, and approaches   influence :</a:t>
            </a:r>
          </a:p>
          <a:p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        A/ Language-Centred Methods;</a:t>
            </a:r>
          </a:p>
          <a:p>
            <a:pPr marL="578358" lvl="1" indent="-285750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    B/ Learner-Centred Methods;</a:t>
            </a:r>
          </a:p>
          <a:p>
            <a:pPr marL="578358" lvl="1" indent="-285750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    C/ Learning-Centred Methods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Read as many articles related to centeredness, identify gaps and c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ome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with possible topics for research in relation to 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centeredness 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335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37E05-BD30-4C16-AFBB-C9F71E7E3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</a:t>
            </a:r>
            <a:r>
              <a:rPr lang="en-US" dirty="0"/>
              <a:t>T</a:t>
            </a:r>
            <a:r>
              <a:rPr lang="en-US" dirty="0" smtClean="0"/>
              <a:t>hree</a:t>
            </a:r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800" dirty="0">
                <a:latin typeface="Times New Roman" pitchFamily="18" charset="0"/>
                <a:cs typeface="Times New Roman" pitchFamily="18" charset="0"/>
              </a:rPr>
              <a:t>(15%)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2A871-2542-33F0-9292-E40063647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9" y="1845733"/>
            <a:ext cx="11155680" cy="4293809"/>
          </a:xfrm>
        </p:spPr>
        <p:txBody>
          <a:bodyPr>
            <a:normAutofit fontScale="92500" lnSpcReduction="10000"/>
          </a:bodyPr>
          <a:lstStyle/>
          <a:p>
            <a:r>
              <a:rPr lang="en-GB" sz="4000" dirty="0">
                <a:latin typeface="Times New Roman" pitchFamily="18" charset="0"/>
                <a:cs typeface="Times New Roman" pitchFamily="18" charset="0"/>
              </a:rPr>
              <a:t>1. How do Educational Philosophies/theories  impact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3600" dirty="0">
                <a:latin typeface="Times New Roman" pitchFamily="18" charset="0"/>
                <a:cs typeface="Times New Roman" pitchFamily="18" charset="0"/>
              </a:rPr>
              <a:t>ELT curriculum ,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3600" dirty="0">
                <a:latin typeface="Times New Roman" pitchFamily="18" charset="0"/>
                <a:cs typeface="Times New Roman" pitchFamily="18" charset="0"/>
              </a:rPr>
              <a:t>Syllabus design,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3600" dirty="0">
                <a:latin typeface="Times New Roman" pitchFamily="18" charset="0"/>
                <a:cs typeface="Times New Roman" pitchFamily="18" charset="0"/>
              </a:rPr>
              <a:t>material development and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3600" dirty="0">
                <a:latin typeface="Times New Roman" pitchFamily="18" charset="0"/>
                <a:cs typeface="Times New Roman" pitchFamily="18" charset="0"/>
              </a:rPr>
              <a:t>assessment?</a:t>
            </a:r>
          </a:p>
          <a:p>
            <a:pPr marL="201168" lvl="1" indent="0">
              <a:buNone/>
            </a:pPr>
            <a:r>
              <a:rPr lang="en-GB" sz="40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Read as many related studies, find research gap  and identify </a:t>
            </a:r>
            <a:r>
              <a:rPr lang="en-GB" sz="4000" dirty="0">
                <a:latin typeface="Times New Roman" pitchFamily="18" charset="0"/>
                <a:cs typeface="Times New Roman" pitchFamily="18" charset="0"/>
              </a:rPr>
              <a:t>issues for 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research and come </a:t>
            </a:r>
            <a:r>
              <a:rPr lang="en-GB" sz="4000" dirty="0">
                <a:latin typeface="Times New Roman" pitchFamily="18" charset="0"/>
                <a:cs typeface="Times New Roman" pitchFamily="18" charset="0"/>
              </a:rPr>
              <a:t>with possible topics for research in relation to these issues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GB" sz="36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en-GB" sz="36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3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6FB58-4409-A705-F20D-E5DA1CABD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</a:t>
            </a:r>
            <a:r>
              <a:rPr lang="en-US" dirty="0"/>
              <a:t>Four </a:t>
            </a:r>
            <a:r>
              <a:rPr lang="en-GB" sz="4800" dirty="0">
                <a:latin typeface="Times New Roman" pitchFamily="18" charset="0"/>
                <a:cs typeface="Times New Roman" pitchFamily="18" charset="0"/>
              </a:rPr>
              <a:t>(30%)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0D69E-44D7-BE32-5AE4-47F574510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Critical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Article Review on Emerging Trends of  ELT Philosophies, theories and  Methods </a:t>
            </a:r>
          </a:p>
          <a:p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1. Look for  articles on Emerging Trends 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in 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ELT </a:t>
            </a:r>
            <a:endParaRPr lang="en-GB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. Use articles starting from 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(10 years from now)</a:t>
            </a:r>
          </a:p>
          <a:p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Prepare a Review Article for publication. Use other model review of related literature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17913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06316-F4C2-5568-2D64-262FACD33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F033F-5804-E7B9-1AD2-C4BBFD6F2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hlinkClick r:id="rId2"/>
              </a:rPr>
              <a:t>wendets@gmail.com and</a:t>
            </a:r>
            <a:endParaRPr lang="en-US" sz="6600" dirty="0">
              <a:hlinkClick r:id="rId2"/>
            </a:endParaRPr>
          </a:p>
          <a:p>
            <a:r>
              <a:rPr lang="en-US" sz="6600" dirty="0" smtClean="0">
                <a:hlinkClick r:id="rId2"/>
              </a:rPr>
              <a:t>hopetesfaye@gmail.com</a:t>
            </a:r>
            <a:r>
              <a:rPr lang="en-US" sz="6600" dirty="0" smtClean="0"/>
              <a:t>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591324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463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Retrospect</vt:lpstr>
      <vt:lpstr>Issues in ELT: Tasks and Assignments</vt:lpstr>
      <vt:lpstr>Introductory Task : Presentation and reflection on Language </vt:lpstr>
      <vt:lpstr>Assignment one (15%): Written and Oral</vt:lpstr>
      <vt:lpstr>Assignment two (15%) </vt:lpstr>
      <vt:lpstr>Assignment Three (15%) </vt:lpstr>
      <vt:lpstr>Assignment Four (30%)</vt:lpstr>
      <vt:lpstr>Submit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Issues in ELT: Tasks and Assignments</dc:title>
  <dc:creator>Dr. Tesfaye Habtemariam Gezahagn</dc:creator>
  <cp:lastModifiedBy>Dr. Tesfaye Habtemariam Gezahagn</cp:lastModifiedBy>
  <cp:revision>1</cp:revision>
  <dcterms:created xsi:type="dcterms:W3CDTF">2025-11-20T04:11:11Z</dcterms:created>
  <dcterms:modified xsi:type="dcterms:W3CDTF">2025-11-20T04:12:18Z</dcterms:modified>
</cp:coreProperties>
</file>