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74" r:id="rId4"/>
    <p:sldId id="277" r:id="rId5"/>
    <p:sldId id="276" r:id="rId6"/>
    <p:sldId id="282" r:id="rId7"/>
    <p:sldId id="278" r:id="rId8"/>
    <p:sldId id="280" r:id="rId9"/>
    <p:sldId id="270" r:id="rId10"/>
    <p:sldId id="287" r:id="rId11"/>
    <p:sldId id="286" r:id="rId12"/>
    <p:sldId id="258" r:id="rId13"/>
    <p:sldId id="260" r:id="rId14"/>
    <p:sldId id="285" r:id="rId15"/>
    <p:sldId id="288" r:id="rId16"/>
    <p:sldId id="291" r:id="rId17"/>
    <p:sldId id="290" r:id="rId18"/>
    <p:sldId id="289" r:id="rId19"/>
    <p:sldId id="26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4E6F4A-30BA-4BAA-B958-F686C4D236B6}" type="doc">
      <dgm:prSet loTypeId="urn:microsoft.com/office/officeart/2005/8/layout/lProcess2" loCatId="relationship" qsTypeId="urn:microsoft.com/office/officeart/2005/8/quickstyle/3d2#1" qsCatId="3D" csTypeId="urn:microsoft.com/office/officeart/2005/8/colors/colorful4" csCatId="colorful" phldr="1"/>
      <dgm:spPr/>
      <dgm:t>
        <a:bodyPr/>
        <a:lstStyle/>
        <a:p>
          <a:endParaRPr lang="en-GB"/>
        </a:p>
      </dgm:t>
    </dgm:pt>
    <dgm:pt modelId="{662527F2-B6D8-4E4E-ABA4-65616FD5A40D}">
      <dgm:prSet/>
      <dgm:spPr/>
      <dgm:t>
        <a:bodyPr/>
        <a:lstStyle/>
        <a:p>
          <a:pPr rtl="0"/>
          <a:r>
            <a:rPr lang="en-US" b="1" dirty="0"/>
            <a:t>Unit one: Introduction</a:t>
          </a:r>
          <a:endParaRPr lang="en-GB" b="1" dirty="0"/>
        </a:p>
      </dgm:t>
    </dgm:pt>
    <dgm:pt modelId="{7D01E136-00A3-4502-AC3E-D9202E628B18}" type="parTrans" cxnId="{16826A46-02D0-495E-9C22-3B472792ED73}">
      <dgm:prSet/>
      <dgm:spPr/>
      <dgm:t>
        <a:bodyPr/>
        <a:lstStyle/>
        <a:p>
          <a:endParaRPr lang="en-GB"/>
        </a:p>
      </dgm:t>
    </dgm:pt>
    <dgm:pt modelId="{75732431-02DC-4B55-9EA5-70F4F669F892}" type="sibTrans" cxnId="{16826A46-02D0-495E-9C22-3B472792ED73}">
      <dgm:prSet/>
      <dgm:spPr/>
      <dgm:t>
        <a:bodyPr/>
        <a:lstStyle/>
        <a:p>
          <a:endParaRPr lang="en-GB"/>
        </a:p>
      </dgm:t>
    </dgm:pt>
    <dgm:pt modelId="{D118D039-0B49-4DD2-948F-E1469BB05CFE}">
      <dgm:prSet/>
      <dgm:spPr/>
      <dgm:t>
        <a:bodyPr/>
        <a:lstStyle/>
        <a:p>
          <a:pPr rtl="0"/>
          <a:r>
            <a:rPr lang="en-US" dirty="0"/>
            <a:t>Definition of CALL</a:t>
          </a:r>
          <a:endParaRPr lang="en-GB" dirty="0"/>
        </a:p>
      </dgm:t>
    </dgm:pt>
    <dgm:pt modelId="{45C36AA5-DE61-47BE-BC6D-F40E4F34D122}" type="parTrans" cxnId="{D990C025-7C8E-44AD-94C4-CD28FF8DF91E}">
      <dgm:prSet/>
      <dgm:spPr/>
      <dgm:t>
        <a:bodyPr/>
        <a:lstStyle/>
        <a:p>
          <a:endParaRPr lang="en-GB"/>
        </a:p>
      </dgm:t>
    </dgm:pt>
    <dgm:pt modelId="{B879834F-BB89-4DBD-8935-23749FCC638E}" type="sibTrans" cxnId="{D990C025-7C8E-44AD-94C4-CD28FF8DF91E}">
      <dgm:prSet/>
      <dgm:spPr/>
      <dgm:t>
        <a:bodyPr/>
        <a:lstStyle/>
        <a:p>
          <a:endParaRPr lang="en-GB"/>
        </a:p>
      </dgm:t>
    </dgm:pt>
    <dgm:pt modelId="{A47AF320-0D1A-4132-A735-9211D984FDEE}">
      <dgm:prSet/>
      <dgm:spPr/>
      <dgm:t>
        <a:bodyPr/>
        <a:lstStyle/>
        <a:p>
          <a:pPr rtl="0"/>
          <a:r>
            <a:rPr lang="en-US" dirty="0"/>
            <a:t>History of CALL: </a:t>
          </a:r>
          <a:r>
            <a:rPr lang="en-US" dirty="0" err="1"/>
            <a:t>Behaviouristic</a:t>
          </a:r>
          <a:r>
            <a:rPr lang="en-US" dirty="0"/>
            <a:t>, Communicative and Integrative CALL  </a:t>
          </a:r>
          <a:endParaRPr lang="en-GB" dirty="0"/>
        </a:p>
      </dgm:t>
    </dgm:pt>
    <dgm:pt modelId="{838722BC-39E9-4CF5-B907-80A0E2DBB78D}" type="parTrans" cxnId="{8FD7464B-F63C-4922-9EA4-7C67B74AA1FD}">
      <dgm:prSet/>
      <dgm:spPr/>
      <dgm:t>
        <a:bodyPr/>
        <a:lstStyle/>
        <a:p>
          <a:endParaRPr lang="en-GB"/>
        </a:p>
      </dgm:t>
    </dgm:pt>
    <dgm:pt modelId="{BD45DA55-5D25-4CB9-BCA8-CB611535F347}" type="sibTrans" cxnId="{8FD7464B-F63C-4922-9EA4-7C67B74AA1FD}">
      <dgm:prSet/>
      <dgm:spPr/>
      <dgm:t>
        <a:bodyPr/>
        <a:lstStyle/>
        <a:p>
          <a:endParaRPr lang="en-GB"/>
        </a:p>
      </dgm:t>
    </dgm:pt>
    <dgm:pt modelId="{6AFC32C6-5316-45BA-A28E-E36AF6E135AB}">
      <dgm:prSet/>
      <dgm:spPr/>
      <dgm:t>
        <a:bodyPr/>
        <a:lstStyle/>
        <a:p>
          <a:pPr rtl="0"/>
          <a:r>
            <a:rPr lang="en-US" dirty="0"/>
            <a:t>Why CAL in language learning and teaching?</a:t>
          </a:r>
          <a:endParaRPr lang="en-GB" dirty="0"/>
        </a:p>
      </dgm:t>
    </dgm:pt>
    <dgm:pt modelId="{975B90D8-FEE2-47FB-A469-566BFA7A0B73}" type="parTrans" cxnId="{E848335B-793D-4337-B408-A5A3D432FE82}">
      <dgm:prSet/>
      <dgm:spPr/>
      <dgm:t>
        <a:bodyPr/>
        <a:lstStyle/>
        <a:p>
          <a:endParaRPr lang="en-GB"/>
        </a:p>
      </dgm:t>
    </dgm:pt>
    <dgm:pt modelId="{E90537F9-7FB1-4EF1-9615-85BE0D07A837}" type="sibTrans" cxnId="{E848335B-793D-4337-B408-A5A3D432FE82}">
      <dgm:prSet/>
      <dgm:spPr/>
      <dgm:t>
        <a:bodyPr/>
        <a:lstStyle/>
        <a:p>
          <a:endParaRPr lang="en-GB"/>
        </a:p>
      </dgm:t>
    </dgm:pt>
    <dgm:pt modelId="{BF6A31BD-22D1-4D06-90F2-2ABD1C7F1D78}">
      <dgm:prSet/>
      <dgm:spPr/>
      <dgm:t>
        <a:bodyPr/>
        <a:lstStyle/>
        <a:p>
          <a:pPr rtl="0"/>
          <a:r>
            <a:rPr lang="en-US" dirty="0"/>
            <a:t>Strengths and weaknesses of CALL for teaching Language </a:t>
          </a:r>
          <a:endParaRPr lang="en-GB" dirty="0"/>
        </a:p>
      </dgm:t>
    </dgm:pt>
    <dgm:pt modelId="{82720C40-00CA-4452-A70C-E54646C5804D}" type="parTrans" cxnId="{00EC2582-C6A3-4D2F-963F-2E7419310F49}">
      <dgm:prSet/>
      <dgm:spPr/>
      <dgm:t>
        <a:bodyPr/>
        <a:lstStyle/>
        <a:p>
          <a:endParaRPr lang="en-GB"/>
        </a:p>
      </dgm:t>
    </dgm:pt>
    <dgm:pt modelId="{582CE3CE-2BEF-499A-A333-82C4B4FC3F7B}" type="sibTrans" cxnId="{00EC2582-C6A3-4D2F-963F-2E7419310F49}">
      <dgm:prSet/>
      <dgm:spPr/>
      <dgm:t>
        <a:bodyPr/>
        <a:lstStyle/>
        <a:p>
          <a:endParaRPr lang="en-GB"/>
        </a:p>
      </dgm:t>
    </dgm:pt>
    <dgm:pt modelId="{FD3DE504-5ADC-48DA-BF9C-C479C63CF82D}" type="pres">
      <dgm:prSet presAssocID="{5D4E6F4A-30BA-4BAA-B958-F686C4D236B6}" presName="theList" presStyleCnt="0">
        <dgm:presLayoutVars>
          <dgm:dir/>
          <dgm:animLvl val="lvl"/>
          <dgm:resizeHandles val="exact"/>
        </dgm:presLayoutVars>
      </dgm:prSet>
      <dgm:spPr/>
    </dgm:pt>
    <dgm:pt modelId="{5C2A883D-38D4-4A21-9284-0C52CC56FCAE}" type="pres">
      <dgm:prSet presAssocID="{662527F2-B6D8-4E4E-ABA4-65616FD5A40D}" presName="compNode" presStyleCnt="0"/>
      <dgm:spPr/>
    </dgm:pt>
    <dgm:pt modelId="{A2B7350A-25C0-4237-98F6-B7C8F37421EE}" type="pres">
      <dgm:prSet presAssocID="{662527F2-B6D8-4E4E-ABA4-65616FD5A40D}" presName="aNode" presStyleLbl="bgShp" presStyleIdx="0" presStyleCnt="1"/>
      <dgm:spPr/>
    </dgm:pt>
    <dgm:pt modelId="{53BDF0AC-B202-4ED6-9C73-80E1F8E41182}" type="pres">
      <dgm:prSet presAssocID="{662527F2-B6D8-4E4E-ABA4-65616FD5A40D}" presName="textNode" presStyleLbl="bgShp" presStyleIdx="0" presStyleCnt="1"/>
      <dgm:spPr/>
    </dgm:pt>
    <dgm:pt modelId="{3B6243F0-E11F-4058-BC7B-0E6635CC1322}" type="pres">
      <dgm:prSet presAssocID="{662527F2-B6D8-4E4E-ABA4-65616FD5A40D}" presName="compChildNode" presStyleCnt="0"/>
      <dgm:spPr/>
    </dgm:pt>
    <dgm:pt modelId="{3077D33B-1FA0-4453-A49E-521C76E6D6DB}" type="pres">
      <dgm:prSet presAssocID="{662527F2-B6D8-4E4E-ABA4-65616FD5A40D}" presName="theInnerList" presStyleCnt="0"/>
      <dgm:spPr/>
    </dgm:pt>
    <dgm:pt modelId="{602181BD-E1A7-4B34-8FED-BE25BEBDAF85}" type="pres">
      <dgm:prSet presAssocID="{D118D039-0B49-4DD2-948F-E1469BB05CFE}" presName="childNode" presStyleLbl="node1" presStyleIdx="0" presStyleCnt="4">
        <dgm:presLayoutVars>
          <dgm:bulletEnabled val="1"/>
        </dgm:presLayoutVars>
      </dgm:prSet>
      <dgm:spPr/>
    </dgm:pt>
    <dgm:pt modelId="{1CFB7544-D359-4139-8DE4-0BA83E004D83}" type="pres">
      <dgm:prSet presAssocID="{D118D039-0B49-4DD2-948F-E1469BB05CFE}" presName="aSpace2" presStyleCnt="0"/>
      <dgm:spPr/>
    </dgm:pt>
    <dgm:pt modelId="{AB3FE2E6-9CE0-44A9-A46C-F351E736658E}" type="pres">
      <dgm:prSet presAssocID="{A47AF320-0D1A-4132-A735-9211D984FDEE}" presName="childNode" presStyleLbl="node1" presStyleIdx="1" presStyleCnt="4">
        <dgm:presLayoutVars>
          <dgm:bulletEnabled val="1"/>
        </dgm:presLayoutVars>
      </dgm:prSet>
      <dgm:spPr/>
    </dgm:pt>
    <dgm:pt modelId="{64B053AB-B5E5-4684-86B3-369E7F7204DC}" type="pres">
      <dgm:prSet presAssocID="{A47AF320-0D1A-4132-A735-9211D984FDEE}" presName="aSpace2" presStyleCnt="0"/>
      <dgm:spPr/>
    </dgm:pt>
    <dgm:pt modelId="{F3B92AA8-F410-45C8-808E-11443DDE0A37}" type="pres">
      <dgm:prSet presAssocID="{6AFC32C6-5316-45BA-A28E-E36AF6E135AB}" presName="childNode" presStyleLbl="node1" presStyleIdx="2" presStyleCnt="4">
        <dgm:presLayoutVars>
          <dgm:bulletEnabled val="1"/>
        </dgm:presLayoutVars>
      </dgm:prSet>
      <dgm:spPr/>
    </dgm:pt>
    <dgm:pt modelId="{510ACD5E-73A8-4DF5-ADE7-A3E2D4E004F3}" type="pres">
      <dgm:prSet presAssocID="{6AFC32C6-5316-45BA-A28E-E36AF6E135AB}" presName="aSpace2" presStyleCnt="0"/>
      <dgm:spPr/>
    </dgm:pt>
    <dgm:pt modelId="{EDF7CC5B-E085-41C5-BD9E-0F0197524A21}" type="pres">
      <dgm:prSet presAssocID="{BF6A31BD-22D1-4D06-90F2-2ABD1C7F1D78}" presName="childNode" presStyleLbl="node1" presStyleIdx="3" presStyleCnt="4">
        <dgm:presLayoutVars>
          <dgm:bulletEnabled val="1"/>
        </dgm:presLayoutVars>
      </dgm:prSet>
      <dgm:spPr/>
    </dgm:pt>
  </dgm:ptLst>
  <dgm:cxnLst>
    <dgm:cxn modelId="{D990C025-7C8E-44AD-94C4-CD28FF8DF91E}" srcId="{662527F2-B6D8-4E4E-ABA4-65616FD5A40D}" destId="{D118D039-0B49-4DD2-948F-E1469BB05CFE}" srcOrd="0" destOrd="0" parTransId="{45C36AA5-DE61-47BE-BC6D-F40E4F34D122}" sibTransId="{B879834F-BB89-4DBD-8935-23749FCC638E}"/>
    <dgm:cxn modelId="{E6F6D335-DCF1-4F4D-867E-8FF0EB0B15BA}" type="presOf" srcId="{A47AF320-0D1A-4132-A735-9211D984FDEE}" destId="{AB3FE2E6-9CE0-44A9-A46C-F351E736658E}" srcOrd="0" destOrd="0" presId="urn:microsoft.com/office/officeart/2005/8/layout/lProcess2"/>
    <dgm:cxn modelId="{E848335B-793D-4337-B408-A5A3D432FE82}" srcId="{662527F2-B6D8-4E4E-ABA4-65616FD5A40D}" destId="{6AFC32C6-5316-45BA-A28E-E36AF6E135AB}" srcOrd="2" destOrd="0" parTransId="{975B90D8-FEE2-47FB-A469-566BFA7A0B73}" sibTransId="{E90537F9-7FB1-4EF1-9615-85BE0D07A837}"/>
    <dgm:cxn modelId="{F1D71D44-C54B-49E8-B9D7-413C6C497E27}" type="presOf" srcId="{662527F2-B6D8-4E4E-ABA4-65616FD5A40D}" destId="{53BDF0AC-B202-4ED6-9C73-80E1F8E41182}" srcOrd="1" destOrd="0" presId="urn:microsoft.com/office/officeart/2005/8/layout/lProcess2"/>
    <dgm:cxn modelId="{16826A46-02D0-495E-9C22-3B472792ED73}" srcId="{5D4E6F4A-30BA-4BAA-B958-F686C4D236B6}" destId="{662527F2-B6D8-4E4E-ABA4-65616FD5A40D}" srcOrd="0" destOrd="0" parTransId="{7D01E136-00A3-4502-AC3E-D9202E628B18}" sibTransId="{75732431-02DC-4B55-9EA5-70F4F669F892}"/>
    <dgm:cxn modelId="{CE6E7048-BB82-42D3-ABC9-9FC5B3B55A03}" type="presOf" srcId="{5D4E6F4A-30BA-4BAA-B958-F686C4D236B6}" destId="{FD3DE504-5ADC-48DA-BF9C-C479C63CF82D}" srcOrd="0" destOrd="0" presId="urn:microsoft.com/office/officeart/2005/8/layout/lProcess2"/>
    <dgm:cxn modelId="{8FD7464B-F63C-4922-9EA4-7C67B74AA1FD}" srcId="{662527F2-B6D8-4E4E-ABA4-65616FD5A40D}" destId="{A47AF320-0D1A-4132-A735-9211D984FDEE}" srcOrd="1" destOrd="0" parTransId="{838722BC-39E9-4CF5-B907-80A0E2DBB78D}" sibTransId="{BD45DA55-5D25-4CB9-BCA8-CB611535F347}"/>
    <dgm:cxn modelId="{D8C59E7F-6F3A-4F12-9637-851866EB5A78}" type="presOf" srcId="{6AFC32C6-5316-45BA-A28E-E36AF6E135AB}" destId="{F3B92AA8-F410-45C8-808E-11443DDE0A37}" srcOrd="0" destOrd="0" presId="urn:microsoft.com/office/officeart/2005/8/layout/lProcess2"/>
    <dgm:cxn modelId="{00EC2582-C6A3-4D2F-963F-2E7419310F49}" srcId="{662527F2-B6D8-4E4E-ABA4-65616FD5A40D}" destId="{BF6A31BD-22D1-4D06-90F2-2ABD1C7F1D78}" srcOrd="3" destOrd="0" parTransId="{82720C40-00CA-4452-A70C-E54646C5804D}" sibTransId="{582CE3CE-2BEF-499A-A333-82C4B4FC3F7B}"/>
    <dgm:cxn modelId="{1CC71787-6BF9-4DB2-8243-D5079894CDC0}" type="presOf" srcId="{BF6A31BD-22D1-4D06-90F2-2ABD1C7F1D78}" destId="{EDF7CC5B-E085-41C5-BD9E-0F0197524A21}" srcOrd="0" destOrd="0" presId="urn:microsoft.com/office/officeart/2005/8/layout/lProcess2"/>
    <dgm:cxn modelId="{D65F428D-6C7E-4E17-A7F6-9B5FBBBA0F4E}" type="presOf" srcId="{D118D039-0B49-4DD2-948F-E1469BB05CFE}" destId="{602181BD-E1A7-4B34-8FED-BE25BEBDAF85}" srcOrd="0" destOrd="0" presId="urn:microsoft.com/office/officeart/2005/8/layout/lProcess2"/>
    <dgm:cxn modelId="{677E65CB-ED10-4825-94BC-7B3A06C7F649}" type="presOf" srcId="{662527F2-B6D8-4E4E-ABA4-65616FD5A40D}" destId="{A2B7350A-25C0-4237-98F6-B7C8F37421EE}" srcOrd="0" destOrd="0" presId="urn:microsoft.com/office/officeart/2005/8/layout/lProcess2"/>
    <dgm:cxn modelId="{C6079630-60E1-40A2-85F5-C9CBE76CA3BD}" type="presParOf" srcId="{FD3DE504-5ADC-48DA-BF9C-C479C63CF82D}" destId="{5C2A883D-38D4-4A21-9284-0C52CC56FCAE}" srcOrd="0" destOrd="0" presId="urn:microsoft.com/office/officeart/2005/8/layout/lProcess2"/>
    <dgm:cxn modelId="{A523CC1E-FCA3-4EB7-AB65-9A6C3301BE9D}" type="presParOf" srcId="{5C2A883D-38D4-4A21-9284-0C52CC56FCAE}" destId="{A2B7350A-25C0-4237-98F6-B7C8F37421EE}" srcOrd="0" destOrd="0" presId="urn:microsoft.com/office/officeart/2005/8/layout/lProcess2"/>
    <dgm:cxn modelId="{AE3E436C-6179-41CF-B789-C9E17261CB9C}" type="presParOf" srcId="{5C2A883D-38D4-4A21-9284-0C52CC56FCAE}" destId="{53BDF0AC-B202-4ED6-9C73-80E1F8E41182}" srcOrd="1" destOrd="0" presId="urn:microsoft.com/office/officeart/2005/8/layout/lProcess2"/>
    <dgm:cxn modelId="{14C79268-91D9-463D-BE10-C6427B0EC3C0}" type="presParOf" srcId="{5C2A883D-38D4-4A21-9284-0C52CC56FCAE}" destId="{3B6243F0-E11F-4058-BC7B-0E6635CC1322}" srcOrd="2" destOrd="0" presId="urn:microsoft.com/office/officeart/2005/8/layout/lProcess2"/>
    <dgm:cxn modelId="{66BF8239-7B30-4678-BC71-8A70BE5EE80B}" type="presParOf" srcId="{3B6243F0-E11F-4058-BC7B-0E6635CC1322}" destId="{3077D33B-1FA0-4453-A49E-521C76E6D6DB}" srcOrd="0" destOrd="0" presId="urn:microsoft.com/office/officeart/2005/8/layout/lProcess2"/>
    <dgm:cxn modelId="{90F97A2D-4522-4A2E-BE70-6A01E012BFD9}" type="presParOf" srcId="{3077D33B-1FA0-4453-A49E-521C76E6D6DB}" destId="{602181BD-E1A7-4B34-8FED-BE25BEBDAF85}" srcOrd="0" destOrd="0" presId="urn:microsoft.com/office/officeart/2005/8/layout/lProcess2"/>
    <dgm:cxn modelId="{A2337783-85DB-4337-9E75-9F9E9BAF4968}" type="presParOf" srcId="{3077D33B-1FA0-4453-A49E-521C76E6D6DB}" destId="{1CFB7544-D359-4139-8DE4-0BA83E004D83}" srcOrd="1" destOrd="0" presId="urn:microsoft.com/office/officeart/2005/8/layout/lProcess2"/>
    <dgm:cxn modelId="{A683ADE7-13B9-42EF-A763-BF0291624882}" type="presParOf" srcId="{3077D33B-1FA0-4453-A49E-521C76E6D6DB}" destId="{AB3FE2E6-9CE0-44A9-A46C-F351E736658E}" srcOrd="2" destOrd="0" presId="urn:microsoft.com/office/officeart/2005/8/layout/lProcess2"/>
    <dgm:cxn modelId="{2284466D-94E4-49E8-AF49-6891F2FBDB5C}" type="presParOf" srcId="{3077D33B-1FA0-4453-A49E-521C76E6D6DB}" destId="{64B053AB-B5E5-4684-86B3-369E7F7204DC}" srcOrd="3" destOrd="0" presId="urn:microsoft.com/office/officeart/2005/8/layout/lProcess2"/>
    <dgm:cxn modelId="{5B2632CF-EBFB-4106-B3DB-82B70F35B632}" type="presParOf" srcId="{3077D33B-1FA0-4453-A49E-521C76E6D6DB}" destId="{F3B92AA8-F410-45C8-808E-11443DDE0A37}" srcOrd="4" destOrd="0" presId="urn:microsoft.com/office/officeart/2005/8/layout/lProcess2"/>
    <dgm:cxn modelId="{4CFE5200-F45C-444B-9E5C-0075BE31173F}" type="presParOf" srcId="{3077D33B-1FA0-4453-A49E-521C76E6D6DB}" destId="{510ACD5E-73A8-4DF5-ADE7-A3E2D4E004F3}" srcOrd="5" destOrd="0" presId="urn:microsoft.com/office/officeart/2005/8/layout/lProcess2"/>
    <dgm:cxn modelId="{5F888DCF-C796-4F9A-909D-417B33A7588D}" type="presParOf" srcId="{3077D33B-1FA0-4453-A49E-521C76E6D6DB}" destId="{EDF7CC5B-E085-41C5-BD9E-0F0197524A21}" srcOrd="6"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B7350A-25C0-4237-98F6-B7C8F37421EE}">
      <dsp:nvSpPr>
        <dsp:cNvPr id="0" name=""/>
        <dsp:cNvSpPr/>
      </dsp:nvSpPr>
      <dsp:spPr>
        <a:xfrm>
          <a:off x="0" y="0"/>
          <a:ext cx="8305800" cy="5791200"/>
        </a:xfrm>
        <a:prstGeom prst="roundRect">
          <a:avLst>
            <a:gd name="adj" fmla="val 10000"/>
          </a:avLst>
        </a:prstGeom>
        <a:gradFill rotWithShape="0">
          <a:gsLst>
            <a:gs pos="0">
              <a:schemeClr val="accent4">
                <a:tint val="40000"/>
                <a:hueOff val="0"/>
                <a:satOff val="0"/>
                <a:lumOff val="0"/>
                <a:alphaOff val="0"/>
                <a:shade val="51000"/>
                <a:satMod val="130000"/>
              </a:schemeClr>
            </a:gs>
            <a:gs pos="80000">
              <a:schemeClr val="accent4">
                <a:tint val="40000"/>
                <a:hueOff val="0"/>
                <a:satOff val="0"/>
                <a:lumOff val="0"/>
                <a:alphaOff val="0"/>
                <a:shade val="93000"/>
                <a:satMod val="130000"/>
              </a:schemeClr>
            </a:gs>
            <a:gs pos="100000">
              <a:schemeClr val="accent4">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rtl="0">
            <a:lnSpc>
              <a:spcPct val="90000"/>
            </a:lnSpc>
            <a:spcBef>
              <a:spcPct val="0"/>
            </a:spcBef>
            <a:spcAft>
              <a:spcPct val="35000"/>
            </a:spcAft>
            <a:buNone/>
          </a:pPr>
          <a:r>
            <a:rPr lang="en-US" sz="6500" b="1" kern="1200" dirty="0"/>
            <a:t>Unit one: Introduction</a:t>
          </a:r>
          <a:endParaRPr lang="en-GB" sz="6500" b="1" kern="1200" dirty="0"/>
        </a:p>
      </dsp:txBody>
      <dsp:txXfrm>
        <a:off x="0" y="0"/>
        <a:ext cx="8305800" cy="1737360"/>
      </dsp:txXfrm>
    </dsp:sp>
    <dsp:sp modelId="{602181BD-E1A7-4B34-8FED-BE25BEBDAF85}">
      <dsp:nvSpPr>
        <dsp:cNvPr id="0" name=""/>
        <dsp:cNvSpPr/>
      </dsp:nvSpPr>
      <dsp:spPr>
        <a:xfrm>
          <a:off x="830579" y="1737501"/>
          <a:ext cx="6644640" cy="84365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0" tIns="47625" rIns="63500" bIns="47625" numCol="1" spcCol="1270" anchor="ctr" anchorCtr="0">
          <a:noAutofit/>
        </a:bodyPr>
        <a:lstStyle/>
        <a:p>
          <a:pPr marL="0" lvl="0" indent="0" algn="ctr" defTabSz="1111250" rtl="0">
            <a:lnSpc>
              <a:spcPct val="90000"/>
            </a:lnSpc>
            <a:spcBef>
              <a:spcPct val="0"/>
            </a:spcBef>
            <a:spcAft>
              <a:spcPct val="35000"/>
            </a:spcAft>
            <a:buNone/>
          </a:pPr>
          <a:r>
            <a:rPr lang="en-US" sz="2500" kern="1200" dirty="0"/>
            <a:t>Definition of CALL</a:t>
          </a:r>
          <a:endParaRPr lang="en-GB" sz="2500" kern="1200" dirty="0"/>
        </a:p>
      </dsp:txBody>
      <dsp:txXfrm>
        <a:off x="855289" y="1762211"/>
        <a:ext cx="6595220" cy="794234"/>
      </dsp:txXfrm>
    </dsp:sp>
    <dsp:sp modelId="{AB3FE2E6-9CE0-44A9-A46C-F351E736658E}">
      <dsp:nvSpPr>
        <dsp:cNvPr id="0" name=""/>
        <dsp:cNvSpPr/>
      </dsp:nvSpPr>
      <dsp:spPr>
        <a:xfrm>
          <a:off x="830579" y="2710948"/>
          <a:ext cx="6644640" cy="843654"/>
        </a:xfrm>
        <a:prstGeom prst="roundRect">
          <a:avLst>
            <a:gd name="adj" fmla="val 10000"/>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0" tIns="47625" rIns="63500" bIns="47625" numCol="1" spcCol="1270" anchor="ctr" anchorCtr="0">
          <a:noAutofit/>
        </a:bodyPr>
        <a:lstStyle/>
        <a:p>
          <a:pPr marL="0" lvl="0" indent="0" algn="ctr" defTabSz="1111250" rtl="0">
            <a:lnSpc>
              <a:spcPct val="90000"/>
            </a:lnSpc>
            <a:spcBef>
              <a:spcPct val="0"/>
            </a:spcBef>
            <a:spcAft>
              <a:spcPct val="35000"/>
            </a:spcAft>
            <a:buNone/>
          </a:pPr>
          <a:r>
            <a:rPr lang="en-US" sz="2500" kern="1200" dirty="0"/>
            <a:t>History of CALL: </a:t>
          </a:r>
          <a:r>
            <a:rPr lang="en-US" sz="2500" kern="1200" dirty="0" err="1"/>
            <a:t>Behaviouristic</a:t>
          </a:r>
          <a:r>
            <a:rPr lang="en-US" sz="2500" kern="1200" dirty="0"/>
            <a:t>, Communicative and Integrative CALL  </a:t>
          </a:r>
          <a:endParaRPr lang="en-GB" sz="2500" kern="1200" dirty="0"/>
        </a:p>
      </dsp:txBody>
      <dsp:txXfrm>
        <a:off x="855289" y="2735658"/>
        <a:ext cx="6595220" cy="794234"/>
      </dsp:txXfrm>
    </dsp:sp>
    <dsp:sp modelId="{F3B92AA8-F410-45C8-808E-11443DDE0A37}">
      <dsp:nvSpPr>
        <dsp:cNvPr id="0" name=""/>
        <dsp:cNvSpPr/>
      </dsp:nvSpPr>
      <dsp:spPr>
        <a:xfrm>
          <a:off x="830579" y="3684396"/>
          <a:ext cx="6644640" cy="843654"/>
        </a:xfrm>
        <a:prstGeom prst="roundRect">
          <a:avLst>
            <a:gd name="adj" fmla="val 10000"/>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0" tIns="47625" rIns="63500" bIns="47625" numCol="1" spcCol="1270" anchor="ctr" anchorCtr="0">
          <a:noAutofit/>
        </a:bodyPr>
        <a:lstStyle/>
        <a:p>
          <a:pPr marL="0" lvl="0" indent="0" algn="ctr" defTabSz="1111250" rtl="0">
            <a:lnSpc>
              <a:spcPct val="90000"/>
            </a:lnSpc>
            <a:spcBef>
              <a:spcPct val="0"/>
            </a:spcBef>
            <a:spcAft>
              <a:spcPct val="35000"/>
            </a:spcAft>
            <a:buNone/>
          </a:pPr>
          <a:r>
            <a:rPr lang="en-US" sz="2500" kern="1200" dirty="0"/>
            <a:t>Why CAL in language learning and teaching?</a:t>
          </a:r>
          <a:endParaRPr lang="en-GB" sz="2500" kern="1200" dirty="0"/>
        </a:p>
      </dsp:txBody>
      <dsp:txXfrm>
        <a:off x="855289" y="3709106"/>
        <a:ext cx="6595220" cy="794234"/>
      </dsp:txXfrm>
    </dsp:sp>
    <dsp:sp modelId="{EDF7CC5B-E085-41C5-BD9E-0F0197524A21}">
      <dsp:nvSpPr>
        <dsp:cNvPr id="0" name=""/>
        <dsp:cNvSpPr/>
      </dsp:nvSpPr>
      <dsp:spPr>
        <a:xfrm>
          <a:off x="830579" y="4657844"/>
          <a:ext cx="6644640" cy="843654"/>
        </a:xfrm>
        <a:prstGeom prst="roundRect">
          <a:avLst>
            <a:gd name="adj" fmla="val 1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0" tIns="47625" rIns="63500" bIns="47625" numCol="1" spcCol="1270" anchor="ctr" anchorCtr="0">
          <a:noAutofit/>
        </a:bodyPr>
        <a:lstStyle/>
        <a:p>
          <a:pPr marL="0" lvl="0" indent="0" algn="ctr" defTabSz="1111250" rtl="0">
            <a:lnSpc>
              <a:spcPct val="90000"/>
            </a:lnSpc>
            <a:spcBef>
              <a:spcPct val="0"/>
            </a:spcBef>
            <a:spcAft>
              <a:spcPct val="35000"/>
            </a:spcAft>
            <a:buNone/>
          </a:pPr>
          <a:r>
            <a:rPr lang="en-US" sz="2500" kern="1200" dirty="0"/>
            <a:t>Strengths and weaknesses of CALL for teaching Language </a:t>
          </a:r>
          <a:endParaRPr lang="en-GB" sz="2500" kern="1200" dirty="0"/>
        </a:p>
      </dsp:txBody>
      <dsp:txXfrm>
        <a:off x="855289" y="4682554"/>
        <a:ext cx="6595220" cy="79423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8ABDE5D-F068-4411-A714-510B4C41EB6B}" type="datetimeFigureOut">
              <a:rPr lang="en-US" smtClean="0">
                <a:solidFill>
                  <a:prstClr val="black">
                    <a:tint val="75000"/>
                  </a:prstClr>
                </a:solidFill>
              </a:rPr>
              <a:pPr/>
              <a:t>12/2/2022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458B557-0267-4147-9BFE-390E316A6EA7}"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p:nvPr/>
        </p:nvPicPr>
        <p:blipFill>
          <a:blip r:embed="rId2" cstate="print">
            <a:lum bright="-20000" contrast="30000"/>
          </a:blip>
          <a:srcRect b="77976"/>
          <a:stretch>
            <a:fillRect/>
          </a:stretch>
        </p:blipFill>
        <p:spPr bwMode="auto">
          <a:xfrm>
            <a:off x="0" y="0"/>
            <a:ext cx="9144000" cy="914400"/>
          </a:xfrm>
          <a:prstGeom prst="rect">
            <a:avLst/>
          </a:prstGeom>
          <a:noFill/>
          <a:ln w="9525">
            <a:noFill/>
            <a:miter lim="800000"/>
            <a:headEnd/>
            <a:tailEnd/>
          </a:ln>
        </p:spPr>
      </p:pic>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ABDE5D-F068-4411-A714-510B4C41EB6B}" type="datetimeFigureOut">
              <a:rPr lang="en-US" smtClean="0">
                <a:solidFill>
                  <a:prstClr val="black">
                    <a:tint val="75000"/>
                  </a:prstClr>
                </a:solidFill>
              </a:rPr>
              <a:pPr/>
              <a:t>12/2/2022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458B557-0267-4147-9BFE-390E316A6EA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ABDE5D-F068-4411-A714-510B4C41EB6B}" type="datetimeFigureOut">
              <a:rPr lang="en-US" smtClean="0">
                <a:solidFill>
                  <a:prstClr val="black">
                    <a:tint val="75000"/>
                  </a:prstClr>
                </a:solidFill>
              </a:rPr>
              <a:pPr/>
              <a:t>12/2/2022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458B557-0267-4147-9BFE-390E316A6EA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ABDE5D-F068-4411-A714-510B4C41EB6B}" type="datetimeFigureOut">
              <a:rPr lang="en-US" smtClean="0">
                <a:solidFill>
                  <a:prstClr val="black">
                    <a:tint val="75000"/>
                  </a:prstClr>
                </a:solidFill>
              </a:rPr>
              <a:pPr/>
              <a:t>12/2/2022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458B557-0267-4147-9BFE-390E316A6EA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ABDE5D-F068-4411-A714-510B4C41EB6B}" type="datetimeFigureOut">
              <a:rPr lang="en-US" smtClean="0">
                <a:solidFill>
                  <a:prstClr val="black">
                    <a:tint val="75000"/>
                  </a:prstClr>
                </a:solidFill>
              </a:rPr>
              <a:pPr/>
              <a:t>12/2/2022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458B557-0267-4147-9BFE-390E316A6EA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8ABDE5D-F068-4411-A714-510B4C41EB6B}" type="datetimeFigureOut">
              <a:rPr lang="en-US" smtClean="0">
                <a:solidFill>
                  <a:prstClr val="black">
                    <a:tint val="75000"/>
                  </a:prstClr>
                </a:solidFill>
              </a:rPr>
              <a:pPr/>
              <a:t>12/2/2022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458B557-0267-4147-9BFE-390E316A6EA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8ABDE5D-F068-4411-A714-510B4C41EB6B}" type="datetimeFigureOut">
              <a:rPr lang="en-US" smtClean="0">
                <a:solidFill>
                  <a:prstClr val="black">
                    <a:tint val="75000"/>
                  </a:prstClr>
                </a:solidFill>
              </a:rPr>
              <a:pPr/>
              <a:t>12/2/2022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458B557-0267-4147-9BFE-390E316A6EA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8ABDE5D-F068-4411-A714-510B4C41EB6B}" type="datetimeFigureOut">
              <a:rPr lang="en-US" smtClean="0">
                <a:solidFill>
                  <a:prstClr val="black">
                    <a:tint val="75000"/>
                  </a:prstClr>
                </a:solidFill>
              </a:rPr>
              <a:pPr/>
              <a:t>12/2/2022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458B557-0267-4147-9BFE-390E316A6EA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BDE5D-F068-4411-A714-510B4C41EB6B}" type="datetimeFigureOut">
              <a:rPr lang="en-US" smtClean="0">
                <a:solidFill>
                  <a:prstClr val="black">
                    <a:tint val="75000"/>
                  </a:prstClr>
                </a:solidFill>
              </a:rPr>
              <a:pPr/>
              <a:t>12/2/2022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458B557-0267-4147-9BFE-390E316A6EA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ABDE5D-F068-4411-A714-510B4C41EB6B}" type="datetimeFigureOut">
              <a:rPr lang="en-US" smtClean="0">
                <a:solidFill>
                  <a:prstClr val="black">
                    <a:tint val="75000"/>
                  </a:prstClr>
                </a:solidFill>
              </a:rPr>
              <a:pPr/>
              <a:t>12/2/2022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458B557-0267-4147-9BFE-390E316A6EA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ABDE5D-F068-4411-A714-510B4C41EB6B}" type="datetimeFigureOut">
              <a:rPr lang="en-US" smtClean="0">
                <a:solidFill>
                  <a:prstClr val="black">
                    <a:tint val="75000"/>
                  </a:prstClr>
                </a:solidFill>
              </a:rPr>
              <a:pPr/>
              <a:t>12/2/2022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458B557-0267-4147-9BFE-390E316A6EA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BDE5D-F068-4411-A714-510B4C41EB6B}" type="datetimeFigureOut">
              <a:rPr lang="en-US" smtClean="0">
                <a:solidFill>
                  <a:prstClr val="black">
                    <a:tint val="75000"/>
                  </a:prstClr>
                </a:solidFill>
              </a:rPr>
              <a:pPr/>
              <a:t>12/2/2022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58B557-0267-4147-9BFE-390E316A6EA7}"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p:nvPr/>
        </p:nvPicPr>
        <p:blipFill>
          <a:blip r:embed="rId13" cstate="print">
            <a:lum bright="-20000" contrast="30000"/>
          </a:blip>
          <a:srcRect b="77976"/>
          <a:stretch>
            <a:fillRect/>
          </a:stretch>
        </p:blipFill>
        <p:spPr bwMode="auto">
          <a:xfrm>
            <a:off x="0" y="0"/>
            <a:ext cx="9144000" cy="914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n.wikipedia.org/wiki/Computer-assisted_language_learning" TargetMode="External"/><Relationship Id="rId2" Type="http://schemas.openxmlformats.org/officeDocument/2006/relationships/hyperlink" Target="https://elt.fandom.com/wiki/Computer_assisted_language_learnin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143000"/>
            <a:ext cx="7772400" cy="1470025"/>
          </a:xfrm>
          <a:scene3d>
            <a:camera prst="orthographicFront"/>
            <a:lightRig rig="threePt" dir="t"/>
          </a:scene3d>
          <a:sp3d>
            <a:bevelT w="152400" h="50800" prst="softRound"/>
          </a:sp3d>
        </p:spPr>
        <p:style>
          <a:lnRef idx="1">
            <a:schemeClr val="accent3"/>
          </a:lnRef>
          <a:fillRef idx="3">
            <a:schemeClr val="accent3"/>
          </a:fillRef>
          <a:effectRef idx="2">
            <a:schemeClr val="accent3"/>
          </a:effectRef>
          <a:fontRef idx="minor">
            <a:schemeClr val="lt1"/>
          </a:fontRef>
        </p:style>
        <p:txBody>
          <a:bodyPr/>
          <a:lstStyle/>
          <a:p>
            <a:pPr lvl="0"/>
            <a:r>
              <a:rPr lang="en-US" dirty="0"/>
              <a:t>Unit one: </a:t>
            </a:r>
            <a:r>
              <a:rPr lang="en-US" b="1" dirty="0"/>
              <a:t>Introduction</a:t>
            </a:r>
            <a:br>
              <a:rPr lang="en-GB" dirty="0"/>
            </a:br>
            <a:r>
              <a:rPr lang="en-US" dirty="0"/>
              <a:t> </a:t>
            </a:r>
            <a:endParaRPr lang="en-GB" dirty="0"/>
          </a:p>
        </p:txBody>
      </p:sp>
      <p:pic>
        <p:nvPicPr>
          <p:cNvPr id="4" name="Picture 5"/>
          <p:cNvPicPr>
            <a:picLocks noChangeAspect="1" noChangeArrowheads="1"/>
          </p:cNvPicPr>
          <p:nvPr/>
        </p:nvPicPr>
        <p:blipFill>
          <a:blip r:embed="rId2" cstate="print"/>
          <a:srcRect/>
          <a:stretch>
            <a:fillRect/>
          </a:stretch>
        </p:blipFill>
        <p:spPr bwMode="auto">
          <a:xfrm>
            <a:off x="1752600" y="2895600"/>
            <a:ext cx="5616575" cy="28670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92162"/>
          </a:xfrm>
        </p:spPr>
        <p:txBody>
          <a:bodyPr/>
          <a:lstStyle/>
          <a:p>
            <a:r>
              <a:rPr lang="en-US" dirty="0"/>
              <a:t>Why CAL?...(General)</a:t>
            </a:r>
          </a:p>
        </p:txBody>
      </p:sp>
      <p:sp>
        <p:nvSpPr>
          <p:cNvPr id="3" name="Content Placeholder 2"/>
          <p:cNvSpPr>
            <a:spLocks noGrp="1"/>
          </p:cNvSpPr>
          <p:nvPr>
            <p:ph idx="1"/>
          </p:nvPr>
        </p:nvSpPr>
        <p:spPr>
          <a:xfrm>
            <a:off x="304800" y="990600"/>
            <a:ext cx="8534400" cy="5715000"/>
          </a:xfrm>
        </p:spPr>
        <p:txBody>
          <a:bodyPr>
            <a:normAutofit fontScale="85000" lnSpcReduction="10000"/>
          </a:bodyPr>
          <a:lstStyle/>
          <a:p>
            <a:pPr>
              <a:lnSpc>
                <a:spcPct val="150000"/>
              </a:lnSpc>
            </a:pPr>
            <a:r>
              <a:rPr lang="en-US" dirty="0"/>
              <a:t>Technology is changing today’s classroom</a:t>
            </a:r>
          </a:p>
          <a:p>
            <a:pPr>
              <a:lnSpc>
                <a:spcPct val="150000"/>
              </a:lnSpc>
            </a:pPr>
            <a:r>
              <a:rPr lang="en-US" dirty="0"/>
              <a:t>We educate learners for global competition</a:t>
            </a:r>
            <a:endParaRPr lang="nl-NL" dirty="0"/>
          </a:p>
          <a:p>
            <a:pPr>
              <a:lnSpc>
                <a:spcPct val="150000"/>
              </a:lnSpc>
            </a:pPr>
            <a:r>
              <a:rPr lang="en-US" dirty="0"/>
              <a:t>Online learning is expanding</a:t>
            </a:r>
          </a:p>
          <a:p>
            <a:pPr>
              <a:lnSpc>
                <a:spcPct val="150000"/>
              </a:lnSpc>
            </a:pPr>
            <a:r>
              <a:rPr lang="nl-NL" dirty="0"/>
              <a:t>It makes education more efficient</a:t>
            </a:r>
          </a:p>
          <a:p>
            <a:pPr>
              <a:lnSpc>
                <a:spcPct val="150000"/>
              </a:lnSpc>
            </a:pPr>
            <a:r>
              <a:rPr lang="nl-NL" dirty="0"/>
              <a:t>Students want it</a:t>
            </a:r>
          </a:p>
          <a:p>
            <a:pPr>
              <a:lnSpc>
                <a:spcPct val="150000"/>
              </a:lnSpc>
            </a:pPr>
            <a:r>
              <a:rPr lang="nl-NL" dirty="0"/>
              <a:t>Addresses shortages of:</a:t>
            </a:r>
          </a:p>
          <a:p>
            <a:pPr lvl="1">
              <a:lnSpc>
                <a:spcPct val="150000"/>
              </a:lnSpc>
            </a:pPr>
            <a:r>
              <a:rPr lang="nl-NL" dirty="0"/>
              <a:t>Experienced teachers</a:t>
            </a:r>
          </a:p>
          <a:p>
            <a:pPr lvl="1">
              <a:lnSpc>
                <a:spcPct val="150000"/>
              </a:lnSpc>
            </a:pPr>
            <a:r>
              <a:rPr lang="nl-NL" dirty="0"/>
              <a:t>Quality materials</a:t>
            </a:r>
          </a:p>
          <a:p>
            <a:pPr lvl="1">
              <a:lnSpc>
                <a:spcPct val="150000"/>
              </a:lnSpc>
            </a:pPr>
            <a:r>
              <a:rPr lang="nl-NL" dirty="0"/>
              <a:t>Physical facilities</a:t>
            </a:r>
          </a:p>
          <a:p>
            <a:pPr>
              <a:lnSpc>
                <a:spcPct val="150000"/>
              </a:lnSpc>
            </a:pPr>
            <a:endParaRPr lang="en-US" dirty="0"/>
          </a:p>
          <a:p>
            <a:endParaRPr lang="en-US" dirty="0"/>
          </a:p>
        </p:txBody>
      </p:sp>
      <p:sp>
        <p:nvSpPr>
          <p:cNvPr id="4" name="Slide Number Placeholder 3"/>
          <p:cNvSpPr>
            <a:spLocks noGrp="1"/>
          </p:cNvSpPr>
          <p:nvPr>
            <p:ph type="sldNum" sz="quarter" idx="10"/>
          </p:nvPr>
        </p:nvSpPr>
        <p:spPr/>
        <p:txBody>
          <a:bodyPr/>
          <a:lstStyle/>
          <a:p>
            <a:r>
              <a:rPr lang="en-US"/>
              <a:t>1</a:t>
            </a:r>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Strength of CALL</a:t>
            </a:r>
            <a:endParaRPr lang="en-GB" dirty="0"/>
          </a:p>
        </p:txBody>
      </p:sp>
      <p:sp>
        <p:nvSpPr>
          <p:cNvPr id="3" name="Content Placeholder 2"/>
          <p:cNvSpPr>
            <a:spLocks noGrp="1"/>
          </p:cNvSpPr>
          <p:nvPr>
            <p:ph idx="1"/>
          </p:nvPr>
        </p:nvSpPr>
        <p:spPr>
          <a:xfrm>
            <a:off x="457200" y="1295400"/>
            <a:ext cx="8229600" cy="5181600"/>
          </a:xfrm>
        </p:spPr>
        <p:txBody>
          <a:bodyPr>
            <a:normAutofit fontScale="62500" lnSpcReduction="20000"/>
          </a:bodyPr>
          <a:lstStyle/>
          <a:p>
            <a:pPr>
              <a:buNone/>
            </a:pPr>
            <a:r>
              <a:rPr lang="en-GB" dirty="0"/>
              <a:t>Here are some of the benefits of ICT that have been identified by teachers:</a:t>
            </a:r>
            <a:endParaRPr lang="en-GB" sz="2800" dirty="0"/>
          </a:p>
          <a:p>
            <a:pPr lvl="0"/>
            <a:r>
              <a:rPr lang="en-GB" dirty="0"/>
              <a:t>ICT is </a:t>
            </a:r>
            <a:r>
              <a:rPr lang="en-GB" b="1" dirty="0"/>
              <a:t>motivating</a:t>
            </a:r>
            <a:r>
              <a:rPr lang="en-GB" dirty="0"/>
              <a:t> both for students and for teachers. It makes the learning process more enjoyable.</a:t>
            </a:r>
            <a:endParaRPr lang="en-GB" sz="2800" dirty="0"/>
          </a:p>
          <a:p>
            <a:pPr lvl="0"/>
            <a:r>
              <a:rPr lang="en-GB" dirty="0"/>
              <a:t>ICT offers a </a:t>
            </a:r>
            <a:r>
              <a:rPr lang="en-GB" b="1" dirty="0"/>
              <a:t>wide range of multimedia resources</a:t>
            </a:r>
            <a:r>
              <a:rPr lang="en-GB" dirty="0"/>
              <a:t> enabling text, still images, audio and video to be combined in interesting and stimulating ways for presentation purposes in the classroom, using a data projector and an interactive whiteboard. </a:t>
            </a:r>
          </a:p>
          <a:p>
            <a:pPr lvl="0"/>
            <a:r>
              <a:rPr lang="en-GB" dirty="0"/>
              <a:t>ICT offers opportunities for </a:t>
            </a:r>
            <a:r>
              <a:rPr lang="en-GB" b="1" dirty="0"/>
              <a:t>intensive one-to-one learning in a multimedia computer lab</a:t>
            </a:r>
            <a:r>
              <a:rPr lang="en-GB" dirty="0"/>
              <a:t>. </a:t>
            </a:r>
          </a:p>
          <a:p>
            <a:pPr lvl="0"/>
            <a:r>
              <a:rPr lang="en-GB" dirty="0"/>
              <a:t>ICT offers access to a </a:t>
            </a:r>
            <a:r>
              <a:rPr lang="en-GB" b="1" dirty="0"/>
              <a:t>rich resource of authentic materials on the Internet</a:t>
            </a:r>
            <a:r>
              <a:rPr lang="en-GB" dirty="0"/>
              <a:t>. </a:t>
            </a:r>
            <a:endParaRPr lang="en-GB" sz="2800" dirty="0"/>
          </a:p>
          <a:p>
            <a:pPr lvl="0"/>
            <a:r>
              <a:rPr lang="en-GB" dirty="0"/>
              <a:t>ICT offers access to a </a:t>
            </a:r>
            <a:r>
              <a:rPr lang="en-GB" b="1" dirty="0"/>
              <a:t>wide range of authentic materials on CD-ROM and DVD</a:t>
            </a:r>
            <a:r>
              <a:rPr lang="en-GB" dirty="0"/>
              <a:t>. </a:t>
            </a:r>
          </a:p>
          <a:p>
            <a:pPr lvl="0"/>
            <a:r>
              <a:rPr lang="en-GB" dirty="0"/>
              <a:t>ICT </a:t>
            </a:r>
            <a:r>
              <a:rPr lang="en-GB" b="1" dirty="0"/>
              <a:t>makes worldwide communication possible</a:t>
            </a:r>
            <a:r>
              <a:rPr lang="en-GB" dirty="0"/>
              <a:t> via email and via audio- and videoconferencing with native speakers.</a:t>
            </a:r>
          </a:p>
          <a:p>
            <a:pPr lvl="0"/>
            <a:r>
              <a:rPr lang="en-GB" dirty="0"/>
              <a:t> ICT can open up a </a:t>
            </a:r>
            <a:r>
              <a:rPr lang="en-GB" b="1" dirty="0"/>
              <a:t>new range of self-access and distance learning opportunities</a:t>
            </a:r>
            <a:r>
              <a:rPr lang="en-GB" dirty="0"/>
              <a:t>, thereby making access to learning more widely available to students who have to study outside normal hours, who live in remote areas, or who have special needs.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Weaknesses of CALL</a:t>
            </a:r>
            <a:endParaRPr lang="en-GB"/>
          </a:p>
        </p:txBody>
      </p:sp>
      <p:pic>
        <p:nvPicPr>
          <p:cNvPr id="4" name="Picture 2" descr="http://internet-educativa.pbwiki.com/f/aprendizaje%20sloodle.gif"/>
          <p:cNvPicPr>
            <a:picLocks noGrp="1" noChangeAspect="1" noChangeArrowheads="1"/>
          </p:cNvPicPr>
          <p:nvPr>
            <p:ph idx="1"/>
          </p:nvPr>
        </p:nvPicPr>
        <p:blipFill>
          <a:blip r:embed="rId2" cstate="print"/>
          <a:srcRect/>
          <a:stretch>
            <a:fillRect/>
          </a:stretch>
        </p:blipFill>
        <p:spPr bwMode="auto">
          <a:xfrm>
            <a:off x="1295400" y="1459048"/>
            <a:ext cx="6631275" cy="4865551"/>
          </a:xfrm>
          <a:prstGeom prst="rect">
            <a:avLst/>
          </a:prstGeom>
          <a:ln>
            <a:noFill/>
          </a:ln>
          <a:effectLst>
            <a:softEdge rad="112500"/>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582612"/>
          </a:xfrm>
        </p:spPr>
        <p:txBody>
          <a:bodyPr>
            <a:normAutofit fontScale="90000"/>
          </a:bodyPr>
          <a:lstStyle/>
          <a:p>
            <a:pPr eaLnBrk="1" fontAlgn="auto" hangingPunct="1">
              <a:spcAft>
                <a:spcPts val="0"/>
              </a:spcAft>
              <a:defRPr/>
            </a:pPr>
            <a:br>
              <a:rPr lang="id-ID" sz="1600" dirty="0">
                <a:latin typeface="Verdana" pitchFamily="34" charset="0"/>
                <a:ea typeface="Verdana" pitchFamily="34" charset="0"/>
                <a:cs typeface="Verdana" pitchFamily="34" charset="0"/>
              </a:rPr>
            </a:br>
            <a:br>
              <a:rPr lang="id-ID" sz="2000" dirty="0">
                <a:latin typeface="Verdana" pitchFamily="34" charset="0"/>
                <a:ea typeface="Verdana" pitchFamily="34" charset="0"/>
                <a:cs typeface="Verdana" pitchFamily="34" charset="0"/>
              </a:rPr>
            </a:br>
            <a:r>
              <a:rPr lang="en-US" sz="3100" dirty="0">
                <a:latin typeface="Verdana" pitchFamily="34" charset="0"/>
                <a:ea typeface="Verdana" pitchFamily="34" charset="0"/>
                <a:cs typeface="Verdana" pitchFamily="34" charset="0"/>
              </a:rPr>
              <a:t>Weaknesses</a:t>
            </a:r>
            <a:r>
              <a:rPr lang="id-ID" sz="3100" dirty="0">
                <a:latin typeface="Verdana" pitchFamily="34" charset="0"/>
                <a:ea typeface="Verdana" pitchFamily="34" charset="0"/>
                <a:cs typeface="Verdana" pitchFamily="34" charset="0"/>
              </a:rPr>
              <a:t> OF CALL</a:t>
            </a:r>
            <a:br>
              <a:rPr lang="id-ID" sz="1600" dirty="0">
                <a:latin typeface="Verdana" pitchFamily="34" charset="0"/>
                <a:ea typeface="Verdana" pitchFamily="34" charset="0"/>
                <a:cs typeface="Verdana" pitchFamily="34" charset="0"/>
              </a:rPr>
            </a:br>
            <a:br>
              <a:rPr lang="id-ID" sz="1600" dirty="0">
                <a:latin typeface="Verdana" pitchFamily="34" charset="0"/>
                <a:ea typeface="Verdana" pitchFamily="34" charset="0"/>
                <a:cs typeface="Verdana" pitchFamily="34" charset="0"/>
              </a:rPr>
            </a:br>
            <a:endParaRPr lang="id-ID" sz="1600" dirty="0">
              <a:latin typeface="Verdana" pitchFamily="34" charset="0"/>
              <a:ea typeface="Verdana" pitchFamily="34" charset="0"/>
              <a:cs typeface="Verdana" pitchFamily="34" charset="0"/>
            </a:endParaRPr>
          </a:p>
        </p:txBody>
      </p:sp>
      <p:sp>
        <p:nvSpPr>
          <p:cNvPr id="22531" name="Content Placeholder 2"/>
          <p:cNvSpPr>
            <a:spLocks noGrp="1"/>
          </p:cNvSpPr>
          <p:nvPr>
            <p:ph idx="1"/>
          </p:nvPr>
        </p:nvSpPr>
        <p:spPr>
          <a:xfrm>
            <a:off x="76200" y="990600"/>
            <a:ext cx="8991600" cy="5638800"/>
          </a:xfrm>
        </p:spPr>
        <p:style>
          <a:lnRef idx="2">
            <a:schemeClr val="dk1"/>
          </a:lnRef>
          <a:fillRef idx="1">
            <a:schemeClr val="lt1"/>
          </a:fillRef>
          <a:effectRef idx="0">
            <a:schemeClr val="dk1"/>
          </a:effectRef>
          <a:fontRef idx="minor">
            <a:schemeClr val="dk1"/>
          </a:fontRef>
        </p:style>
        <p:txBody>
          <a:bodyPr>
            <a:noAutofit/>
          </a:bodyPr>
          <a:lstStyle/>
          <a:p>
            <a:pPr>
              <a:lnSpc>
                <a:spcPct val="90000"/>
              </a:lnSpc>
              <a:buNone/>
            </a:pPr>
            <a:r>
              <a:rPr lang="id-ID" sz="2300" dirty="0">
                <a:solidFill>
                  <a:schemeClr val="tx1"/>
                </a:solidFill>
                <a:ea typeface="Verdana" pitchFamily="34" charset="0"/>
                <a:cs typeface="Verdana" pitchFamily="34" charset="0"/>
              </a:rPr>
              <a:t>Although there are many advantages of computer, the application of current computer technology still has its limitations and disadvantages.</a:t>
            </a:r>
          </a:p>
          <a:p>
            <a:pPr>
              <a:lnSpc>
                <a:spcPct val="90000"/>
              </a:lnSpc>
            </a:pPr>
            <a:r>
              <a:rPr lang="id-ID" sz="2300" b="1" dirty="0">
                <a:solidFill>
                  <a:schemeClr val="tx1"/>
                </a:solidFill>
                <a:ea typeface="Verdana" pitchFamily="34" charset="0"/>
                <a:cs typeface="Verdana" pitchFamily="34" charset="0"/>
              </a:rPr>
              <a:t>Less-handy equipment.</a:t>
            </a:r>
            <a:r>
              <a:rPr lang="en-US" sz="2300" b="1" dirty="0">
                <a:solidFill>
                  <a:schemeClr val="tx1"/>
                </a:solidFill>
                <a:ea typeface="Verdana" pitchFamily="34" charset="0"/>
                <a:cs typeface="Verdana" pitchFamily="34" charset="0"/>
              </a:rPr>
              <a:t> </a:t>
            </a:r>
            <a:r>
              <a:rPr lang="en-US" sz="2300" dirty="0">
                <a:solidFill>
                  <a:schemeClr val="tx1"/>
                </a:solidFill>
                <a:ea typeface="Verdana" pitchFamily="34" charset="0"/>
                <a:cs typeface="Verdana" pitchFamily="34" charset="0"/>
              </a:rPr>
              <a:t>T</a:t>
            </a:r>
            <a:r>
              <a:rPr lang="id-ID" sz="2300" dirty="0">
                <a:solidFill>
                  <a:schemeClr val="tx1"/>
                </a:solidFill>
                <a:ea typeface="Verdana" pitchFamily="34" charset="0"/>
                <a:cs typeface="Verdana" pitchFamily="34" charset="0"/>
              </a:rPr>
              <a:t>he CAL program is different from traditional books that can be carried around and studied wherever and whenever they wish: on a train, at home, in the middle of the night, and so on. School computers or language laboratory can only be accessed in restricted hours, so CALL program only benefits people who have computers at home or personal notebook.</a:t>
            </a:r>
          </a:p>
          <a:p>
            <a:pPr>
              <a:lnSpc>
                <a:spcPct val="90000"/>
              </a:lnSpc>
            </a:pPr>
            <a:r>
              <a:rPr lang="id-ID" sz="2300" b="1" dirty="0">
                <a:solidFill>
                  <a:schemeClr val="tx1"/>
                </a:solidFill>
                <a:ea typeface="Verdana" pitchFamily="34" charset="0"/>
                <a:cs typeface="Verdana" pitchFamily="34" charset="0"/>
              </a:rPr>
              <a:t>Increased educational costs.</a:t>
            </a:r>
            <a:r>
              <a:rPr lang="en-US" sz="2300" b="1" dirty="0">
                <a:solidFill>
                  <a:schemeClr val="tx1"/>
                </a:solidFill>
                <a:ea typeface="Verdana" pitchFamily="34" charset="0"/>
                <a:cs typeface="Verdana" pitchFamily="34" charset="0"/>
              </a:rPr>
              <a:t> </a:t>
            </a:r>
            <a:r>
              <a:rPr lang="id-ID" sz="2300" dirty="0">
                <a:solidFill>
                  <a:schemeClr val="tx1"/>
                </a:solidFill>
                <a:ea typeface="Verdana" pitchFamily="34" charset="0"/>
                <a:cs typeface="Verdana" pitchFamily="34" charset="0"/>
              </a:rPr>
              <a:t>CALL will increase educational cost, since computers become a basic requirement for students to purchase, and low-budget school and low income students cannot afford a computer </a:t>
            </a:r>
            <a:endParaRPr lang="en-US" sz="2300" dirty="0">
              <a:solidFill>
                <a:schemeClr val="tx1"/>
              </a:solidFill>
              <a:ea typeface="Verdana" pitchFamily="34" charset="0"/>
              <a:cs typeface="Verdana" pitchFamily="34" charset="0"/>
            </a:endParaRPr>
          </a:p>
          <a:p>
            <a:pPr>
              <a:lnSpc>
                <a:spcPct val="90000"/>
              </a:lnSpc>
            </a:pPr>
            <a:r>
              <a:rPr lang="en-US" sz="2300" b="1" dirty="0">
                <a:solidFill>
                  <a:schemeClr val="tx1"/>
                </a:solidFill>
                <a:ea typeface="Verdana" pitchFamily="34" charset="0"/>
                <a:cs typeface="Verdana" pitchFamily="34" charset="0"/>
              </a:rPr>
              <a:t>Need for training</a:t>
            </a:r>
            <a:r>
              <a:rPr lang="id-ID" sz="2300" b="1" dirty="0">
                <a:solidFill>
                  <a:schemeClr val="tx1"/>
                </a:solidFill>
                <a:ea typeface="Verdana" pitchFamily="34" charset="0"/>
                <a:cs typeface="Verdana" pitchFamily="34" charset="0"/>
              </a:rPr>
              <a:t>. </a:t>
            </a:r>
            <a:r>
              <a:rPr lang="id-ID" sz="2300" dirty="0">
                <a:solidFill>
                  <a:schemeClr val="tx1"/>
                </a:solidFill>
                <a:ea typeface="Verdana" pitchFamily="34" charset="0"/>
                <a:cs typeface="Verdana" pitchFamily="34" charset="0"/>
              </a:rPr>
              <a:t>It is necessary for teachers and students to have basic technology knowledge before applying computer technology in second language teaching and learning. Therefore, computers will only benefit those who are familiar with computer.</a:t>
            </a:r>
            <a:endParaRPr lang="en-US" sz="2300" dirty="0">
              <a:solidFill>
                <a:schemeClr val="tx1"/>
              </a:solidFill>
              <a:ea typeface="Verdana" pitchFamily="34" charset="0"/>
              <a:cs typeface="Verdana" pitchFamily="34" charset="0"/>
            </a:endParaRPr>
          </a:p>
        </p:txBody>
      </p:sp>
    </p:spTree>
  </p:cSld>
  <p:clrMapOvr>
    <a:masterClrMapping/>
  </p:clrMapOvr>
  <p:transition spd="slow">
    <p:wedge/>
    <p:sndAc>
      <p:stSnd>
        <p:snd r:embed="rId2" name="chimes.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latin typeface="Verdana" pitchFamily="34" charset="0"/>
                <a:ea typeface="Verdana" pitchFamily="34" charset="0"/>
                <a:cs typeface="Verdana" pitchFamily="34" charset="0"/>
              </a:rPr>
              <a:t>Weaknesses</a:t>
            </a:r>
            <a:r>
              <a:rPr lang="id-ID" dirty="0">
                <a:latin typeface="Verdana" pitchFamily="34" charset="0"/>
                <a:ea typeface="Verdana" pitchFamily="34" charset="0"/>
                <a:cs typeface="Verdana" pitchFamily="34" charset="0"/>
              </a:rPr>
              <a:t> OF CALL</a:t>
            </a:r>
            <a:r>
              <a:rPr lang="en-US" dirty="0">
                <a:latin typeface="Verdana" pitchFamily="34" charset="0"/>
                <a:ea typeface="Verdana" pitchFamily="34" charset="0"/>
                <a:cs typeface="Verdana" pitchFamily="34" charset="0"/>
              </a:rPr>
              <a:t>…</a:t>
            </a:r>
            <a:endParaRPr lang="en-GB" dirty="0"/>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r>
              <a:rPr lang="id-ID" b="1" dirty="0">
                <a:ea typeface="Verdana" pitchFamily="34" charset="0"/>
                <a:cs typeface="Verdana" pitchFamily="34" charset="0"/>
              </a:rPr>
              <a:t>Imperfect current CALL programs</a:t>
            </a:r>
            <a:r>
              <a:rPr lang="en-US" dirty="0">
                <a:ea typeface="Verdana" pitchFamily="34" charset="0"/>
                <a:cs typeface="Verdana" pitchFamily="34" charset="0"/>
              </a:rPr>
              <a:t>: </a:t>
            </a:r>
            <a:r>
              <a:rPr lang="id-ID" dirty="0">
                <a:ea typeface="Verdana" pitchFamily="34" charset="0"/>
                <a:cs typeface="Verdana" pitchFamily="34" charset="0"/>
              </a:rPr>
              <a:t>At present, the software of CALL mainly deals with reading, listening, and writing skills. There are some speaking programs have been developed recently, but their functions are still limited.</a:t>
            </a:r>
            <a:r>
              <a:rPr lang="es-ES" dirty="0">
                <a:ea typeface="Verdana" pitchFamily="34" charset="0"/>
                <a:cs typeface="Verdana" pitchFamily="34" charset="0"/>
              </a:rPr>
              <a:t> </a:t>
            </a:r>
          </a:p>
          <a:p>
            <a:r>
              <a:rPr lang="es-ES" b="1" dirty="0">
                <a:ea typeface="Verdana" pitchFamily="34" charset="0"/>
                <a:cs typeface="Verdana" pitchFamily="34" charset="0"/>
              </a:rPr>
              <a:t>Collaboration Startegies: </a:t>
            </a:r>
            <a:r>
              <a:rPr lang="es-ES" dirty="0">
                <a:ea typeface="Verdana" pitchFamily="34" charset="0"/>
                <a:cs typeface="Verdana" pitchFamily="34" charset="0"/>
              </a:rPr>
              <a:t>Students have to develop group strategies, interpersonal relationships and determine the working process Software mediation vs. teachers intervention</a:t>
            </a:r>
          </a:p>
          <a:p>
            <a:r>
              <a:rPr lang="es-ES" b="1" dirty="0"/>
              <a:t>Guidance: </a:t>
            </a:r>
            <a:r>
              <a:rPr lang="es-ES" dirty="0"/>
              <a:t>If a clearly defined scope and  sequence is missing students may  get disoriented and distracted. Students  have to determine goals and priorities.</a:t>
            </a:r>
          </a:p>
          <a:p>
            <a:endParaRPr lang="en-GB" dirty="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dirty="0"/>
              <a:t>Issues</a:t>
            </a:r>
          </a:p>
        </p:txBody>
      </p:sp>
      <p:sp>
        <p:nvSpPr>
          <p:cNvPr id="3" name="Content Placeholder 2"/>
          <p:cNvSpPr>
            <a:spLocks noGrp="1"/>
          </p:cNvSpPr>
          <p:nvPr>
            <p:ph idx="1"/>
          </p:nvPr>
        </p:nvSpPr>
        <p:spPr/>
        <p:txBody>
          <a:bodyPr>
            <a:normAutofit/>
          </a:bodyPr>
          <a:lstStyle/>
          <a:p>
            <a:r>
              <a:rPr lang="nl-NL" dirty="0"/>
              <a:t>Lack of enough locally working cases/examples</a:t>
            </a:r>
          </a:p>
          <a:p>
            <a:r>
              <a:rPr lang="nl-NL" dirty="0"/>
              <a:t>Lack of promotion</a:t>
            </a:r>
          </a:p>
          <a:p>
            <a:r>
              <a:rPr lang="nl-NL" dirty="0"/>
              <a:t>Most teachers feel they are not ‘digital natives’</a:t>
            </a:r>
          </a:p>
          <a:p>
            <a:r>
              <a:rPr lang="nl-NL" dirty="0"/>
              <a:t>Teachers fear of further complicating their lives</a:t>
            </a:r>
          </a:p>
          <a:p>
            <a:r>
              <a:rPr lang="nl-NL" dirty="0"/>
              <a:t>General reluctance to change</a:t>
            </a:r>
          </a:p>
          <a:p>
            <a:endParaRPr lang="en-US" dirty="0"/>
          </a:p>
        </p:txBody>
      </p:sp>
      <p:sp>
        <p:nvSpPr>
          <p:cNvPr id="4" name="Slide Number Placeholder 3"/>
          <p:cNvSpPr>
            <a:spLocks noGrp="1"/>
          </p:cNvSpPr>
          <p:nvPr>
            <p:ph type="sldNum" sz="quarter" idx="10"/>
          </p:nvPr>
        </p:nvSpPr>
        <p:spPr/>
        <p:txBody>
          <a:bodyPr/>
          <a:lstStyle/>
          <a:p>
            <a:r>
              <a:rPr lang="en-US"/>
              <a:t>1</a:t>
            </a:r>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ABD97-E593-CBFE-BE6C-90BFFED87118}"/>
              </a:ext>
            </a:extLst>
          </p:cNvPr>
          <p:cNvSpPr>
            <a:spLocks noGrp="1"/>
          </p:cNvSpPr>
          <p:nvPr>
            <p:ph type="title"/>
          </p:nvPr>
        </p:nvSpPr>
        <p:spPr/>
        <p:txBody>
          <a:bodyPr/>
          <a:lstStyle/>
          <a:p>
            <a:r>
              <a:rPr lang="en-US" dirty="0"/>
              <a:t>Some associated terms</a:t>
            </a:r>
          </a:p>
        </p:txBody>
      </p:sp>
      <p:sp>
        <p:nvSpPr>
          <p:cNvPr id="3" name="Content Placeholder 2">
            <a:extLst>
              <a:ext uri="{FF2B5EF4-FFF2-40B4-BE49-F238E27FC236}">
                <a16:creationId xmlns:a16="http://schemas.microsoft.com/office/drawing/2014/main" id="{1BCBF996-B478-BD16-EE22-AE28CC3714E1}"/>
              </a:ext>
            </a:extLst>
          </p:cNvPr>
          <p:cNvSpPr>
            <a:spLocks noGrp="1"/>
          </p:cNvSpPr>
          <p:nvPr>
            <p:ph idx="1"/>
          </p:nvPr>
        </p:nvSpPr>
        <p:spPr/>
        <p:txBody>
          <a:bodyPr>
            <a:normAutofit/>
          </a:bodyPr>
          <a:lstStyle/>
          <a:p>
            <a:r>
              <a:rPr lang="en-US" dirty="0"/>
              <a:t>What do you think are these terms?</a:t>
            </a:r>
          </a:p>
          <a:p>
            <a:pPr lvl="1"/>
            <a:r>
              <a:rPr lang="en-US" dirty="0"/>
              <a:t>MALL</a:t>
            </a:r>
          </a:p>
          <a:p>
            <a:pPr lvl="1"/>
            <a:r>
              <a:rPr lang="en-US" dirty="0"/>
              <a:t>BALL</a:t>
            </a:r>
          </a:p>
          <a:p>
            <a:pPr lvl="1"/>
            <a:r>
              <a:rPr lang="en-US" dirty="0"/>
              <a:t>Flipped</a:t>
            </a:r>
          </a:p>
          <a:p>
            <a:pPr lvl="1"/>
            <a:r>
              <a:rPr lang="en-US" dirty="0"/>
              <a:t>Hybrid</a:t>
            </a:r>
          </a:p>
          <a:p>
            <a:pPr lvl="1"/>
            <a:r>
              <a:rPr lang="en-US" dirty="0"/>
              <a:t>Blended</a:t>
            </a:r>
          </a:p>
          <a:p>
            <a:pPr lvl="1"/>
            <a:r>
              <a:rPr lang="en-US" dirty="0"/>
              <a:t>Virtual</a:t>
            </a:r>
          </a:p>
          <a:p>
            <a:pPr lvl="1"/>
            <a:r>
              <a:rPr lang="en-US" dirty="0"/>
              <a:t>Podcast </a:t>
            </a:r>
          </a:p>
          <a:p>
            <a:pPr marL="0" indent="0">
              <a:buNone/>
            </a:pPr>
            <a:endParaRPr lang="en-US" dirty="0"/>
          </a:p>
        </p:txBody>
      </p:sp>
    </p:spTree>
    <p:extLst>
      <p:ext uri="{BB962C8B-B14F-4D97-AF65-F5344CB8AC3E}">
        <p14:creationId xmlns:p14="http://schemas.microsoft.com/office/powerpoint/2010/main" val="4239715505"/>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925AF-C814-8FBE-2CBB-CE7296F240FD}"/>
              </a:ext>
            </a:extLst>
          </p:cNvPr>
          <p:cNvSpPr>
            <a:spLocks noGrp="1"/>
          </p:cNvSpPr>
          <p:nvPr>
            <p:ph type="title"/>
          </p:nvPr>
        </p:nvSpPr>
        <p:spPr/>
        <p:txBody>
          <a:bodyPr/>
          <a:lstStyle/>
          <a:p>
            <a:r>
              <a:rPr lang="en-US" dirty="0"/>
              <a:t>Some links</a:t>
            </a:r>
          </a:p>
        </p:txBody>
      </p:sp>
      <p:sp>
        <p:nvSpPr>
          <p:cNvPr id="3" name="Content Placeholder 2">
            <a:extLst>
              <a:ext uri="{FF2B5EF4-FFF2-40B4-BE49-F238E27FC236}">
                <a16:creationId xmlns:a16="http://schemas.microsoft.com/office/drawing/2014/main" id="{D375F6AB-51C3-81E0-3A55-E7F7A6AA1EB0}"/>
              </a:ext>
            </a:extLst>
          </p:cNvPr>
          <p:cNvSpPr>
            <a:spLocks noGrp="1"/>
          </p:cNvSpPr>
          <p:nvPr>
            <p:ph idx="1"/>
          </p:nvPr>
        </p:nvSpPr>
        <p:spPr/>
        <p:txBody>
          <a:bodyPr/>
          <a:lstStyle/>
          <a:p>
            <a:r>
              <a:rPr lang="en-US" dirty="0">
                <a:hlinkClick r:id="rId2"/>
              </a:rPr>
              <a:t>Computer assisted language learning | </a:t>
            </a:r>
            <a:r>
              <a:rPr lang="en-US" dirty="0" err="1">
                <a:hlinkClick r:id="rId2"/>
              </a:rPr>
              <a:t>Elt</a:t>
            </a:r>
            <a:r>
              <a:rPr lang="en-US" dirty="0">
                <a:hlinkClick r:id="rId2"/>
              </a:rPr>
              <a:t> World Wiki | Fandom</a:t>
            </a:r>
            <a:endParaRPr lang="en-US" dirty="0"/>
          </a:p>
          <a:p>
            <a:r>
              <a:rPr lang="en-US" dirty="0">
                <a:hlinkClick r:id="rId3"/>
              </a:rPr>
              <a:t>Computer-assisted language learning - Wikipedia</a:t>
            </a:r>
            <a:endParaRPr lang="en-US" dirty="0"/>
          </a:p>
        </p:txBody>
      </p:sp>
    </p:spTree>
    <p:extLst>
      <p:ext uri="{BB962C8B-B14F-4D97-AF65-F5344CB8AC3E}">
        <p14:creationId xmlns:p14="http://schemas.microsoft.com/office/powerpoint/2010/main" val="92322568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Opportunities…</a:t>
            </a:r>
          </a:p>
        </p:txBody>
      </p:sp>
      <p:sp>
        <p:nvSpPr>
          <p:cNvPr id="3" name="Content Placeholder 2"/>
          <p:cNvSpPr>
            <a:spLocks noGrp="1"/>
          </p:cNvSpPr>
          <p:nvPr>
            <p:ph idx="1"/>
          </p:nvPr>
        </p:nvSpPr>
        <p:spPr>
          <a:xfrm>
            <a:off x="533400" y="914400"/>
            <a:ext cx="8229600" cy="5562600"/>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a:buNone/>
            </a:pPr>
            <a:r>
              <a:rPr lang="en-US" sz="2400" dirty="0"/>
              <a:t>“Given Tablets but No Teachers, Ethiopian Children Teach Themselves”</a:t>
            </a:r>
          </a:p>
          <a:p>
            <a:endParaRPr lang="en-US" dirty="0"/>
          </a:p>
        </p:txBody>
      </p:sp>
      <p:sp>
        <p:nvSpPr>
          <p:cNvPr id="4" name="Slide Number Placeholder 3"/>
          <p:cNvSpPr>
            <a:spLocks noGrp="1"/>
          </p:cNvSpPr>
          <p:nvPr>
            <p:ph type="sldNum" sz="quarter" idx="10"/>
          </p:nvPr>
        </p:nvSpPr>
        <p:spPr/>
        <p:txBody>
          <a:bodyPr/>
          <a:lstStyle/>
          <a:p>
            <a:fld id="{C22353D4-E718-48CB-89E5-92AA91DABAB1}" type="slidenum">
              <a:rPr lang="en-US" smtClean="0"/>
              <a:pPr/>
              <a:t>18</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2050" name="Picture 2" descr="http://www.educationnews.org/wp-content/uploads/2013/10/ethiopian_kids_teach_with-_tablets.jpg"/>
          <p:cNvPicPr>
            <a:picLocks noChangeAspect="1" noChangeArrowheads="1"/>
          </p:cNvPicPr>
          <p:nvPr/>
        </p:nvPicPr>
        <p:blipFill>
          <a:blip r:embed="rId2" cstate="print"/>
          <a:srcRect/>
          <a:stretch>
            <a:fillRect/>
          </a:stretch>
        </p:blipFill>
        <p:spPr bwMode="auto">
          <a:xfrm>
            <a:off x="751608" y="838200"/>
            <a:ext cx="7935192" cy="4634714"/>
          </a:xfrm>
          <a:prstGeom prst="rect">
            <a:avLst/>
          </a:prstGeom>
          <a:noFill/>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Content Placeholder 3" descr="thankyou2.png"/>
          <p:cNvPicPr>
            <a:picLocks noChangeAspect="1"/>
          </p:cNvPicPr>
          <p:nvPr/>
        </p:nvPicPr>
        <p:blipFill>
          <a:blip r:embed="rId2" cstate="print">
            <a:duotone>
              <a:prstClr val="black"/>
              <a:schemeClr val="accent3">
                <a:tint val="45000"/>
                <a:satMod val="400000"/>
              </a:schemeClr>
            </a:duotone>
          </a:blip>
          <a:stretch>
            <a:fillRect/>
          </a:stretch>
        </p:blipFill>
        <p:spPr>
          <a:xfrm>
            <a:off x="457200" y="1524000"/>
            <a:ext cx="8305800" cy="5029199"/>
          </a:xfrm>
          <a:prstGeom prst="rect">
            <a:avLst/>
          </a:prstGeom>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i="1" dirty="0"/>
              <a:t>Module Contents</a:t>
            </a:r>
            <a:br>
              <a:rPr lang="en-US" dirty="0"/>
            </a:br>
            <a:endParaRPr lang="en-US" dirty="0"/>
          </a:p>
        </p:txBody>
      </p:sp>
      <p:graphicFrame>
        <p:nvGraphicFramePr>
          <p:cNvPr id="6" name="Content Placeholder 5"/>
          <p:cNvGraphicFramePr>
            <a:graphicFrameLocks noGrp="1"/>
          </p:cNvGraphicFramePr>
          <p:nvPr>
            <p:ph idx="1"/>
          </p:nvPr>
        </p:nvGraphicFramePr>
        <p:xfrm>
          <a:off x="457200" y="1066800"/>
          <a:ext cx="83058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6">
                                            <p:graphicEl>
                                              <a:dgm id="{A2B7350A-25C0-4237-98F6-B7C8F37421EE}"/>
                                            </p:graphicEl>
                                          </p:spTgt>
                                        </p:tgtEl>
                                        <p:attrNameLst>
                                          <p:attrName>style.visibility</p:attrName>
                                        </p:attrNameLst>
                                      </p:cBhvr>
                                      <p:to>
                                        <p:strVal val="visible"/>
                                      </p:to>
                                    </p:set>
                                    <p:anim calcmode="lin" valueType="num">
                                      <p:cBhvr additive="base">
                                        <p:cTn id="7" dur="2000" fill="hold"/>
                                        <p:tgtEl>
                                          <p:spTgt spid="6">
                                            <p:graphicEl>
                                              <a:dgm id="{A2B7350A-25C0-4237-98F6-B7C8F37421EE}"/>
                                            </p:graphic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6">
                                            <p:graphicEl>
                                              <a:dgm id="{A2B7350A-25C0-4237-98F6-B7C8F37421EE}"/>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6">
                                            <p:graphicEl>
                                              <a:dgm id="{602181BD-E1A7-4B34-8FED-BE25BEBDAF85}"/>
                                            </p:graphicEl>
                                          </p:spTgt>
                                        </p:tgtEl>
                                        <p:attrNameLst>
                                          <p:attrName>style.visibility</p:attrName>
                                        </p:attrNameLst>
                                      </p:cBhvr>
                                      <p:to>
                                        <p:strVal val="visible"/>
                                      </p:to>
                                    </p:set>
                                    <p:anim calcmode="lin" valueType="num">
                                      <p:cBhvr additive="base">
                                        <p:cTn id="13" dur="2000" fill="hold"/>
                                        <p:tgtEl>
                                          <p:spTgt spid="6">
                                            <p:graphicEl>
                                              <a:dgm id="{602181BD-E1A7-4B34-8FED-BE25BEBDAF85}"/>
                                            </p:graphic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6">
                                            <p:graphicEl>
                                              <a:dgm id="{602181BD-E1A7-4B34-8FED-BE25BEBDAF85}"/>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6">
                                            <p:graphicEl>
                                              <a:dgm id="{AB3FE2E6-9CE0-44A9-A46C-F351E736658E}"/>
                                            </p:graphicEl>
                                          </p:spTgt>
                                        </p:tgtEl>
                                        <p:attrNameLst>
                                          <p:attrName>style.visibility</p:attrName>
                                        </p:attrNameLst>
                                      </p:cBhvr>
                                      <p:to>
                                        <p:strVal val="visible"/>
                                      </p:to>
                                    </p:set>
                                    <p:anim calcmode="lin" valueType="num">
                                      <p:cBhvr additive="base">
                                        <p:cTn id="19" dur="2000" fill="hold"/>
                                        <p:tgtEl>
                                          <p:spTgt spid="6">
                                            <p:graphicEl>
                                              <a:dgm id="{AB3FE2E6-9CE0-44A9-A46C-F351E736658E}"/>
                                            </p:graphic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6">
                                            <p:graphicEl>
                                              <a:dgm id="{AB3FE2E6-9CE0-44A9-A46C-F351E736658E}"/>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nodeType="clickEffect">
                                  <p:stCondLst>
                                    <p:cond delay="0"/>
                                  </p:stCondLst>
                                  <p:childTnLst>
                                    <p:set>
                                      <p:cBhvr>
                                        <p:cTn id="24" dur="1" fill="hold">
                                          <p:stCondLst>
                                            <p:cond delay="0"/>
                                          </p:stCondLst>
                                        </p:cTn>
                                        <p:tgtEl>
                                          <p:spTgt spid="6">
                                            <p:graphicEl>
                                              <a:dgm id="{F3B92AA8-F410-45C8-808E-11443DDE0A37}"/>
                                            </p:graphicEl>
                                          </p:spTgt>
                                        </p:tgtEl>
                                        <p:attrNameLst>
                                          <p:attrName>style.visibility</p:attrName>
                                        </p:attrNameLst>
                                      </p:cBhvr>
                                      <p:to>
                                        <p:strVal val="visible"/>
                                      </p:to>
                                    </p:set>
                                    <p:anim calcmode="lin" valueType="num">
                                      <p:cBhvr additive="base">
                                        <p:cTn id="25" dur="2000" fill="hold"/>
                                        <p:tgtEl>
                                          <p:spTgt spid="6">
                                            <p:graphicEl>
                                              <a:dgm id="{F3B92AA8-F410-45C8-808E-11443DDE0A37}"/>
                                            </p:graphic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6">
                                            <p:graphicEl>
                                              <a:dgm id="{F3B92AA8-F410-45C8-808E-11443DDE0A37}"/>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nodeType="clickEffect">
                                  <p:stCondLst>
                                    <p:cond delay="0"/>
                                  </p:stCondLst>
                                  <p:childTnLst>
                                    <p:set>
                                      <p:cBhvr>
                                        <p:cTn id="30" dur="1" fill="hold">
                                          <p:stCondLst>
                                            <p:cond delay="0"/>
                                          </p:stCondLst>
                                        </p:cTn>
                                        <p:tgtEl>
                                          <p:spTgt spid="6">
                                            <p:graphicEl>
                                              <a:dgm id="{EDF7CC5B-E085-41C5-BD9E-0F0197524A21}"/>
                                            </p:graphicEl>
                                          </p:spTgt>
                                        </p:tgtEl>
                                        <p:attrNameLst>
                                          <p:attrName>style.visibility</p:attrName>
                                        </p:attrNameLst>
                                      </p:cBhvr>
                                      <p:to>
                                        <p:strVal val="visible"/>
                                      </p:to>
                                    </p:set>
                                    <p:anim calcmode="lin" valueType="num">
                                      <p:cBhvr additive="base">
                                        <p:cTn id="31" dur="2000" fill="hold"/>
                                        <p:tgtEl>
                                          <p:spTgt spid="6">
                                            <p:graphicEl>
                                              <a:dgm id="{EDF7CC5B-E085-41C5-BD9E-0F0197524A21}"/>
                                            </p:graphic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6">
                                            <p:graphicEl>
                                              <a:dgm id="{EDF7CC5B-E085-41C5-BD9E-0F0197524A21}"/>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CALL</a:t>
            </a:r>
            <a:endParaRPr lang="en-GB" dirty="0"/>
          </a:p>
        </p:txBody>
      </p:sp>
      <p:sp>
        <p:nvSpPr>
          <p:cNvPr id="3" name="Content Placeholder 2"/>
          <p:cNvSpPr>
            <a:spLocks noGrp="1"/>
          </p:cNvSpPr>
          <p:nvPr>
            <p:ph idx="1"/>
          </p:nvPr>
        </p:nvSpPr>
        <p:spPr/>
        <p:txBody>
          <a:bodyPr>
            <a:normAutofit fontScale="92500"/>
          </a:bodyPr>
          <a:lstStyle/>
          <a:p>
            <a:pPr>
              <a:buNone/>
            </a:pPr>
            <a:r>
              <a:rPr lang="en-GB" dirty="0"/>
              <a:t>Different definitions exist. Some of these include: </a:t>
            </a:r>
          </a:p>
          <a:p>
            <a:r>
              <a:rPr lang="en-GB" dirty="0"/>
              <a:t>It is an approach to language teaching and learning in which the computer is used as an aid to the presentation, reinforcement and assessment of material to be learned, usually including a substantial </a:t>
            </a:r>
            <a:r>
              <a:rPr lang="en-GB" b="1" dirty="0"/>
              <a:t>interactive</a:t>
            </a:r>
            <a:r>
              <a:rPr lang="en-GB" dirty="0"/>
              <a:t> element. </a:t>
            </a:r>
          </a:p>
          <a:p>
            <a:r>
              <a:rPr lang="en-GB" dirty="0"/>
              <a:t>It is the search for and study of applications of the computer in language teaching and learning.</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Definition of CALL…</a:t>
            </a:r>
            <a:endParaRPr lang="en-GB" dirty="0"/>
          </a:p>
        </p:txBody>
      </p:sp>
      <p:sp>
        <p:nvSpPr>
          <p:cNvPr id="3" name="Content Placeholder 2"/>
          <p:cNvSpPr>
            <a:spLocks noGrp="1"/>
          </p:cNvSpPr>
          <p:nvPr>
            <p:ph idx="1"/>
          </p:nvPr>
        </p:nvSpPr>
        <p:spPr>
          <a:xfrm>
            <a:off x="304800" y="1066800"/>
            <a:ext cx="8610600" cy="5638800"/>
          </a:xfrm>
        </p:spPr>
        <p:style>
          <a:lnRef idx="2">
            <a:schemeClr val="dk1"/>
          </a:lnRef>
          <a:fillRef idx="1">
            <a:schemeClr val="lt1"/>
          </a:fillRef>
          <a:effectRef idx="0">
            <a:schemeClr val="dk1"/>
          </a:effectRef>
          <a:fontRef idx="minor">
            <a:schemeClr val="dk1"/>
          </a:fontRef>
        </p:style>
        <p:txBody>
          <a:bodyPr>
            <a:normAutofit fontScale="62500" lnSpcReduction="20000"/>
          </a:bodyPr>
          <a:lstStyle/>
          <a:p>
            <a:r>
              <a:rPr lang="en-US" sz="3500" dirty="0"/>
              <a:t>CALL can be as simple as the application of word-processors (word), PowerPoint,</a:t>
            </a:r>
            <a:r>
              <a:rPr lang="en-US" sz="3500" i="1" dirty="0"/>
              <a:t> </a:t>
            </a:r>
            <a:r>
              <a:rPr lang="en-US" sz="3500" dirty="0"/>
              <a:t>and spreadsheet (Excel) that can be used to support language learning or as complex as the use of Web-based multimedia learning programs</a:t>
            </a:r>
            <a:r>
              <a:rPr lang="en-US" sz="3500" b="1" dirty="0"/>
              <a:t> </a:t>
            </a:r>
            <a:r>
              <a:rPr lang="en-US" sz="3500" dirty="0"/>
              <a:t>such as Moodle,</a:t>
            </a:r>
            <a:r>
              <a:rPr lang="en-US" sz="3500" b="1" dirty="0"/>
              <a:t> </a:t>
            </a:r>
            <a:r>
              <a:rPr lang="en-US" sz="3500" dirty="0"/>
              <a:t>online concordances, blog, wiki, etc. </a:t>
            </a:r>
          </a:p>
          <a:p>
            <a:r>
              <a:rPr lang="en-US" sz="3500" dirty="0"/>
              <a:t>CALL also implies applications specifically designed to develop and facilitate language learning, such as web-based interactive language learning exercises.</a:t>
            </a:r>
            <a:endParaRPr lang="en-GB" sz="3500" dirty="0"/>
          </a:p>
          <a:p>
            <a:r>
              <a:rPr lang="en-US" sz="3500" dirty="0"/>
              <a:t> CALL today can also be seen from different perspectives. </a:t>
            </a:r>
          </a:p>
          <a:p>
            <a:r>
              <a:rPr lang="en-US" sz="3500" dirty="0"/>
              <a:t>These are in terms of:</a:t>
            </a:r>
          </a:p>
          <a:p>
            <a:pPr lvl="1"/>
            <a:r>
              <a:rPr lang="en-US" sz="3500" dirty="0"/>
              <a:t>the mode of delivery, it can be either web-based or static tools (CD-ROM) based,</a:t>
            </a:r>
          </a:p>
          <a:p>
            <a:pPr lvl="1"/>
            <a:r>
              <a:rPr lang="en-US" sz="3500" dirty="0"/>
              <a:t> in terms of the mix it can be purely online or a mix of online and face to face (Blended Learning), </a:t>
            </a:r>
          </a:p>
          <a:p>
            <a:pPr lvl="1"/>
            <a:r>
              <a:rPr lang="en-US" sz="3500" dirty="0"/>
              <a:t>integration of media it can be drill based or can </a:t>
            </a:r>
            <a:r>
              <a:rPr lang="en-GB" sz="3500" dirty="0"/>
              <a:t>integrate multimedia packages, CDROMs and Internet and</a:t>
            </a:r>
          </a:p>
          <a:p>
            <a:pPr lvl="1"/>
            <a:r>
              <a:rPr lang="en-US" sz="3500" dirty="0"/>
              <a:t>tools for accessing lessons, it can be mobile (Cell phone or tablets) assisted or computer (Laptops or desktops) assisted.</a:t>
            </a:r>
            <a:endParaRPr lang="en-GB" sz="3500" dirty="0"/>
          </a:p>
          <a:p>
            <a:endParaRPr lang="en-GB"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Definition of CALL…</a:t>
            </a:r>
            <a:endParaRPr lang="en-GB" dirty="0"/>
          </a:p>
        </p:txBody>
      </p:sp>
      <p:sp>
        <p:nvSpPr>
          <p:cNvPr id="3" name="Content Placeholder 2"/>
          <p:cNvSpPr>
            <a:spLocks noGrp="1"/>
          </p:cNvSpPr>
          <p:nvPr>
            <p:ph idx="1"/>
          </p:nvPr>
        </p:nvSpPr>
        <p:spPr>
          <a:xfrm>
            <a:off x="304800" y="1295400"/>
            <a:ext cx="8534400" cy="533400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dirty="0"/>
              <a:t>There are a number of common terms associated to computer assisted language learning today. </a:t>
            </a:r>
          </a:p>
          <a:p>
            <a:r>
              <a:rPr lang="en-US" dirty="0"/>
              <a:t>To mention some: </a:t>
            </a:r>
          </a:p>
          <a:p>
            <a:pPr lvl="1"/>
            <a:r>
              <a:rPr lang="en-US" dirty="0"/>
              <a:t>‘CELL’ (Computer-Enhanced Language Learning), </a:t>
            </a:r>
          </a:p>
          <a:p>
            <a:pPr lvl="1"/>
            <a:r>
              <a:rPr lang="en-US" dirty="0"/>
              <a:t>CALI (Computer Assisted Language Instruction),</a:t>
            </a:r>
          </a:p>
          <a:p>
            <a:pPr lvl="1"/>
            <a:r>
              <a:rPr lang="en-US" dirty="0"/>
              <a:t>‘CBLT’ (Computer-Based Language Teaching),</a:t>
            </a:r>
          </a:p>
          <a:p>
            <a:pPr lvl="1"/>
            <a:r>
              <a:rPr lang="en-US" dirty="0"/>
              <a:t> ‘CMC’ (Computer-Mediated Communication), </a:t>
            </a:r>
          </a:p>
          <a:p>
            <a:pPr lvl="1"/>
            <a:r>
              <a:rPr lang="en-US" dirty="0"/>
              <a:t>‘TELL’ (Technology-Enhanced Language Learning)</a:t>
            </a:r>
            <a:r>
              <a:rPr lang="en-US" dirty="0">
                <a:solidFill>
                  <a:srgbClr val="000000"/>
                </a:solidFill>
              </a:rPr>
              <a:t>, </a:t>
            </a:r>
          </a:p>
          <a:p>
            <a:pPr lvl="1"/>
            <a:r>
              <a:rPr lang="en-US" dirty="0">
                <a:solidFill>
                  <a:srgbClr val="000000"/>
                </a:solidFill>
              </a:rPr>
              <a:t>Network-Based Language Teaching (NBLT), </a:t>
            </a:r>
          </a:p>
          <a:p>
            <a:pPr lvl="1"/>
            <a:r>
              <a:rPr lang="en-US" dirty="0"/>
              <a:t>‘WELL’ (Web-Enhanced Language Learning) and</a:t>
            </a:r>
          </a:p>
          <a:p>
            <a:pPr lvl="1"/>
            <a:r>
              <a:rPr lang="en-US" dirty="0">
                <a:solidFill>
                  <a:srgbClr val="000000"/>
                </a:solidFill>
              </a:rPr>
              <a:t> Information and Communication Technologies  for language learning (ICT4LT) , are listed under the banner of CALL </a:t>
            </a:r>
            <a:r>
              <a:rPr lang="en-US" dirty="0"/>
              <a:t>(</a:t>
            </a:r>
            <a:r>
              <a:rPr lang="en-US" dirty="0" err="1"/>
              <a:t>Lamy</a:t>
            </a:r>
            <a:r>
              <a:rPr lang="en-US" dirty="0"/>
              <a:t> and </a:t>
            </a:r>
            <a:r>
              <a:rPr lang="en-US" dirty="0" err="1"/>
              <a:t>Hampel</a:t>
            </a:r>
            <a:r>
              <a:rPr lang="en-US" dirty="0"/>
              <a:t>, 2007).</a:t>
            </a:r>
          </a:p>
          <a:p>
            <a:pPr>
              <a:buNone/>
            </a:pPr>
            <a:endParaRPr lang="en-GB" dirty="0"/>
          </a:p>
          <a:p>
            <a:endParaRPr lang="en-GB"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 brief history of CALL</a:t>
            </a:r>
            <a:endParaRPr lang="en-GB" dirty="0"/>
          </a:p>
        </p:txBody>
      </p:sp>
      <p:sp>
        <p:nvSpPr>
          <p:cNvPr id="3" name="Content Placeholder 2"/>
          <p:cNvSpPr>
            <a:spLocks noGrp="1"/>
          </p:cNvSpPr>
          <p:nvPr>
            <p:ph idx="1"/>
          </p:nvPr>
        </p:nvSpPr>
        <p:spPr>
          <a:xfrm>
            <a:off x="457200" y="1371600"/>
            <a:ext cx="8229600" cy="4953000"/>
          </a:xfrm>
        </p:spPr>
        <p:txBody>
          <a:bodyPr>
            <a:normAutofit fontScale="77500" lnSpcReduction="20000"/>
          </a:bodyPr>
          <a:lstStyle/>
          <a:p>
            <a:r>
              <a:rPr lang="en-GB" dirty="0"/>
              <a:t>The acronym </a:t>
            </a:r>
            <a:r>
              <a:rPr lang="en-GB" b="1" dirty="0"/>
              <a:t>CALL</a:t>
            </a:r>
            <a:r>
              <a:rPr lang="en-GB" dirty="0"/>
              <a:t> </a:t>
            </a:r>
            <a:r>
              <a:rPr lang="en-GB" b="1" dirty="0"/>
              <a:t>(Computer Assisted Language Learning) </a:t>
            </a:r>
            <a:r>
              <a:rPr lang="en-GB" dirty="0"/>
              <a:t>appears to have been coined at the beginning of the 1980s. </a:t>
            </a:r>
          </a:p>
          <a:p>
            <a:r>
              <a:rPr lang="en-GB" dirty="0"/>
              <a:t>In the USA the acronym </a:t>
            </a:r>
            <a:r>
              <a:rPr lang="en-GB" b="1" dirty="0"/>
              <a:t>CALI (Computer Assisted Language Instruction)</a:t>
            </a:r>
            <a:r>
              <a:rPr lang="en-GB" dirty="0"/>
              <a:t> was initially preferred, </a:t>
            </a:r>
          </a:p>
          <a:p>
            <a:r>
              <a:rPr lang="en-GB" dirty="0"/>
              <a:t>TESOL favoured CALL. </a:t>
            </a:r>
          </a:p>
          <a:p>
            <a:r>
              <a:rPr lang="en-GB" dirty="0"/>
              <a:t>The term CALI then appears to have fallen out of favour because of its association with programmed learning, i.e. a teacher-centred rather than a learner-centred approach that drew heavily on behaviourism, and CALL is now the dominant term. </a:t>
            </a:r>
          </a:p>
          <a:p>
            <a:r>
              <a:rPr lang="en-GB" dirty="0"/>
              <a:t>An alternative term to CALL emerged in the 1980s, namely </a:t>
            </a:r>
            <a:r>
              <a:rPr lang="en-GB" b="1" dirty="0"/>
              <a:t>Technology Enhanced Language Learning (TELL)</a:t>
            </a:r>
            <a:r>
              <a:rPr lang="en-GB" dirty="0"/>
              <a:t>, which was felt to provide a more accurate description of the activities which fall broadly within the range of CALL.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br>
              <a:rPr lang="en-GB" b="1" dirty="0"/>
            </a:br>
            <a:r>
              <a:rPr lang="en-GB" b="1" dirty="0"/>
              <a:t>A brief history of CALL…</a:t>
            </a:r>
            <a:br>
              <a:rPr lang="en-GB" dirty="0"/>
            </a:br>
            <a:endParaRPr lang="en-GB" dirty="0"/>
          </a:p>
        </p:txBody>
      </p:sp>
      <p:sp>
        <p:nvSpPr>
          <p:cNvPr id="3" name="Content Placeholder 2"/>
          <p:cNvSpPr>
            <a:spLocks noGrp="1"/>
          </p:cNvSpPr>
          <p:nvPr>
            <p:ph idx="1"/>
          </p:nvPr>
        </p:nvSpPr>
        <p:spPr>
          <a:xfrm>
            <a:off x="228600" y="990600"/>
            <a:ext cx="8610600" cy="5791200"/>
          </a:xfrm>
        </p:spPr>
        <p:txBody>
          <a:bodyPr>
            <a:noAutofit/>
          </a:bodyPr>
          <a:lstStyle/>
          <a:p>
            <a:pPr algn="just"/>
            <a:r>
              <a:rPr lang="en-US" sz="2000" dirty="0" err="1"/>
              <a:t>Teshome</a:t>
            </a:r>
            <a:r>
              <a:rPr lang="en-US" sz="2000" dirty="0"/>
              <a:t> and Islam (2002), </a:t>
            </a:r>
            <a:r>
              <a:rPr lang="en-US" sz="2000" dirty="0" err="1"/>
              <a:t>Lamy</a:t>
            </a:r>
            <a:r>
              <a:rPr lang="en-US" sz="2000" dirty="0"/>
              <a:t> and </a:t>
            </a:r>
            <a:r>
              <a:rPr lang="en-US" sz="2000" dirty="0" err="1"/>
              <a:t>Hampel</a:t>
            </a:r>
            <a:r>
              <a:rPr lang="en-US" sz="2000" dirty="0"/>
              <a:t> (2007) and Evans (2009) review that historically computer assisted language learning (CALL) has three pedagogical features.</a:t>
            </a:r>
          </a:p>
          <a:p>
            <a:pPr lvl="1" algn="just"/>
            <a:r>
              <a:rPr lang="en-US" sz="2000" dirty="0"/>
              <a:t> The first is ‘</a:t>
            </a:r>
            <a:r>
              <a:rPr lang="en-US" sz="2000" dirty="0" err="1"/>
              <a:t>Behaviouristic</a:t>
            </a:r>
            <a:r>
              <a:rPr lang="en-US" sz="2000" dirty="0"/>
              <a:t> CALL’.  Before the 1980s the computer is used as a provider of drills to a learner who (usually) responds on an individual basis. The skills most solicited are reading and writing. </a:t>
            </a:r>
          </a:p>
          <a:p>
            <a:pPr lvl="1" algn="just"/>
            <a:r>
              <a:rPr lang="en-US" sz="2000" dirty="0"/>
              <a:t>The second feature is ‘Communicative CALL’. There is a move through the 1980s towards communicative CALL. In parallel with the spread of interest in communicative teaching, CALL is able to use the technology for more interactive learning and greater student choice and control. The targeted skills now included speaking and listening. </a:t>
            </a:r>
          </a:p>
          <a:p>
            <a:pPr lvl="1" algn="just"/>
            <a:r>
              <a:rPr lang="en-US" sz="2000" dirty="0"/>
              <a:t>The third is ‘Integrative CALL’.  The period from 1990s through to the beginning of the twenty-first century is a phase of integrative CALL. During this period a variety of media (text, hypertext, graphics, sound, animation, and video) and the written, visual or spoken productions of human beings have been made accessed in an integrated fashion from a multimedia networked computer.</a:t>
            </a:r>
            <a:endParaRPr lang="en-GB" sz="2000"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Why CALL…</a:t>
            </a:r>
            <a:endParaRPr lang="en-GB" dirty="0"/>
          </a:p>
        </p:txBody>
      </p:sp>
      <p:sp>
        <p:nvSpPr>
          <p:cNvPr id="3" name="Content Placeholder 2"/>
          <p:cNvSpPr>
            <a:spLocks noGrp="1"/>
          </p:cNvSpPr>
          <p:nvPr>
            <p:ph idx="1"/>
          </p:nvPr>
        </p:nvSpPr>
        <p:spPr>
          <a:xfrm>
            <a:off x="457200" y="1066800"/>
            <a:ext cx="8229600" cy="5562600"/>
          </a:xfrm>
        </p:spPr>
        <p:txBody>
          <a:bodyPr>
            <a:normAutofit fontScale="70000" lnSpcReduction="20000"/>
          </a:bodyPr>
          <a:lstStyle/>
          <a:p>
            <a:r>
              <a:rPr lang="en-US" dirty="0"/>
              <a:t>Some specific reasons presented below can be attributed to why we opt for CALL in the learning-teaching of language in particular. </a:t>
            </a:r>
          </a:p>
          <a:p>
            <a:pPr lvl="1"/>
            <a:r>
              <a:rPr lang="en-US" dirty="0"/>
              <a:t>It increases access to authentic texts (Mitchell, 2009 and </a:t>
            </a:r>
            <a:r>
              <a:rPr lang="en-US" dirty="0" err="1"/>
              <a:t>Eastment</a:t>
            </a:r>
            <a:r>
              <a:rPr lang="en-US" dirty="0"/>
              <a:t>, 1999). These are texts which are meant for native speakers,</a:t>
            </a:r>
            <a:endParaRPr lang="en-GB" dirty="0"/>
          </a:p>
          <a:p>
            <a:pPr lvl="1"/>
            <a:r>
              <a:rPr lang="en-US" dirty="0"/>
              <a:t>helps the learners to have more control over  the language learning process which allows them to do language learning in their own time and interest (</a:t>
            </a:r>
            <a:r>
              <a:rPr lang="en-US" dirty="0" err="1"/>
              <a:t>Sagarra</a:t>
            </a:r>
            <a:r>
              <a:rPr lang="en-US" dirty="0"/>
              <a:t> and Zapata 2008),</a:t>
            </a:r>
            <a:endParaRPr lang="en-GB" dirty="0"/>
          </a:p>
          <a:p>
            <a:pPr lvl="1"/>
            <a:r>
              <a:rPr lang="en-US" dirty="0"/>
              <a:t>enables them interact and receive feedback not only from their teachers but also other learners (Comas-Quinn,2011),</a:t>
            </a:r>
            <a:endParaRPr lang="en-GB" dirty="0"/>
          </a:p>
          <a:p>
            <a:pPr lvl="1"/>
            <a:r>
              <a:rPr lang="en-US" dirty="0"/>
              <a:t>provides learners with invaluable opportunities to practice the language in and outside the classroom (Comas-Quinn,2011),</a:t>
            </a:r>
            <a:endParaRPr lang="en-GB" dirty="0"/>
          </a:p>
          <a:p>
            <a:pPr lvl="1"/>
            <a:r>
              <a:rPr lang="en-US" dirty="0"/>
              <a:t>provides opportunities  for linguistic input for the learner. These are texts to read or videos to watch and listen to. (</a:t>
            </a:r>
            <a:r>
              <a:rPr lang="en-US" dirty="0" err="1"/>
              <a:t>Chapelle</a:t>
            </a:r>
            <a:r>
              <a:rPr lang="en-US" dirty="0"/>
              <a:t>, 2008) and (</a:t>
            </a:r>
            <a:r>
              <a:rPr lang="en-US" dirty="0" err="1"/>
              <a:t>Hubackova</a:t>
            </a:r>
            <a:r>
              <a:rPr lang="en-US" dirty="0"/>
              <a:t>, et al,  2011), and</a:t>
            </a:r>
            <a:endParaRPr lang="en-GB" dirty="0"/>
          </a:p>
          <a:p>
            <a:pPr lvl="1"/>
            <a:r>
              <a:rPr lang="en-US" dirty="0"/>
              <a:t>helps teachers to provide students with a great amount of resources that usually they cannot show in the classroom due to the lack of time (</a:t>
            </a:r>
            <a:r>
              <a:rPr lang="en-US" dirty="0" err="1"/>
              <a:t>Martín</a:t>
            </a:r>
            <a:r>
              <a:rPr lang="en-US" dirty="0"/>
              <a:t>-Blas and Serrano-</a:t>
            </a:r>
            <a:r>
              <a:rPr lang="en-US" dirty="0" err="1"/>
              <a:t>Fernández</a:t>
            </a:r>
            <a:r>
              <a:rPr lang="en-US" dirty="0"/>
              <a:t> 2009).</a:t>
            </a:r>
            <a:endParaRPr lang="en-GB" dirty="0"/>
          </a:p>
          <a:p>
            <a:endParaRPr lang="en-GB"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en-US" dirty="0"/>
              <a:t>Why CALL…</a:t>
            </a:r>
          </a:p>
        </p:txBody>
      </p:sp>
      <p:sp>
        <p:nvSpPr>
          <p:cNvPr id="7171" name="Rectangle 3"/>
          <p:cNvSpPr>
            <a:spLocks noGrp="1" noChangeArrowheads="1"/>
          </p:cNvSpPr>
          <p:nvPr>
            <p:ph type="body" idx="1"/>
          </p:nvPr>
        </p:nvSpPr>
        <p:spPr>
          <a:xfrm>
            <a:off x="762000" y="1371600"/>
            <a:ext cx="7924800" cy="4754563"/>
          </a:xfrm>
        </p:spPr>
        <p:txBody>
          <a:bodyPr/>
          <a:lstStyle/>
          <a:p>
            <a:pPr eaLnBrk="1" hangingPunct="1"/>
            <a:r>
              <a:rPr lang="en-US" sz="2800" dirty="0"/>
              <a:t>Computer as a tutor for language drills or practices (reading, speaking, etc)</a:t>
            </a:r>
          </a:p>
          <a:p>
            <a:pPr eaLnBrk="1" hangingPunct="1"/>
            <a:r>
              <a:rPr lang="en-US" sz="2800" dirty="0"/>
              <a:t>Computer as a tool for language learning (writing, presenting, listening and researching, etc)</a:t>
            </a:r>
          </a:p>
          <a:p>
            <a:pPr eaLnBrk="1" hangingPunct="1"/>
            <a:r>
              <a:rPr lang="en-US" sz="2800" dirty="0"/>
              <a:t>Computer as a medium for communication (synchronous &amp; asynchronous)</a:t>
            </a:r>
          </a:p>
        </p:txBody>
      </p:sp>
    </p:spTree>
  </p:cSld>
  <p:clrMapOvr>
    <a:masterClrMapping/>
  </p:clrMapOvr>
  <p:transition spd="med"/>
</p:sld>
</file>

<file path=ppt/theme/theme1.xml><?xml version="1.0" encoding="utf-8"?>
<a:theme xmlns:a="http://schemas.openxmlformats.org/drawingml/2006/main" name="Web based CALL for AM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call-grouppjt-111221113207-phpapp02</Template>
  <TotalTime>239</TotalTime>
  <Words>1538</Words>
  <Application>Microsoft Office PowerPoint</Application>
  <PresentationFormat>On-screen Show (4:3)</PresentationFormat>
  <Paragraphs>114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Verdana</vt:lpstr>
      <vt:lpstr>Web based CALL for AMU</vt:lpstr>
      <vt:lpstr>Unit one: Introduction  </vt:lpstr>
      <vt:lpstr>Module Contents </vt:lpstr>
      <vt:lpstr>Definition of CALL</vt:lpstr>
      <vt:lpstr>Definition of CALL…</vt:lpstr>
      <vt:lpstr>Definition of CALL…</vt:lpstr>
      <vt:lpstr>A brief history of CALL</vt:lpstr>
      <vt:lpstr> A brief history of CALL… </vt:lpstr>
      <vt:lpstr>Why CALL…</vt:lpstr>
      <vt:lpstr>Why CALL…</vt:lpstr>
      <vt:lpstr>Why CAL?...(General)</vt:lpstr>
      <vt:lpstr>Strength of CALL</vt:lpstr>
      <vt:lpstr>Weaknesses of CALL</vt:lpstr>
      <vt:lpstr>  Weaknesses OF CALL  </vt:lpstr>
      <vt:lpstr>Weaknesses OF CALL…</vt:lpstr>
      <vt:lpstr>Issues</vt:lpstr>
      <vt:lpstr>Some associated terms</vt:lpstr>
      <vt:lpstr>Some links</vt:lpstr>
      <vt:lpstr>Opportunities…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one:Introduction</dc:title>
  <dc:creator>tes</dc:creator>
  <cp:lastModifiedBy>User</cp:lastModifiedBy>
  <cp:revision>78</cp:revision>
  <dcterms:created xsi:type="dcterms:W3CDTF">2014-08-08T18:35:57Z</dcterms:created>
  <dcterms:modified xsi:type="dcterms:W3CDTF">2022-12-02T17:43:57Z</dcterms:modified>
</cp:coreProperties>
</file>