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ags/tag38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39.xml" ContentType="application/vnd.openxmlformats-officedocument.presentationml.tags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tags/tag28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notesSlides/notesSlide42.xml" ContentType="application/vnd.openxmlformats-officedocument.presentationml.notesSlide+xml"/>
  <Override PartName="/ppt/tags/tag46.xml" ContentType="application/vnd.openxmlformats-officedocument.presentationml.tags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tags/tag58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43.xml" ContentType="application/vnd.openxmlformats-officedocument.presentationml.notesSlide+xml"/>
  <Override PartName="/ppt/tags/tag47.xml" ContentType="application/vnd.openxmlformats-officedocument.presentationml.tags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tags/tag3.xml" ContentType="application/vnd.openxmlformats-officedocument.presentationml.tags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6.xml" ContentType="application/vnd.openxmlformats-officedocument.presentationml.notesSlide+xml"/>
  <Override PartName="/ppt/tags/tag37.xml" ContentType="application/vnd.openxmlformats-officedocument.presentationml.tags+xml"/>
  <Override PartName="/ppt/notesSlides/notesSlide44.xml" ContentType="application/vnd.openxmlformats-officedocument.presentationml.notesSlide+xml"/>
  <Override PartName="/ppt/tags/tag48.xml" ContentType="application/vnd.openxmlformats-officedocument.presentationml.tags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tags/tag55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notesSlides/notesSlide40.xml" ContentType="application/vnd.openxmlformats-officedocument.presentationml.notesSlide+xml"/>
  <Override PartName="/ppt/tags/tag44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tags/tag11.xml" ContentType="application/vnd.openxmlformats-officedocument.presentationml.tags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tags/tag45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8"/>
  </p:notesMasterIdLst>
  <p:sldIdLst>
    <p:sldId id="256" r:id="rId2"/>
    <p:sldId id="262" r:id="rId3"/>
    <p:sldId id="263" r:id="rId4"/>
    <p:sldId id="264" r:id="rId5"/>
    <p:sldId id="265" r:id="rId6"/>
    <p:sldId id="268" r:id="rId7"/>
    <p:sldId id="421" r:id="rId8"/>
    <p:sldId id="266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438" r:id="rId18"/>
    <p:sldId id="423" r:id="rId19"/>
    <p:sldId id="424" r:id="rId20"/>
    <p:sldId id="419" r:id="rId21"/>
    <p:sldId id="279" r:id="rId22"/>
    <p:sldId id="280" r:id="rId23"/>
    <p:sldId id="444" r:id="rId24"/>
    <p:sldId id="445" r:id="rId25"/>
    <p:sldId id="425" r:id="rId26"/>
    <p:sldId id="439" r:id="rId27"/>
    <p:sldId id="440" r:id="rId28"/>
    <p:sldId id="426" r:id="rId29"/>
    <p:sldId id="433" r:id="rId30"/>
    <p:sldId id="441" r:id="rId31"/>
    <p:sldId id="371" r:id="rId32"/>
    <p:sldId id="372" r:id="rId33"/>
    <p:sldId id="373" r:id="rId34"/>
    <p:sldId id="374" r:id="rId35"/>
    <p:sldId id="375" r:id="rId36"/>
    <p:sldId id="427" r:id="rId37"/>
    <p:sldId id="446" r:id="rId38"/>
    <p:sldId id="434" r:id="rId39"/>
    <p:sldId id="382" r:id="rId40"/>
    <p:sldId id="383" r:id="rId41"/>
    <p:sldId id="384" r:id="rId42"/>
    <p:sldId id="385" r:id="rId43"/>
    <p:sldId id="389" r:id="rId44"/>
    <p:sldId id="390" r:id="rId45"/>
    <p:sldId id="391" r:id="rId46"/>
    <p:sldId id="392" r:id="rId47"/>
    <p:sldId id="393" r:id="rId48"/>
    <p:sldId id="394" r:id="rId49"/>
    <p:sldId id="395" r:id="rId50"/>
    <p:sldId id="429" r:id="rId51"/>
    <p:sldId id="430" r:id="rId52"/>
    <p:sldId id="431" r:id="rId53"/>
    <p:sldId id="396" r:id="rId54"/>
    <p:sldId id="397" r:id="rId55"/>
    <p:sldId id="398" r:id="rId56"/>
    <p:sldId id="399" r:id="rId57"/>
    <p:sldId id="400" r:id="rId58"/>
    <p:sldId id="401" r:id="rId59"/>
    <p:sldId id="402" r:id="rId60"/>
    <p:sldId id="403" r:id="rId61"/>
    <p:sldId id="404" r:id="rId62"/>
    <p:sldId id="405" r:id="rId63"/>
    <p:sldId id="406" r:id="rId64"/>
    <p:sldId id="407" r:id="rId65"/>
    <p:sldId id="408" r:id="rId66"/>
    <p:sldId id="409" r:id="rId67"/>
    <p:sldId id="410" r:id="rId68"/>
    <p:sldId id="411" r:id="rId69"/>
    <p:sldId id="412" r:id="rId70"/>
    <p:sldId id="413" r:id="rId71"/>
    <p:sldId id="414" r:id="rId72"/>
    <p:sldId id="432" r:id="rId73"/>
    <p:sldId id="442" r:id="rId74"/>
    <p:sldId id="443" r:id="rId75"/>
    <p:sldId id="435" r:id="rId76"/>
    <p:sldId id="437" r:id="rId77"/>
  </p:sldIdLst>
  <p:sldSz cx="9144000" cy="6858000" type="screen4x3"/>
  <p:notesSz cx="6858000" cy="9144000"/>
  <p:custDataLst>
    <p:tags r:id="rId7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767" autoAdjust="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1052E-AAEB-4455-80E6-34959D403C50}" type="datetimeFigureOut">
              <a:rPr lang="en-US" smtClean="0"/>
              <a:pPr/>
              <a:t>7/31/2019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6B530-39AA-4DF8-B4AE-4E2F91B096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5984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9983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34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34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12365-36BE-4559-BAB2-C909EACB2139}" type="slidenum">
              <a:rPr lang="en-US" smtClean="0"/>
              <a:pPr/>
              <a:t>11</a:t>
            </a:fld>
            <a:r>
              <a:rPr lang="en-US" dirty="0" smtClean="0"/>
              <a:t>##</a:t>
            </a:r>
          </a:p>
        </p:txBody>
      </p:sp>
      <p:sp>
        <p:nvSpPr>
          <p:cNvPr id="1034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25608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44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44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143D7E-AF9C-4BE7-A6A8-4D1B56F39BE2}" type="slidenum">
              <a:rPr lang="en-US" smtClean="0"/>
              <a:pPr/>
              <a:t>12</a:t>
            </a:fld>
            <a:r>
              <a:rPr lang="en-US" dirty="0" smtClean="0"/>
              <a:t>##</a:t>
            </a:r>
          </a:p>
        </p:txBody>
      </p:sp>
      <p:sp>
        <p:nvSpPr>
          <p:cNvPr id="1044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3507528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4429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65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65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4043C2-4D47-4DC4-9382-A0E92EC9EE87}" type="slidenum">
              <a:rPr lang="en-US" smtClean="0"/>
              <a:pPr/>
              <a:t>14</a:t>
            </a:fld>
            <a:r>
              <a:rPr lang="en-US" dirty="0" smtClean="0"/>
              <a:t>##</a:t>
            </a:r>
          </a:p>
        </p:txBody>
      </p:sp>
      <p:sp>
        <p:nvSpPr>
          <p:cNvPr id="1065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701803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85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85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FF3CAC-14D5-443C-B9F5-5AEC40A8DA58}" type="slidenum">
              <a:rPr lang="en-US" smtClean="0"/>
              <a:pPr/>
              <a:t>15</a:t>
            </a:fld>
            <a:r>
              <a:rPr lang="en-US" dirty="0" smtClean="0"/>
              <a:t>##</a:t>
            </a:r>
          </a:p>
        </p:txBody>
      </p:sp>
      <p:sp>
        <p:nvSpPr>
          <p:cNvPr id="1085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590664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95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95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E1EECB-A9CB-4FE9-AE24-0AACBF6066D2}" type="slidenum">
              <a:rPr lang="en-US" smtClean="0"/>
              <a:pPr/>
              <a:t>16</a:t>
            </a:fld>
            <a:r>
              <a:rPr lang="en-US" dirty="0" smtClean="0"/>
              <a:t>##</a:t>
            </a:r>
          </a:p>
        </p:txBody>
      </p:sp>
      <p:sp>
        <p:nvSpPr>
          <p:cNvPr id="1095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506014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3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CDBF3-817F-413A-80F8-853CCD39EDE0}" type="slidenum">
              <a:rPr lang="en-US" smtClean="0"/>
              <a:pPr/>
              <a:t>17</a:t>
            </a:fld>
            <a:r>
              <a:rPr lang="en-US" dirty="0" smtClean="0"/>
              <a:t>##</a:t>
            </a:r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322405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92278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126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126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63CF38-3629-4207-957A-9B391F7372AA}" type="slidenum">
              <a:rPr lang="en-US" smtClean="0"/>
              <a:pPr/>
              <a:t>21</a:t>
            </a:fld>
            <a:r>
              <a:rPr lang="en-US" dirty="0" smtClean="0"/>
              <a:t>##</a:t>
            </a:r>
          </a:p>
        </p:txBody>
      </p:sp>
      <p:sp>
        <p:nvSpPr>
          <p:cNvPr id="1126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067035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136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136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AE8703-CD18-4B62-94F4-265BA37E503B}" type="slidenum">
              <a:rPr lang="en-US" smtClean="0"/>
              <a:pPr/>
              <a:t>22</a:t>
            </a:fld>
            <a:r>
              <a:rPr lang="en-US" dirty="0" smtClean="0"/>
              <a:t>##</a:t>
            </a:r>
          </a:p>
        </p:txBody>
      </p:sp>
      <p:sp>
        <p:nvSpPr>
          <p:cNvPr id="1136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3321492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1566-83C0-4409-A97F-71D4DCEDC0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18475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Lossless compression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means that as the file size is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compressed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picture quality remains the same - it does not get worse. Also, the file can be decompressed to its original quality. 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Lossy compression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permanently removes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0248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249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249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D6C2C7-E0D4-4827-A427-1B6276AB8C32}" type="slidenum">
              <a:rPr lang="en-US" smtClean="0"/>
              <a:pPr/>
              <a:t>32</a:t>
            </a:fld>
            <a:r>
              <a:rPr lang="en-US" dirty="0" smtClean="0"/>
              <a:t>##</a:t>
            </a:r>
          </a:p>
        </p:txBody>
      </p:sp>
      <p:sp>
        <p:nvSpPr>
          <p:cNvPr id="1249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3232679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259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259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BF9CC9-1B2A-4399-8316-DA6D7236D2E0}" type="slidenum">
              <a:rPr lang="en-US" smtClean="0"/>
              <a:pPr/>
              <a:t>33</a:t>
            </a:fld>
            <a:r>
              <a:rPr lang="en-US" dirty="0" smtClean="0"/>
              <a:t>##</a:t>
            </a:r>
          </a:p>
        </p:txBody>
      </p:sp>
      <p:sp>
        <p:nvSpPr>
          <p:cNvPr id="1259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41476775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4766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00939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 to keep your image from being more than 600 pixels wide by 400 pixels tall. Since the lowest resolution is 640x480.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online image coordinate generators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430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43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8CD759-8BFF-4CE8-82EB-B422526AD63F}" type="slidenum">
              <a:rPr lang="en-US"/>
              <a:pPr/>
              <a:t>39</a:t>
            </a:fld>
            <a:r>
              <a:rPr lang="en-US" dirty="0"/>
              <a:t>##</a:t>
            </a:r>
          </a:p>
        </p:txBody>
      </p:sp>
      <p:sp>
        <p:nvSpPr>
          <p:cNvPr id="430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9068772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5168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1566-83C0-4409-A97F-71D4DCEDC0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10605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99662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90937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450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450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F5745-57C8-4926-A81B-E82DF6401403}" type="slidenum">
              <a:rPr lang="en-US"/>
              <a:pPr/>
              <a:t>43</a:t>
            </a:fld>
            <a:r>
              <a:rPr lang="en-US" dirty="0"/>
              <a:t>##</a:t>
            </a:r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7922700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491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491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D5A9B-F557-4FF9-BD30-8B360CB0CAC4}" type="slidenum">
              <a:rPr lang="en-US"/>
              <a:pPr/>
              <a:t>44</a:t>
            </a:fld>
            <a:r>
              <a:rPr lang="en-US" dirty="0"/>
              <a:t>##</a:t>
            </a:r>
          </a:p>
        </p:txBody>
      </p:sp>
      <p:sp>
        <p:nvSpPr>
          <p:cNvPr id="491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7393675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01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01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717C6A-A4F0-43BA-9319-A43133CB37D9}" type="slidenum">
              <a:rPr lang="en-US"/>
              <a:pPr/>
              <a:t>45</a:t>
            </a:fld>
            <a:r>
              <a:rPr lang="en-US" dirty="0"/>
              <a:t>##</a:t>
            </a:r>
          </a:p>
        </p:txBody>
      </p:sp>
      <p:sp>
        <p:nvSpPr>
          <p:cNvPr id="50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7171974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32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BD0E-6358-40AA-AC41-D1EEAA86C51E}" type="slidenum">
              <a:rPr lang="en-US"/>
              <a:pPr/>
              <a:t>46</a:t>
            </a:fld>
            <a:r>
              <a:rPr lang="en-US" dirty="0"/>
              <a:t>##</a:t>
            </a:r>
          </a:p>
        </p:txBody>
      </p:sp>
      <p:sp>
        <p:nvSpPr>
          <p:cNvPr id="532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40111681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42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42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22E00D-BDC5-46FE-BE72-6C376B294A0A}" type="slidenum">
              <a:rPr lang="en-US"/>
              <a:pPr/>
              <a:t>47</a:t>
            </a:fld>
            <a:r>
              <a:rPr lang="en-US" dirty="0"/>
              <a:t>##</a:t>
            </a:r>
          </a:p>
        </p:txBody>
      </p:sp>
      <p:sp>
        <p:nvSpPr>
          <p:cNvPr id="542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712527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42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42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22E00D-BDC5-46FE-BE72-6C376B294A0A}" type="slidenum">
              <a:rPr lang="en-US"/>
              <a:pPr/>
              <a:t>48</a:t>
            </a:fld>
            <a:r>
              <a:rPr lang="en-US" dirty="0"/>
              <a:t>##</a:t>
            </a:r>
          </a:p>
        </p:txBody>
      </p:sp>
      <p:sp>
        <p:nvSpPr>
          <p:cNvPr id="542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56363618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73325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5822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1566-83C0-4409-A97F-71D4DCEDC07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89061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117432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719026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73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73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33D03-4956-4DF5-9CF1-3BCFF3442D24}" type="slidenum">
              <a:rPr lang="en-US"/>
              <a:pPr/>
              <a:t>53</a:t>
            </a:fld>
            <a:r>
              <a:rPr lang="en-US" dirty="0"/>
              <a:t>##</a:t>
            </a:r>
          </a:p>
        </p:txBody>
      </p:sp>
      <p:sp>
        <p:nvSpPr>
          <p:cNvPr id="573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3657279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83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83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2CF2B-D1D1-4B32-93E8-F3991CBE39B5}" type="slidenum">
              <a:rPr lang="en-US"/>
              <a:pPr/>
              <a:t>54</a:t>
            </a:fld>
            <a:r>
              <a:rPr lang="en-US" dirty="0"/>
              <a:t>##</a:t>
            </a:r>
          </a:p>
        </p:txBody>
      </p:sp>
      <p:sp>
        <p:nvSpPr>
          <p:cNvPr id="583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4272165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83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83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2CF2B-D1D1-4B32-93E8-F3991CBE39B5}" type="slidenum">
              <a:rPr lang="en-US"/>
              <a:pPr/>
              <a:t>55</a:t>
            </a:fld>
            <a:r>
              <a:rPr lang="en-US" dirty="0"/>
              <a:t>##</a:t>
            </a:r>
          </a:p>
        </p:txBody>
      </p:sp>
      <p:sp>
        <p:nvSpPr>
          <p:cNvPr id="583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71947092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593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593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29158-8B2E-45DF-9A15-85654FD6DA44}" type="slidenum">
              <a:rPr lang="en-US"/>
              <a:pPr/>
              <a:t>56</a:t>
            </a:fld>
            <a:r>
              <a:rPr lang="en-US" dirty="0"/>
              <a:t>##</a:t>
            </a:r>
          </a:p>
        </p:txBody>
      </p:sp>
      <p:sp>
        <p:nvSpPr>
          <p:cNvPr id="593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26328906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604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604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58E050-4EBD-4C99-ACD4-2AF88D75A15E}" type="slidenum">
              <a:rPr lang="en-US"/>
              <a:pPr/>
              <a:t>57</a:t>
            </a:fld>
            <a:r>
              <a:rPr lang="en-US" dirty="0"/>
              <a:t>##</a:t>
            </a:r>
          </a:p>
        </p:txBody>
      </p:sp>
      <p:sp>
        <p:nvSpPr>
          <p:cNvPr id="604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9960028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620446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8074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1500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1566-83C0-4409-A97F-71D4DCEDC07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50861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034150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614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614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5B959-1808-4DB1-9066-078AC5823A94}" type="slidenum">
              <a:rPr lang="en-US"/>
              <a:pPr/>
              <a:t>62</a:t>
            </a:fld>
            <a:r>
              <a:rPr lang="en-US" dirty="0"/>
              <a:t>##</a:t>
            </a:r>
          </a:p>
        </p:txBody>
      </p:sp>
      <p:sp>
        <p:nvSpPr>
          <p:cNvPr id="61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87130523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624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624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BE99E6-3C87-43A6-A64E-0A817FAF1526}" type="slidenum">
              <a:rPr lang="en-US"/>
              <a:pPr/>
              <a:t>63</a:t>
            </a:fld>
            <a:r>
              <a:rPr lang="en-US" dirty="0"/>
              <a:t>##</a:t>
            </a:r>
          </a:p>
        </p:txBody>
      </p:sp>
      <p:sp>
        <p:nvSpPr>
          <p:cNvPr id="624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133558162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634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634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5093D-60B4-40B0-95B1-51DC18C5CCA4}" type="slidenum">
              <a:rPr lang="en-US"/>
              <a:pPr/>
              <a:t>64</a:t>
            </a:fld>
            <a:r>
              <a:rPr lang="en-US" dirty="0"/>
              <a:t>##</a:t>
            </a:r>
          </a:p>
        </p:txBody>
      </p:sp>
      <p:sp>
        <p:nvSpPr>
          <p:cNvPr id="634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3538836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B530-39AA-4DF8-B4AE-4E2F91B096C1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89447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*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07/16/96</a:t>
            </a:r>
          </a:p>
        </p:txBody>
      </p:sp>
      <p:sp>
        <p:nvSpPr>
          <p:cNvPr id="634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634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5093D-60B4-40B0-95B1-51DC18C5CCA4}" type="slidenum">
              <a:rPr lang="en-US"/>
              <a:pPr/>
              <a:t>66</a:t>
            </a:fld>
            <a:r>
              <a:rPr lang="en-US" dirty="0"/>
              <a:t>##</a:t>
            </a:r>
          </a:p>
        </p:txBody>
      </p:sp>
      <p:sp>
        <p:nvSpPr>
          <p:cNvPr id="634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5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72033042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C05C-B654-4024-ADCE-78DE09253A32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865286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BEB38-0C6A-45D3-9FB5-1F207716F616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858855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C05C-B654-4024-ADCE-78DE09253A32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67476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C05C-B654-4024-ADCE-78DE09253A32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1249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4F6EA-423E-42DF-9292-215E7D886C4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791261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C05C-B654-4024-ADCE-78DE09253A32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4124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1566-83C0-4409-A97F-71D4DCEDC07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2793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13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13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2D163C-126C-4DC9-BA28-58DE8408799E}" type="slidenum">
              <a:rPr lang="en-US" smtClean="0"/>
              <a:pPr/>
              <a:t>9</a:t>
            </a:fld>
            <a:r>
              <a:rPr lang="en-US" dirty="0" smtClean="0"/>
              <a:t>##</a:t>
            </a:r>
          </a:p>
        </p:txBody>
      </p:sp>
      <p:sp>
        <p:nvSpPr>
          <p:cNvPr id="1013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  <p:extLst>
      <p:ext uri="{BB962C8B-B14F-4D97-AF65-F5344CB8AC3E}">
        <p14:creationId xmlns:p14="http://schemas.microsoft.com/office/powerpoint/2010/main" xmlns="" val="2622945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24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24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51349-9DF7-4E6A-8600-A2F1DA387C55}" type="slidenum">
              <a:rPr lang="en-US" smtClean="0"/>
              <a:pPr/>
              <a:t>10</a:t>
            </a:fld>
            <a:r>
              <a:rPr lang="en-US" dirty="0" smtClean="0"/>
              <a:t>##</a:t>
            </a:r>
          </a:p>
        </p:txBody>
      </p:sp>
      <p:sp>
        <p:nvSpPr>
          <p:cNvPr id="1024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xmlns="" val="2603189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89CF-30E1-427F-8815-C9529DBCE157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8BBE-9BC4-4046-BBCD-66B78583000A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D958F-5DCA-4944-94B5-48589BA1827C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413" y="71438"/>
            <a:ext cx="6553200" cy="9096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268413"/>
            <a:ext cx="4171950" cy="53292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171950" cy="53292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120A-7446-4666-A79F-9C5C54D89FFE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923F-0D1F-432E-9D35-FEDD45C47C2B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56C0-3EE4-402F-B438-7522864BBC84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ED64-A7C3-4A15-8C06-F5A930AC7AB5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50C6-0EE4-4D96-9962-98C77C093959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58F2-93F9-4800-964B-B890DBD12985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378F-0E46-4688-A630-FE491DBE992B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5847-7CDE-4687-B18E-069C951DA9AB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E5EE-19C6-464B-8DB8-1F935C5155A9}" type="datetime1">
              <a:rPr lang="en-US" smtClean="0"/>
              <a:pPr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D5E5E-8914-4D43-80F6-E5D0E9EDEC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4" Type="http://schemas.openxmlformats.org/officeDocument/2006/relationships/image" Target="../media/image8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Relationship Id="rId4" Type="http://schemas.openxmlformats.org/officeDocument/2006/relationships/image" Target="../media/image9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Relationship Id="rId5" Type="http://schemas.openxmlformats.org/officeDocument/2006/relationships/image" Target="../media/image10.png"/><Relationship Id="rId4" Type="http://schemas.openxmlformats.org/officeDocument/2006/relationships/hyperlink" Target="labs/html5Form.html" TargetMode="Externa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Relationship Id="rId4" Type="http://schemas.openxmlformats.org/officeDocument/2006/relationships/image" Target="../media/image12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HWAQ9koqaM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Chapter 2: </a:t>
            </a:r>
            <a:br>
              <a:rPr lang="en-US" dirty="0" smtClean="0"/>
            </a:br>
            <a:r>
              <a:rPr lang="en-US" b="1" dirty="0" smtClean="0"/>
              <a:t>Creating Basic Web Pages with 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Bradley Hand ITC" pitchFamily="66" charset="0"/>
              </a:rPr>
              <a:t>OUTLINE</a:t>
            </a:r>
            <a:r>
              <a:rPr lang="en-US" sz="2800" b="1" dirty="0" smtClean="0">
                <a:latin typeface="Bradley Hand ITC" pitchFamily="66" charset="0"/>
              </a:rPr>
              <a:t> </a:t>
            </a:r>
          </a:p>
          <a:p>
            <a:pPr lvl="0">
              <a:spcBef>
                <a:spcPts val="0"/>
              </a:spcBef>
            </a:pPr>
            <a:r>
              <a:rPr lang="en-US" sz="2400" dirty="0" smtClean="0"/>
              <a:t>What is HTML?</a:t>
            </a:r>
          </a:p>
          <a:p>
            <a:pPr lvl="0">
              <a:spcBef>
                <a:spcPts val="0"/>
              </a:spcBef>
            </a:pPr>
            <a:r>
              <a:rPr lang="en-US" sz="2400" dirty="0" smtClean="0"/>
              <a:t> Creating Basic HTML Documents</a:t>
            </a:r>
          </a:p>
          <a:p>
            <a:pPr lvl="0">
              <a:spcBef>
                <a:spcPts val="0"/>
              </a:spcBef>
            </a:pPr>
            <a:r>
              <a:rPr lang="en-US" sz="2400" dirty="0" smtClean="0"/>
              <a:t> Formatting Text as Paragraphs</a:t>
            </a:r>
          </a:p>
          <a:p>
            <a:pPr lvl="0">
              <a:spcBef>
                <a:spcPts val="0"/>
              </a:spcBef>
            </a:pPr>
            <a:r>
              <a:rPr lang="en-US" sz="2400" dirty="0" smtClean="0"/>
              <a:t>Applying Character Formatting</a:t>
            </a:r>
          </a:p>
          <a:p>
            <a:pPr lvl="0">
              <a:spcBef>
                <a:spcPts val="0"/>
              </a:spcBef>
            </a:pPr>
            <a:r>
              <a:rPr lang="en-US" sz="2400" dirty="0" smtClean="0"/>
              <a:t>Adding Graphics to a Web Page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Linking Documents Together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Adding Lists to a Web Page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Building Navigational Image maps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Formatting Content with Tables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Framing Your Web Site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Collecting Input with Forms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Inserting Objects into a Web Page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&lt;head&gt; Section: &lt;title&gt; tag</a:t>
            </a:r>
          </a:p>
        </p:txBody>
      </p:sp>
      <p:sp>
        <p:nvSpPr>
          <p:cNvPr id="8867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z="3000" dirty="0" smtClean="0"/>
              <a:t>Title should be placed between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sz="3000" dirty="0" smtClean="0"/>
              <a:t> and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&lt;/head&gt;</a:t>
            </a:r>
            <a:r>
              <a:rPr lang="en-US" sz="3000" dirty="0" smtClean="0"/>
              <a:t> tags</a:t>
            </a:r>
          </a:p>
          <a:p>
            <a:pPr>
              <a:lnSpc>
                <a:spcPct val="100000"/>
              </a:lnSpc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spcBef>
                <a:spcPts val="1800"/>
              </a:spcBef>
              <a:defRPr/>
            </a:pPr>
            <a:r>
              <a:rPr lang="en-US" sz="3000" dirty="0" smtClean="0"/>
              <a:t>Used to specify a title in the window title bar</a:t>
            </a:r>
          </a:p>
          <a:p>
            <a:pPr>
              <a:lnSpc>
                <a:spcPct val="100000"/>
              </a:lnSpc>
              <a:defRPr/>
            </a:pPr>
            <a:r>
              <a:rPr lang="en-US" sz="3000" dirty="0" smtClean="0"/>
              <a:t>Search engines and people rely on titles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92152" y="2133600"/>
            <a:ext cx="7689848" cy="70173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&lt;title&gt;Telerik Academy – Winter Season 2009/2010 &lt;/title&gt;</a:t>
            </a:r>
            <a:endParaRPr lang="en-US" sz="2200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692152" y="3019647"/>
            <a:ext cx="7689848" cy="1933353"/>
          </a:xfrm>
          <a:prstGeom prst="roundRect">
            <a:avLst>
              <a:gd name="adj" fmla="val 291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&lt;head&gt; Section: &lt;meta&gt;</a:t>
            </a:r>
          </a:p>
        </p:txBody>
      </p:sp>
      <p:sp>
        <p:nvSpPr>
          <p:cNvPr id="888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dirty="0" smtClean="0"/>
              <a:t>Meta tags additionally describe the content contained within the page</a:t>
            </a:r>
            <a:endParaRPr lang="en-US" sz="20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88836" name="Rectangle 4"/>
          <p:cNvSpPr>
            <a:spLocks noChangeArrowheads="1"/>
          </p:cNvSpPr>
          <p:nvPr/>
        </p:nvSpPr>
        <p:spPr bwMode="auto">
          <a:xfrm>
            <a:off x="609600" y="2667000"/>
            <a:ext cx="7924800" cy="341632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&lt;meta name="description" content="HTML 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tutorial" /&gt;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&lt;meta name="keywords" content="html, web design, 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styles" /&gt;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&lt;meta name="author" content="Chris 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Brewer" /&gt; 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&lt;meta http-equiv="refresh" content="5; url=http://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www.telerik.com" /&gt;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&lt;head&gt; Section: &lt;script&gt;</a:t>
            </a:r>
          </a:p>
        </p:txBody>
      </p:sp>
      <p:sp>
        <p:nvSpPr>
          <p:cNvPr id="8908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&lt;script&gt;</a:t>
            </a:r>
            <a:r>
              <a:rPr lang="en-US" dirty="0" smtClean="0">
                <a:cs typeface="Consolas" pitchFamily="49" charset="0"/>
              </a:rPr>
              <a:t> </a:t>
            </a:r>
            <a:r>
              <a:rPr lang="en-US" dirty="0" smtClean="0"/>
              <a:t>element is used to embed scripts into an HTML document</a:t>
            </a:r>
          </a:p>
          <a:p>
            <a:pPr lvl="1">
              <a:defRPr/>
            </a:pPr>
            <a:r>
              <a:rPr lang="en-US" dirty="0" smtClean="0"/>
              <a:t>Script are executed in the client's Web browser</a:t>
            </a:r>
          </a:p>
          <a:p>
            <a:pPr lvl="1">
              <a:defRPr/>
            </a:pPr>
            <a:r>
              <a:rPr lang="en-US" dirty="0" smtClean="0"/>
              <a:t>Scripts can live in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dirty="0" smtClean="0"/>
              <a:t> and in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r>
              <a:rPr lang="en-US" dirty="0" smtClean="0"/>
              <a:t> sections</a:t>
            </a:r>
          </a:p>
          <a:p>
            <a:pPr>
              <a:defRPr/>
            </a:pPr>
            <a:r>
              <a:rPr lang="en-US" dirty="0" smtClean="0"/>
              <a:t>Supported client-side scripting languages:</a:t>
            </a:r>
          </a:p>
          <a:p>
            <a:pPr lvl="1">
              <a:defRPr/>
            </a:pPr>
            <a:r>
              <a:rPr lang="en-US" dirty="0" smtClean="0"/>
              <a:t>JavaScript (it is not Java!)</a:t>
            </a:r>
          </a:p>
          <a:p>
            <a:pPr lvl="1">
              <a:defRPr/>
            </a:pPr>
            <a:r>
              <a:rPr lang="en-US" dirty="0" smtClean="0"/>
              <a:t>VBScript</a:t>
            </a:r>
          </a:p>
          <a:p>
            <a:pPr lvl="1">
              <a:defRPr/>
            </a:pPr>
            <a:r>
              <a:rPr lang="en-US" dirty="0" smtClean="0"/>
              <a:t>JScript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&lt;script&gt; Tag – Example</a:t>
            </a:r>
            <a:endParaRPr lang="bg-BG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611188" y="1143000"/>
            <a:ext cx="7850187" cy="529991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&lt;!DOCTYPE HTML&gt;</a:t>
            </a:r>
            <a:endParaRPr lang="en-US" sz="2200" noProof="1" smtClean="0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noProof="1"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title&gt;JavaScript Example&lt;/title</a:t>
            </a:r>
            <a:r>
              <a:rPr lang="en-US" sz="2200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&lt;script type="text/javascript"&gt;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  function sayHello</a:t>
            </a: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() {</a:t>
            </a:r>
            <a:endParaRPr lang="en-US" sz="22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    document.write</a:t>
            </a: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("&lt;p&gt;Hello </a:t>
            </a:r>
            <a:r>
              <a:rPr lang="en-US" sz="2200" noProof="1">
                <a:latin typeface="Consolas" pitchFamily="49" charset="0"/>
                <a:cs typeface="Consolas" pitchFamily="49" charset="0"/>
              </a:rPr>
              <a:t>World</a:t>
            </a: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!&lt;\/p&gt;");</a:t>
            </a:r>
            <a:endParaRPr lang="en-US" sz="22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  }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&lt;/script&gt;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&lt;script type</a:t>
            </a: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=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 smtClean="0">
                <a:latin typeface="Consolas" pitchFamily="49" charset="0"/>
                <a:cs typeface="Consolas" pitchFamily="49" charset="0"/>
              </a:rPr>
              <a:t>      "</a:t>
            </a:r>
            <a:r>
              <a:rPr lang="en-US" sz="2200" noProof="1">
                <a:latin typeface="Consolas" pitchFamily="49" charset="0"/>
                <a:cs typeface="Consolas" pitchFamily="49" charset="0"/>
              </a:rPr>
              <a:t>text/javascript"&gt;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  sayHello();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  &lt;/script&gt;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noProof="1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pic>
        <p:nvPicPr>
          <p:cNvPr id="35844" name="Picture 5" descr="scripts-examp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81400"/>
            <a:ext cx="402365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724400" y="1066800"/>
            <a:ext cx="3733800" cy="53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400" dirty="0" smtClean="0">
                <a:latin typeface="Corbel"/>
              </a:rPr>
              <a:t>scripts-example.html</a:t>
            </a:r>
            <a:endParaRPr lang="en-US" sz="2400" dirty="0">
              <a:latin typeface="Corbel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&lt;head&gt; Section: &lt;style&gt;</a:t>
            </a:r>
          </a:p>
        </p:txBody>
      </p:sp>
      <p:sp>
        <p:nvSpPr>
          <p:cNvPr id="8929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66801"/>
            <a:ext cx="8496300" cy="5505450"/>
          </a:xfrm>
        </p:spPr>
        <p:txBody>
          <a:bodyPr/>
          <a:lstStyle/>
          <a:p>
            <a:pPr>
              <a:defRPr/>
            </a:pPr>
            <a:r>
              <a:rPr lang="en-US" sz="3000" dirty="0" smtClean="0"/>
              <a:t>The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&lt;style&gt;</a:t>
            </a:r>
            <a:r>
              <a:rPr lang="en-US" sz="3000" dirty="0" smtClean="0"/>
              <a:t> element embeds formatting information (CSS styles) into an HTML page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92933" name="Rectangle 5"/>
          <p:cNvSpPr>
            <a:spLocks noChangeArrowheads="1"/>
          </p:cNvSpPr>
          <p:nvPr/>
        </p:nvSpPr>
        <p:spPr bwMode="auto">
          <a:xfrm>
            <a:off x="609600" y="2286000"/>
            <a:ext cx="7881936" cy="440120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&lt;style type="text/css"&gt;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p { 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font-size: 12pt; line-height: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12pt; 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  p:first-letter { font-size: 200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%; 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span { 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text-transform: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uppercase; 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&lt;/style&gt;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&lt;p&gt;Styles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demo.&lt;br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       &lt;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span&gt;Test uppercase&lt;/span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&gt;.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    &lt;/p&gt;</a:t>
            </a:r>
            <a:endParaRPr lang="en-US" sz="20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pic>
        <p:nvPicPr>
          <p:cNvPr id="37893" name="Picture 6" descr="style-examp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267200"/>
            <a:ext cx="3230526" cy="222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800600" y="2209800"/>
            <a:ext cx="3733800" cy="53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400" dirty="0" smtClean="0">
                <a:latin typeface="Corbel"/>
              </a:rPr>
              <a:t>style-example.html</a:t>
            </a:r>
            <a:endParaRPr lang="en-US" sz="2400" dirty="0">
              <a:latin typeface="Corbe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Comments: &lt;!-- --&gt; Tag</a:t>
            </a:r>
          </a:p>
        </p:txBody>
      </p:sp>
      <p:sp>
        <p:nvSpPr>
          <p:cNvPr id="89497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19200"/>
            <a:ext cx="8496300" cy="55340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Comments can exist anywhere between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&lt;html&gt;&lt;/html&gt;</a:t>
            </a:r>
            <a:r>
              <a:rPr lang="en-US" dirty="0" smtClean="0">
                <a:cs typeface="Consolas" pitchFamily="49" charset="0"/>
              </a:rPr>
              <a:t> </a:t>
            </a:r>
            <a:r>
              <a:rPr lang="en-US" dirty="0" smtClean="0"/>
              <a:t>tags</a:t>
            </a:r>
          </a:p>
          <a:p>
            <a:pPr>
              <a:defRPr/>
            </a:pPr>
            <a:r>
              <a:rPr lang="en-US" dirty="0" smtClean="0"/>
              <a:t>Comments start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&lt;!--</a:t>
            </a:r>
            <a:r>
              <a:rPr lang="en-US" dirty="0" smtClean="0"/>
              <a:t> and end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--&gt;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894980" name="Rectangle 4"/>
          <p:cNvSpPr>
            <a:spLocks noChangeArrowheads="1"/>
          </p:cNvSpPr>
          <p:nvPr/>
        </p:nvSpPr>
        <p:spPr bwMode="auto">
          <a:xfrm>
            <a:off x="765174" y="2855416"/>
            <a:ext cx="7769226" cy="4154984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i="1" noProof="1">
                <a:latin typeface="Consolas" pitchFamily="49" charset="0"/>
                <a:cs typeface="Consolas" pitchFamily="49" charset="0"/>
              </a:rPr>
              <a:t>&lt;!–- </a:t>
            </a:r>
            <a:r>
              <a:rPr lang="en-US" sz="2400" i="1" noProof="1" smtClean="0">
                <a:latin typeface="Consolas" pitchFamily="49" charset="0"/>
                <a:cs typeface="Consolas" pitchFamily="49" charset="0"/>
              </a:rPr>
              <a:t>AMU Logo (a JPG file) </a:t>
            </a:r>
            <a:r>
              <a:rPr lang="en-US" sz="2400" i="1" noProof="1">
                <a:latin typeface="Consolas" pitchFamily="49" charset="0"/>
                <a:cs typeface="Consolas" pitchFamily="49" charset="0"/>
              </a:rPr>
              <a:t>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logo.jpg" </a:t>
            </a:r>
            <a:r>
              <a:rPr lang="en-US" sz="2400" noProof="1">
                <a:latin typeface="Consolas" pitchFamily="49" charset="0"/>
                <a:cs typeface="Consolas" pitchFamily="49" charset="0"/>
              </a:rPr>
              <a:t>alt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=“amu </a:t>
            </a:r>
            <a:r>
              <a:rPr lang="en-US" sz="2400" noProof="1">
                <a:latin typeface="Consolas" pitchFamily="49" charset="0"/>
                <a:cs typeface="Consolas" pitchFamily="49" charset="0"/>
              </a:rPr>
              <a:t>Logo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"&gt;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i="1" noProof="1">
                <a:latin typeface="Consolas" pitchFamily="49" charset="0"/>
                <a:cs typeface="Consolas" pitchFamily="49" charset="0"/>
              </a:rPr>
              <a:t>&lt;!–- Hyperlink to </a:t>
            </a:r>
            <a:r>
              <a:rPr lang="en-US" sz="2400" i="1" noProof="1" smtClean="0">
                <a:latin typeface="Consolas" pitchFamily="49" charset="0"/>
                <a:cs typeface="Consolas" pitchFamily="49" charset="0"/>
              </a:rPr>
              <a:t>the web </a:t>
            </a:r>
            <a:r>
              <a:rPr lang="en-US" sz="2400" i="1" noProof="1">
                <a:latin typeface="Consolas" pitchFamily="49" charset="0"/>
                <a:cs typeface="Consolas" pitchFamily="49" charset="0"/>
              </a:rPr>
              <a:t>site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>
                <a:latin typeface="Consolas" pitchFamily="49" charset="0"/>
                <a:cs typeface="Consolas" pitchFamily="49" charset="0"/>
              </a:rPr>
              <a:t>&lt;a href="http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://amu.edu.et.com/"&gt;Arba Minch University&lt;/</a:t>
            </a:r>
            <a:r>
              <a:rPr lang="en-US" sz="2400" noProof="1">
                <a:latin typeface="Consolas" pitchFamily="49" charset="0"/>
                <a:cs typeface="Consolas" pitchFamily="49" charset="0"/>
              </a:rPr>
              <a:t>a</a:t>
            </a: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i="1" noProof="1" smtClean="0">
                <a:latin typeface="Consolas" pitchFamily="49" charset="0"/>
                <a:cs typeface="Consolas" pitchFamily="49" charset="0"/>
              </a:rPr>
              <a:t>&lt;!–- Show the news table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&lt;table class="newstable"&gt;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...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&lt;body&gt; Section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94738" cy="54863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r>
              <a:rPr lang="en-US" dirty="0" smtClean="0"/>
              <a:t> section describes the </a:t>
            </a:r>
            <a:r>
              <a:rPr lang="en-US" dirty="0" smtClean="0">
                <a:solidFill>
                  <a:srgbClr val="FF0000"/>
                </a:solidFill>
              </a:rPr>
              <a:t>viewable</a:t>
            </a:r>
            <a:r>
              <a:rPr lang="en-US" dirty="0" smtClean="0"/>
              <a:t> portion of the page</a:t>
            </a:r>
          </a:p>
          <a:p>
            <a:pPr>
              <a:defRPr/>
            </a:pPr>
            <a:r>
              <a:rPr lang="en-US" dirty="0" smtClean="0"/>
              <a:t>Starts after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&lt;/head&gt;</a:t>
            </a:r>
            <a:r>
              <a:rPr lang="en-US" dirty="0" smtClean="0"/>
              <a:t> section</a:t>
            </a:r>
          </a:p>
          <a:p>
            <a:pPr>
              <a:defRPr/>
            </a:pPr>
            <a:r>
              <a:rPr lang="en-US" dirty="0" smtClean="0"/>
              <a:t>Begins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r>
              <a:rPr lang="en-US" dirty="0" smtClean="0"/>
              <a:t> and ends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&lt;/body&gt;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901124" name="Rectangle 4"/>
          <p:cNvSpPr>
            <a:spLocks noChangeArrowheads="1"/>
          </p:cNvSpPr>
          <p:nvPr/>
        </p:nvSpPr>
        <p:spPr bwMode="auto">
          <a:xfrm>
            <a:off x="688976" y="3505200"/>
            <a:ext cx="7540624" cy="250754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  &lt;head&gt;&lt;title&gt;Test page&lt;/title&gt;&lt;/head&gt;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    &lt;!-- This is the Web page body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&lt;/html&gt;</a:t>
            </a:r>
            <a:endParaRPr lang="en-US" sz="2400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Simple Tags –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93738" y="1494046"/>
            <a:ext cx="7764462" cy="440120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>
                <a:latin typeface="Consolas" pitchFamily="49" charset="0"/>
                <a:cs typeface="Consolas" pitchFamily="49" charset="0"/>
              </a:rPr>
              <a:t>  &lt;title&gt;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Simple Tags Demo&lt;/title&gt;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&lt;a href="http://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www.amu.edu.et/" 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title=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“amu site"&gt;Go to AMU website.&lt;/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a&gt;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logo.jpg" 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alt="logo"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&lt;strong&gt;Bold&lt;/strong&gt; and &lt;em&gt;italic&lt;/em&gt; text.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Formatting Text as Paragraphs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&lt;p&gt; tag is used to create paragraph text in HTML.</a:t>
            </a:r>
          </a:p>
          <a:p>
            <a:pPr lvl="1"/>
            <a:r>
              <a:rPr lang="en-US" dirty="0" smtClean="0"/>
              <a:t>It has both the start and end tag.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&lt;p&gt;  text to be presented as paragraph … &lt;/p&gt;</a:t>
            </a:r>
          </a:p>
          <a:p>
            <a:pPr lvl="1"/>
            <a:r>
              <a:rPr lang="en-US" dirty="0" smtClean="0"/>
              <a:t>It is used inside the body section of the html document</a:t>
            </a:r>
          </a:p>
          <a:p>
            <a:pPr lvl="1"/>
            <a:r>
              <a:rPr lang="en-US" dirty="0" smtClean="0"/>
              <a:t>A given html document may contain one or more of the paragraph tags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…cont’d…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paragraph element may be preceded or followed by heading elements</a:t>
            </a:r>
          </a:p>
          <a:p>
            <a:pPr lvl="1"/>
            <a:r>
              <a:rPr lang="en-US" dirty="0" smtClean="0"/>
              <a:t>Heading elements are used to create heading texts</a:t>
            </a:r>
          </a:p>
          <a:p>
            <a:pPr lvl="1"/>
            <a:r>
              <a:rPr lang="en-US" dirty="0" smtClean="0"/>
              <a:t>six heading formats defined in HTML: &lt;h1&gt; up to &lt;h6&gt;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&lt;h1&gt; the largest font size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&lt;h6&gt; the smallest font size</a:t>
            </a:r>
          </a:p>
          <a:p>
            <a:pPr lvl="1"/>
            <a:r>
              <a:rPr lang="en-US" dirty="0" smtClean="0"/>
              <a:t>Format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&lt;h1&gt;…&lt;/h1&gt;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C74AC-3825-4467-8230-64B411FE0BAA}" type="slidenum">
              <a:rPr lang="en-US"/>
              <a:pPr/>
              <a:t>2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HTML?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HTML stands for HyperText Markup Language</a:t>
            </a:r>
          </a:p>
          <a:p>
            <a:r>
              <a:rPr lang="en-US" dirty="0" smtClean="0"/>
              <a:t>HTML is a markup language used to create web documents (Web pages).</a:t>
            </a:r>
          </a:p>
          <a:p>
            <a:r>
              <a:rPr lang="en-US" dirty="0" smtClean="0"/>
              <a:t>Web </a:t>
            </a:r>
            <a:r>
              <a:rPr lang="en-US" dirty="0"/>
              <a:t>documents are simply text documents with a specific </a:t>
            </a:r>
            <a:r>
              <a:rPr lang="en-US" dirty="0" smtClean="0"/>
              <a:t>form:</a:t>
            </a:r>
            <a:endParaRPr lang="en-US" dirty="0"/>
          </a:p>
          <a:p>
            <a:pPr lvl="1"/>
            <a:r>
              <a:rPr lang="en-US" dirty="0" smtClean="0"/>
              <a:t>Web document is composed </a:t>
            </a:r>
            <a:r>
              <a:rPr lang="en-US" dirty="0"/>
              <a:t>of </a:t>
            </a:r>
            <a:r>
              <a:rPr lang="en-US" b="1" dirty="0"/>
              <a:t>content</a:t>
            </a:r>
            <a:r>
              <a:rPr lang="en-US" dirty="0"/>
              <a:t> and </a:t>
            </a:r>
            <a:r>
              <a:rPr lang="en-US" b="1" dirty="0"/>
              <a:t>markup tags</a:t>
            </a:r>
          </a:p>
          <a:p>
            <a:pPr lvl="1"/>
            <a:r>
              <a:rPr lang="en-US" dirty="0"/>
              <a:t>Content: </a:t>
            </a:r>
            <a:r>
              <a:rPr lang="en-US" b="1" dirty="0"/>
              <a:t>actual information </a:t>
            </a:r>
            <a:r>
              <a:rPr lang="en-US" dirty="0" smtClean="0"/>
              <a:t>to be </a:t>
            </a:r>
            <a:r>
              <a:rPr lang="en-US" dirty="0"/>
              <a:t>conveyed</a:t>
            </a:r>
          </a:p>
          <a:p>
            <a:pPr lvl="1"/>
            <a:r>
              <a:rPr lang="en-US" dirty="0"/>
              <a:t>The markup tags tell the Web browser </a:t>
            </a:r>
            <a:r>
              <a:rPr lang="en-US" b="1" dirty="0"/>
              <a:t>how to display</a:t>
            </a:r>
            <a:r>
              <a:rPr lang="en-US" dirty="0"/>
              <a:t> the </a:t>
            </a:r>
            <a:r>
              <a:rPr lang="en-US" dirty="0" smtClean="0"/>
              <a:t>content</a:t>
            </a:r>
            <a:endParaRPr lang="en-US" dirty="0"/>
          </a:p>
          <a:p>
            <a:pPr lvl="1"/>
            <a:r>
              <a:rPr lang="en-US" dirty="0" smtClean="0"/>
              <a:t>A web document/file </a:t>
            </a:r>
            <a:r>
              <a:rPr lang="en-US" dirty="0"/>
              <a:t>must </a:t>
            </a:r>
            <a:r>
              <a:rPr lang="en-US" dirty="0" smtClean="0"/>
              <a:t>be saved with </a:t>
            </a:r>
            <a:r>
              <a:rPr lang="en-US" b="1" dirty="0" err="1" smtClean="0"/>
              <a:t>htm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b="1" dirty="0"/>
              <a:t>html</a:t>
            </a:r>
            <a:r>
              <a:rPr lang="en-US" dirty="0"/>
              <a:t> file extension</a:t>
            </a:r>
          </a:p>
          <a:p>
            <a:pPr lvl="1"/>
            <a:r>
              <a:rPr lang="en-US" dirty="0"/>
              <a:t>An HTML file can be created using a </a:t>
            </a:r>
            <a:r>
              <a:rPr lang="en-US" b="1" dirty="0"/>
              <a:t>simple text editor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7086600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800" dirty="0" smtClean="0"/>
              <a:t>Headings and Paragraphs – Example </a:t>
            </a:r>
            <a:endParaRPr lang="bg-BG" sz="38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830468" name="Rectangle 4"/>
          <p:cNvSpPr>
            <a:spLocks noChangeArrowheads="1"/>
          </p:cNvSpPr>
          <p:nvPr/>
        </p:nvSpPr>
        <p:spPr bwMode="auto">
          <a:xfrm>
            <a:off x="612775" y="1433286"/>
            <a:ext cx="7920038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&lt;head&gt;&lt;title&gt;Headings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and paragraphs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&lt;/title&gt;&lt;/head&gt;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&lt;h1&gt;Heading 1&lt;/h1&gt;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&lt;h3&gt;Sub heading 3&lt;/h3&gt;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&lt;p&gt;This is my first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&lt;p&gt;This is my second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&lt;div </a:t>
            </a: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style</a:t>
            </a:r>
            <a:r>
              <a:rPr lang="en-US" sz="2000" noProof="1">
                <a:latin typeface="Consolas" pitchFamily="49" charset="0"/>
                <a:cs typeface="Consolas" pitchFamily="49" charset="0"/>
              </a:rPr>
              <a:t>="background:skyblue"&gt;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    This is a div&lt;/div&gt;	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noProof="1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855021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dirty="0" smtClean="0">
                <a:latin typeface="Corbel"/>
              </a:rPr>
              <a:t>headings.html</a:t>
            </a:r>
            <a:endParaRPr lang="en-US" sz="2800" dirty="0">
              <a:latin typeface="Corbel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6553200" cy="909637"/>
          </a:xfrm>
        </p:spPr>
        <p:txBody>
          <a:bodyPr anchor="ctr" anchorCtr="0">
            <a:noAutofit/>
          </a:bodyPr>
          <a:lstStyle/>
          <a:p>
            <a:pPr lvl="0"/>
            <a:r>
              <a:rPr lang="en-US" sz="3600" b="1" dirty="0" smtClean="0"/>
              <a:t>Applying Character Formatting</a:t>
            </a:r>
            <a:endParaRPr lang="en-US" sz="3600" b="1" dirty="0"/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7976" y="887412"/>
            <a:ext cx="8683624" cy="57419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formatting tags </a:t>
            </a:r>
            <a:r>
              <a:rPr lang="en-US" dirty="0" smtClean="0">
                <a:solidFill>
                  <a:srgbClr val="FF0000"/>
                </a:solidFill>
              </a:rPr>
              <a:t>modify</a:t>
            </a:r>
            <a:r>
              <a:rPr lang="en-US" dirty="0" smtClean="0"/>
              <a:t> the text between the opening tag and the closing tag</a:t>
            </a:r>
          </a:p>
          <a:p>
            <a:pPr lvl="1">
              <a:defRPr/>
            </a:pPr>
            <a:r>
              <a:rPr lang="en-US" dirty="0" smtClean="0"/>
              <a:t>Ex.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&lt;b&gt;Hello&lt;/b&gt;</a:t>
            </a:r>
            <a:r>
              <a:rPr lang="en-US" dirty="0" smtClean="0"/>
              <a:t> makes “Hello” bold</a:t>
            </a:r>
          </a:p>
        </p:txBody>
      </p:sp>
      <p:graphicFrame>
        <p:nvGraphicFramePr>
          <p:cNvPr id="909375" name="Group 63"/>
          <p:cNvGraphicFramePr>
            <a:graphicFrameLocks noGrp="1"/>
          </p:cNvGraphicFramePr>
          <p:nvPr>
            <p:ph sz="half" idx="2"/>
          </p:nvPr>
        </p:nvGraphicFramePr>
        <p:xfrm>
          <a:off x="762000" y="2667000"/>
          <a:ext cx="7543800" cy="3810000"/>
        </p:xfrm>
        <a:graphic>
          <a:graphicData uri="http://schemas.openxmlformats.org/drawingml/2006/table">
            <a:tbl>
              <a:tblPr/>
              <a:tblGrid>
                <a:gridCol w="3886200"/>
                <a:gridCol w="36576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&lt;b&gt;&lt;/b&gt;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bold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&lt;i&gt;&lt;/i&gt;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italicized</a:t>
                      </a:r>
                      <a:endParaRPr kumimoji="1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&lt;u&gt;&lt;/u&gt;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underlined</a:t>
                      </a:r>
                      <a:endParaRPr kumimoji="1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&lt;sup&gt;&lt;/sup&gt;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Sample</a:t>
                      </a:r>
                      <a:r>
                        <a:rPr kumimoji="1" lang="en-US" sz="2000" b="0" i="0" u="none" strike="noStrike" cap="none" normalizeH="0" baseline="3000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superscript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&lt;sub&gt;&lt;/sub&gt;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Sample</a:t>
                      </a:r>
                      <a:r>
                        <a:rPr kumimoji="1" lang="en-US" sz="2000" b="0" i="0" u="none" strike="noStrike" cap="none" normalizeH="0" baseline="-2500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subscript</a:t>
                      </a:r>
                      <a:endParaRPr kumimoji="1" lang="en-US" sz="2000" b="0" i="0" u="none" strike="noStrike" cap="none" normalizeH="0" baseline="-2500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&lt;strong&gt;&lt;/strong&gt;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strong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&lt;em&gt;&lt;/em&gt;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emphasized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&lt;pre&gt;&lt;/pre&gt;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Preformatted text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&lt;blockquote&gt;&lt;/blockquote&gt;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Quoted text block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&lt;del&gt;&lt;/del&gt;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Deleted text – </a:t>
                      </a:r>
                      <a:r>
                        <a:rPr kumimoji="1" lang="en-US" sz="2000" b="0" i="0" u="none" strike="sng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strike through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3"/>
          <p:cNvSpPr txBox="1">
            <a:spLocks/>
          </p:cNvSpPr>
          <p:nvPr/>
        </p:nvSpPr>
        <p:spPr>
          <a:xfrm>
            <a:off x="8610600" y="6553200"/>
            <a:ext cx="457200" cy="2286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452FF4-89E3-4D1B-9927-2DBDC00E58D7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EBFFC2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EBFFC2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Formatting –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911365" name="Rectangle 5"/>
          <p:cNvSpPr>
            <a:spLocks noChangeArrowheads="1"/>
          </p:cNvSpPr>
          <p:nvPr/>
        </p:nvSpPr>
        <p:spPr bwMode="auto">
          <a:xfrm>
            <a:off x="531814" y="1509486"/>
            <a:ext cx="8078786" cy="435811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800" noProof="1"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  &lt;</a:t>
            </a: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title&gt;Page Title&lt;/</a:t>
            </a:r>
            <a:r>
              <a:rPr lang="en-US" sz="1800" noProof="1">
                <a:latin typeface="Consolas" pitchFamily="49" charset="0"/>
                <a:cs typeface="Consolas" pitchFamily="49" charset="0"/>
              </a:rPr>
              <a:t>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body&gt;</a:t>
            </a:r>
            <a:endParaRPr lang="en-US" sz="18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&lt;h1&gt;Notice&lt;/h1&gt;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&lt;p&gt;This is a &lt;em&gt;sample&lt;/em&gt; Web page.&lt;/p&gt;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&lt;p</a:t>
            </a: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&gt;&lt;pre&gt;Next paragraph: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     preformatted.&lt;/pre&gt;&lt;/</a:t>
            </a:r>
            <a:r>
              <a:rPr lang="en-US" sz="1800" noProof="1">
                <a:latin typeface="Consolas" pitchFamily="49" charset="0"/>
                <a:cs typeface="Consolas" pitchFamily="49" charset="0"/>
              </a:rPr>
              <a:t>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&lt;h2&gt;More Info&lt;/h2&gt;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&lt;p&gt;Specifically, we’re using XHMTL 1.0 transitional.&lt;</a:t>
            </a:r>
            <a:r>
              <a:rPr lang="en-US" sz="1800" noProof="1" smtClean="0">
                <a:latin typeface="Consolas" pitchFamily="49" charset="0"/>
                <a:cs typeface="Consolas" pitchFamily="49" charset="0"/>
              </a:rPr>
              <a:t>br /&gt;</a:t>
            </a:r>
            <a:endParaRPr lang="en-US" sz="1800" noProof="1">
              <a:latin typeface="Consolas" pitchFamily="49" charset="0"/>
              <a:cs typeface="Consolas" pitchFamily="49" charset="0"/>
            </a:endParaRP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  Next line.&lt;/p&gt;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noProof="1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984942"/>
            <a:ext cx="3733800" cy="53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400" dirty="0" smtClean="0">
                <a:latin typeface="Corbel"/>
              </a:rPr>
              <a:t>text-formatting.html</a:t>
            </a:r>
            <a:endParaRPr lang="en-US" sz="2400" dirty="0">
              <a:latin typeface="Corbe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graphics to a webpage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You'll find </a:t>
            </a:r>
            <a:r>
              <a:rPr lang="en-US" b="1" dirty="0" smtClean="0"/>
              <a:t>dozens of graphics file formats </a:t>
            </a:r>
            <a:r>
              <a:rPr lang="en-US" dirty="0" smtClean="0"/>
              <a:t>that you can use to store images--GIF, JPEG, PCX, PNG, WMF, </a:t>
            </a:r>
            <a:r>
              <a:rPr lang="en-US" dirty="0" smtClean="0"/>
              <a:t>BMP and </a:t>
            </a:r>
            <a:r>
              <a:rPr lang="en-US" dirty="0" smtClean="0"/>
              <a:t>so 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best possible choices are </a:t>
            </a:r>
            <a:r>
              <a:rPr lang="en-US" b="1" dirty="0" smtClean="0"/>
              <a:t>GIF, PNG, or JPEG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BMP </a:t>
            </a:r>
            <a:r>
              <a:rPr lang="en-US" dirty="0" smtClean="0"/>
              <a:t>files aren't </a:t>
            </a:r>
            <a:r>
              <a:rPr lang="en-US" b="1" dirty="0" smtClean="0"/>
              <a:t>compressed</a:t>
            </a:r>
            <a:r>
              <a:rPr lang="en-US" dirty="0" smtClean="0"/>
              <a:t> at all, thus it is the slowest of all file formats to download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GIF and PNG files are </a:t>
            </a:r>
            <a:r>
              <a:rPr lang="en-US" b="1" dirty="0" smtClean="0"/>
              <a:t>larger</a:t>
            </a:r>
            <a:r>
              <a:rPr lang="en-US" dirty="0" smtClean="0"/>
              <a:t> than JPEG files, but GIF and PNG files </a:t>
            </a:r>
            <a:r>
              <a:rPr lang="en-US" b="1" dirty="0" smtClean="0"/>
              <a:t>decode faster and maintain more image detail</a:t>
            </a:r>
            <a:r>
              <a:rPr lang="en-US" dirty="0" smtClean="0"/>
              <a:t>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GIF supports 256 </a:t>
            </a:r>
            <a:r>
              <a:rPr lang="fr-FR" dirty="0" err="1" smtClean="0">
                <a:solidFill>
                  <a:srgbClr val="FF0000"/>
                </a:solidFill>
              </a:rPr>
              <a:t>colors</a:t>
            </a:r>
            <a:r>
              <a:rPr lang="fr-FR" dirty="0" smtClean="0">
                <a:solidFill>
                  <a:srgbClr val="FF0000"/>
                </a:solidFill>
              </a:rPr>
              <a:t>. JPEG supports </a:t>
            </a:r>
            <a:r>
              <a:rPr lang="fr-FR" dirty="0" smtClean="0">
                <a:solidFill>
                  <a:srgbClr val="FF0000"/>
                </a:solidFill>
              </a:rPr>
              <a:t>16 </a:t>
            </a:r>
            <a:r>
              <a:rPr lang="fr-FR" dirty="0" smtClean="0">
                <a:solidFill>
                  <a:srgbClr val="FF0000"/>
                </a:solidFill>
              </a:rPr>
              <a:t>million </a:t>
            </a:r>
            <a:r>
              <a:rPr lang="fr-FR" dirty="0" err="1" smtClean="0">
                <a:solidFill>
                  <a:srgbClr val="FF0000"/>
                </a:solidFill>
              </a:rPr>
              <a:t>colors</a:t>
            </a:r>
            <a:r>
              <a:rPr lang="fr-FR" dirty="0" smtClean="0">
                <a:solidFill>
                  <a:srgbClr val="FF0000"/>
                </a:solidFill>
              </a:rPr>
              <a:t>. PNG supports 256 </a:t>
            </a:r>
            <a:r>
              <a:rPr lang="fr-FR" dirty="0" err="1" smtClean="0">
                <a:solidFill>
                  <a:srgbClr val="FF0000"/>
                </a:solidFill>
              </a:rPr>
              <a:t>colors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graphics to a webpage</a:t>
            </a:r>
            <a:endParaRPr lang="en-US" dirty="0"/>
          </a:p>
        </p:txBody>
      </p:sp>
      <p:pic>
        <p:nvPicPr>
          <p:cNvPr id="5" name="Content Placeholder 4" descr="image-formats-6-638.jpg"/>
          <p:cNvPicPr>
            <a:picLocks noGrp="1" noChangeAspect="1"/>
          </p:cNvPicPr>
          <p:nvPr>
            <p:ph idx="1"/>
          </p:nvPr>
        </p:nvPicPr>
        <p:blipFill>
          <a:blip r:embed="rId3"/>
          <a:srcRect t="20203"/>
          <a:stretch>
            <a:fillRect/>
          </a:stretch>
        </p:blipFill>
        <p:spPr>
          <a:xfrm>
            <a:off x="685800" y="1447800"/>
            <a:ext cx="7772400" cy="4876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Graphics to a webpage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dirty="0" smtClean="0"/>
              <a:t>images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insert images in an html document using </a:t>
            </a:r>
            <a:r>
              <a:rPr lang="en-US" b="1" dirty="0" smtClean="0"/>
              <a:t>&lt;</a:t>
            </a:r>
            <a:r>
              <a:rPr lang="en-US" b="1" dirty="0" err="1" smtClean="0"/>
              <a:t>img</a:t>
            </a:r>
            <a:r>
              <a:rPr lang="en-US" b="1" dirty="0" smtClean="0"/>
              <a:t>&gt; </a:t>
            </a:r>
            <a:r>
              <a:rPr lang="en-US" dirty="0" smtClean="0"/>
              <a:t>tag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Format: &lt;</a:t>
            </a:r>
            <a:r>
              <a:rPr lang="en-US" dirty="0" err="1" smtClean="0"/>
              <a:t>img</a:t>
            </a:r>
            <a:r>
              <a:rPr lang="en-US" dirty="0" smtClean="0"/>
              <a:t>&gt;   {no end tag}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Attributes: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err="1" smtClean="0"/>
              <a:t>src</a:t>
            </a:r>
            <a:r>
              <a:rPr lang="en-US" dirty="0" smtClean="0"/>
              <a:t>=“</a:t>
            </a:r>
            <a:r>
              <a:rPr lang="en-US" dirty="0" err="1" smtClean="0"/>
              <a:t>img</a:t>
            </a:r>
            <a:r>
              <a:rPr lang="en-US" dirty="0" smtClean="0"/>
              <a:t> path”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alt=“alternate text”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width=“image width”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height=“image height”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align=“image alignment”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supported image formats: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gif, jpg/jpeg, </a:t>
            </a:r>
            <a:r>
              <a:rPr lang="en-US" dirty="0" err="1" smtClean="0"/>
              <a:t>png</a:t>
            </a:r>
            <a:endParaRPr lang="en-US" dirty="0" smtClean="0"/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E.g.  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=“images/logo.gif” alt=“Site Logo”&gt;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4953000" y="2514600"/>
            <a:ext cx="3733800" cy="953453"/>
          </a:xfrm>
          <a:prstGeom prst="wedgeRoundRectCallout">
            <a:avLst>
              <a:gd name="adj1" fmla="val -105207"/>
              <a:gd name="adj2" fmla="val 42099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Filename/path of the image to be inserted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Graphics to a webpage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Locate images correctly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Relative path- </a:t>
            </a:r>
            <a:r>
              <a:rPr lang="en-US" dirty="0" smtClean="0"/>
              <a:t>the location of the image </a:t>
            </a:r>
            <a:r>
              <a:rPr lang="en-US" dirty="0" smtClean="0"/>
              <a:t>with respect </a:t>
            </a:r>
            <a:r>
              <a:rPr lang="en-US" dirty="0" smtClean="0"/>
              <a:t>to the </a:t>
            </a:r>
            <a:r>
              <a:rPr lang="en-US" dirty="0" smtClean="0"/>
              <a:t>current working directory</a:t>
            </a:r>
            <a:endParaRPr lang="en-US" dirty="0" smtClean="0"/>
          </a:p>
          <a:p>
            <a:pPr lvl="2"/>
            <a:r>
              <a:rPr lang="en-US" dirty="0" smtClean="0"/>
              <a:t>If you have an HTML file saved on the desktop and an Image file saved on the desktop, just use the filename of the image with its file extension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</a:t>
            </a:r>
            <a:r>
              <a:rPr lang="en-US" b="1" dirty="0" smtClean="0"/>
              <a:t>xyz.png</a:t>
            </a:r>
            <a:r>
              <a:rPr lang="en-US" dirty="0" smtClean="0"/>
              <a:t>” alt=“</a:t>
            </a:r>
            <a:r>
              <a:rPr lang="en-US" dirty="0" err="1" smtClean="0"/>
              <a:t>Pic</a:t>
            </a:r>
            <a:r>
              <a:rPr lang="en-US" dirty="0" smtClean="0"/>
              <a:t>” &gt;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Absolute path-</a:t>
            </a:r>
            <a:r>
              <a:rPr lang="en-US" dirty="0" smtClean="0"/>
              <a:t>the location of the image from the </a:t>
            </a:r>
            <a:r>
              <a:rPr lang="en-US" dirty="0" smtClean="0"/>
              <a:t>root directory.</a:t>
            </a:r>
            <a:endParaRPr lang="en-US" dirty="0" smtClean="0"/>
          </a:p>
          <a:p>
            <a:pPr lvl="2"/>
            <a:r>
              <a:rPr lang="en-US" dirty="0" smtClean="0"/>
              <a:t>If you have an HTML file saved on the desktop and an Image file saved on the desktop, specify the path starting from the root directory (C: )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</a:t>
            </a:r>
            <a:r>
              <a:rPr lang="en-US" b="1" dirty="0" smtClean="0"/>
              <a:t>c:/users/biko/desktop/xyz.png</a:t>
            </a:r>
            <a:r>
              <a:rPr lang="en-US" dirty="0" smtClean="0"/>
              <a:t>” alt=“</a:t>
            </a:r>
            <a:r>
              <a:rPr lang="en-US" dirty="0" err="1" smtClean="0"/>
              <a:t>Pic</a:t>
            </a:r>
            <a:r>
              <a:rPr lang="en-US" dirty="0" smtClean="0"/>
              <a:t>”&gt;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Example-Adding Image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7200" y="1447800"/>
            <a:ext cx="8382000" cy="494513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&lt;title&gt;Locating Images&lt;/title&gt;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&lt;h2&gt;Locating Images&lt;/h2&gt;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latin typeface="Consolas" pitchFamily="49" charset="0"/>
                <a:cs typeface="Consolas" pitchFamily="49" charset="0"/>
              </a:rPr>
              <a:t>&lt;img src="f:/entertainment/ch.jpg" width="700" height="600"&gt;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chemeClr val="accent1"/>
                </a:solidFill>
                <a:latin typeface="Consolas" pitchFamily="49" charset="0"/>
                <a:cs typeface="Consolas" pitchFamily="49" charset="0"/>
              </a:rPr>
              <a:t>&lt;img src="c:/users/biko/desktop/th.jpg" align="right"&gt;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noProof="1" smtClean="0">
                <a:latin typeface="Consolas" pitchFamily="49" charset="0"/>
                <a:cs typeface="Consolas" pitchFamily="49" charset="0"/>
              </a:rPr>
              <a:t>&lt;/html&gt;</a:t>
            </a:r>
            <a:endParaRPr lang="en-US" sz="1800" noProof="1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Documents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dirty="0" smtClean="0"/>
              <a:t>Anchor</a:t>
            </a:r>
          </a:p>
          <a:p>
            <a:pPr lvl="1">
              <a:defRPr/>
            </a:pPr>
            <a:r>
              <a:rPr lang="en-US" sz="3000" dirty="0" smtClean="0">
                <a:solidFill>
                  <a:srgbClr val="FF0000"/>
                </a:solidFill>
              </a:rPr>
              <a:t>defines a </a:t>
            </a:r>
            <a:r>
              <a:rPr lang="en-US" sz="3000" b="1" dirty="0" smtClean="0">
                <a:solidFill>
                  <a:srgbClr val="FF0000"/>
                </a:solidFill>
              </a:rPr>
              <a:t>hyperlink</a:t>
            </a:r>
            <a:r>
              <a:rPr lang="en-US" sz="3000" dirty="0" smtClean="0">
                <a:solidFill>
                  <a:srgbClr val="FF0000"/>
                </a:solidFill>
              </a:rPr>
              <a:t> or a </a:t>
            </a:r>
            <a:r>
              <a:rPr lang="en-US" sz="3000" b="1" dirty="0" smtClean="0">
                <a:solidFill>
                  <a:srgbClr val="FF0000"/>
                </a:solidFill>
              </a:rPr>
              <a:t>named anchor</a:t>
            </a:r>
          </a:p>
          <a:p>
            <a:pPr lvl="1">
              <a:defRPr/>
            </a:pPr>
            <a:r>
              <a:rPr lang="en-US" sz="3100" dirty="0" smtClean="0"/>
              <a:t>used for </a:t>
            </a:r>
            <a:r>
              <a:rPr lang="en-US" sz="3100" b="1" dirty="0" smtClean="0">
                <a:solidFill>
                  <a:srgbClr val="FF0000"/>
                </a:solidFill>
              </a:rPr>
              <a:t>navigation or linking </a:t>
            </a:r>
            <a:r>
              <a:rPr lang="en-US" sz="3100" dirty="0" smtClean="0"/>
              <a:t>html documents together</a:t>
            </a:r>
          </a:p>
          <a:p>
            <a:pPr lvl="1">
              <a:defRPr/>
            </a:pPr>
            <a:r>
              <a:rPr lang="en-US" sz="3100" dirty="0" smtClean="0"/>
              <a:t>Format: &lt;a&gt;…&lt;/a&gt;</a:t>
            </a:r>
          </a:p>
          <a:p>
            <a:pPr lvl="1">
              <a:defRPr/>
            </a:pPr>
            <a:r>
              <a:rPr lang="en-US" sz="3100" dirty="0" smtClean="0"/>
              <a:t>Attributes: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url</a:t>
            </a:r>
            <a:r>
              <a:rPr lang="en-US" dirty="0" smtClean="0"/>
              <a:t>”  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target=“target”  { _self, _blank }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name=“anchor name”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E.g. </a:t>
            </a:r>
          </a:p>
          <a:p>
            <a:pPr lvl="1">
              <a:defRPr/>
            </a:pPr>
            <a:r>
              <a:rPr lang="en-US" sz="3100" dirty="0" smtClean="0"/>
              <a:t>&lt;a </a:t>
            </a:r>
            <a:r>
              <a:rPr lang="en-US" sz="3100" dirty="0" err="1" smtClean="0"/>
              <a:t>href</a:t>
            </a:r>
            <a:r>
              <a:rPr lang="en-US" sz="3100" dirty="0" smtClean="0"/>
              <a:t>=“home.htm”&gt;Go to home&lt;/a&gt;</a:t>
            </a:r>
          </a:p>
          <a:p>
            <a:pPr marL="1040130" lvl="2" indent="-237744">
              <a:buFont typeface="Wingdings" pitchFamily="2" charset="2"/>
              <a:buChar char="ü"/>
              <a:defRPr/>
            </a:pPr>
            <a:r>
              <a:rPr lang="en-US" dirty="0" smtClean="0"/>
              <a:t>Opens Google on the same tab or window, since _self is default value of target attribute</a:t>
            </a:r>
          </a:p>
          <a:p>
            <a:pPr lvl="1">
              <a:defRPr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=“http://www.google.com” target=“_blank”&gt;Google&lt;/a&gt;</a:t>
            </a:r>
          </a:p>
          <a:p>
            <a:pPr marL="1040130" lvl="2" indent="-237744">
              <a:buFont typeface="Wingdings" pitchFamily="2" charset="2"/>
              <a:buChar char="ü"/>
              <a:defRPr/>
            </a:pPr>
            <a:r>
              <a:rPr lang="en-US" sz="2000" dirty="0" smtClean="0"/>
              <a:t>Opens Google on a new tab or blank window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3733800" y="2895600"/>
            <a:ext cx="4572000" cy="527804"/>
          </a:xfrm>
          <a:prstGeom prst="wedgeRoundRectCallout">
            <a:avLst>
              <a:gd name="adj1" fmla="val -76682"/>
              <a:gd name="adj2" fmla="val 61659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Filename of the document  to be linked</a:t>
            </a:r>
          </a:p>
        </p:txBody>
      </p:sp>
      <p:sp>
        <p:nvSpPr>
          <p:cNvPr id="6" name="AutoShape 40"/>
          <p:cNvSpPr>
            <a:spLocks noChangeArrowheads="1"/>
          </p:cNvSpPr>
          <p:nvPr/>
        </p:nvSpPr>
        <p:spPr bwMode="auto">
          <a:xfrm>
            <a:off x="5562600" y="3505200"/>
            <a:ext cx="3352800" cy="953453"/>
          </a:xfrm>
          <a:prstGeom prst="wedgeRoundRectCallout">
            <a:avLst>
              <a:gd name="adj1" fmla="val -80133"/>
              <a:gd name="adj2" fmla="val -16598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Tells you where to open the linked document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Documents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dirty="0" smtClean="0"/>
              <a:t>Navigation with named anchors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named anchors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Used to navigate within </a:t>
            </a:r>
            <a:r>
              <a:rPr lang="en-US" dirty="0" smtClean="0">
                <a:solidFill>
                  <a:srgbClr val="FF0000"/>
                </a:solidFill>
              </a:rPr>
              <a:t>named places </a:t>
            </a:r>
            <a:r>
              <a:rPr lang="en-US" dirty="0" smtClean="0"/>
              <a:t>in an html document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Format: &lt;a name=“</a:t>
            </a:r>
            <a:r>
              <a:rPr lang="en-US" dirty="0" err="1" smtClean="0"/>
              <a:t>anchor_name</a:t>
            </a:r>
            <a:r>
              <a:rPr lang="en-US" dirty="0" smtClean="0"/>
              <a:t>”&gt;&lt;/a&gt;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E.g.  &lt;a name=“top”&gt;&lt;/a&gt;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 smtClean="0"/>
              <a:t>linking to named anchors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Format:  </a:t>
            </a:r>
          </a:p>
          <a:p>
            <a:pPr marL="1097280" lvl="3" indent="-173736">
              <a:buClr>
                <a:schemeClr val="accent3"/>
              </a:buClr>
              <a:buFont typeface="Wingdings 2"/>
              <a:buChar char=""/>
              <a:defRPr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=“#</a:t>
            </a:r>
            <a:r>
              <a:rPr lang="en-US" dirty="0" err="1" smtClean="0"/>
              <a:t>anchor_name</a:t>
            </a:r>
            <a:r>
              <a:rPr lang="en-US" dirty="0" smtClean="0"/>
              <a:t>”&gt;link text&lt;/a&gt;  {on the </a:t>
            </a:r>
            <a:r>
              <a:rPr lang="en-US" b="1" dirty="0" smtClean="0"/>
              <a:t>same</a:t>
            </a:r>
            <a:r>
              <a:rPr lang="en-US" dirty="0" smtClean="0"/>
              <a:t> page}</a:t>
            </a:r>
          </a:p>
          <a:p>
            <a:pPr marL="1097280" lvl="3" indent="-173736">
              <a:buClr>
                <a:schemeClr val="accent3"/>
              </a:buClr>
              <a:buFont typeface="Wingdings 2"/>
              <a:buChar char=""/>
              <a:defRPr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url#anchor_name”link</a:t>
            </a:r>
            <a:r>
              <a:rPr lang="en-US" dirty="0" smtClean="0"/>
              <a:t> text&lt;/a&gt; {on a</a:t>
            </a:r>
            <a:r>
              <a:rPr lang="en-US" b="1" dirty="0" smtClean="0"/>
              <a:t> different </a:t>
            </a:r>
            <a:r>
              <a:rPr lang="en-US" dirty="0" smtClean="0"/>
              <a:t>page}</a:t>
            </a:r>
          </a:p>
          <a:p>
            <a:pPr marL="886968" lvl="2">
              <a:buFont typeface="Wingdings 2"/>
              <a:buChar char=""/>
              <a:defRPr/>
            </a:pPr>
            <a:r>
              <a:rPr lang="en-US" dirty="0" smtClean="0"/>
              <a:t>E.g. </a:t>
            </a:r>
          </a:p>
          <a:p>
            <a:pPr marL="1097280" lvl="3" indent="-173736">
              <a:buClr>
                <a:schemeClr val="accent3"/>
              </a:buClr>
              <a:buFont typeface="Wingdings 2"/>
              <a:buChar char=""/>
              <a:defRPr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=“#top”&gt;Top of page&lt;/a&gt; {assuming the example above}</a:t>
            </a:r>
          </a:p>
          <a:p>
            <a:pPr marL="1097280" lvl="3" indent="-173736">
              <a:buClr>
                <a:schemeClr val="accent3"/>
              </a:buClr>
              <a:buFont typeface="Wingdings 2"/>
              <a:buChar char=""/>
              <a:defRPr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=“http://www.aau.edu.et/history.htm#establishment”&gt; Establishment of AAU&lt;/a&gt;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824B4-F581-412D-80CF-951537E87FE6}" type="slidenum">
              <a:rPr lang="en-US"/>
              <a:pPr/>
              <a:t>3</a:t>
            </a:fld>
            <a:endParaRPr 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First Example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If you are running Windows, start Notepad</a:t>
            </a:r>
          </a:p>
          <a:p>
            <a:r>
              <a:rPr lang="en-US" sz="2000" dirty="0" smtClean="0"/>
              <a:t>Type </a:t>
            </a:r>
            <a:r>
              <a:rPr lang="en-US" sz="2000" dirty="0"/>
              <a:t>in the following: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dirty="0"/>
              <a:t>Open this file using a browser, and you will see…</a:t>
            </a:r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762000" y="2514600"/>
            <a:ext cx="5867400" cy="2667000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&lt;html&gt;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&lt;head&gt;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&lt;title&gt;Title of page&lt;/title&gt;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&lt;/head&gt;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&lt;body&gt;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This is my first homepage. &lt;b&gt;This text is bold&lt;/b&gt;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&lt;/body&gt; </a:t>
            </a:r>
          </a:p>
          <a:p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&lt;/html&gt;</a:t>
            </a:r>
            <a:r>
              <a:rPr lang="en-US" sz="2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Example-Linking documents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7200" y="1219200"/>
            <a:ext cx="8382000" cy="525541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&lt;title&gt;Linking documents&lt;/title&gt;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&lt;!-- Anchor for navigating inside the page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&lt;a name="</a:t>
            </a:r>
            <a:r>
              <a:rPr lang="en-US" noProof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top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"&gt;&lt;/a&gt;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&lt;h2&gt;Linking Documents&lt;/h2&gt;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&lt;!-- Link to a google website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&lt;a href="http://www.google.com" target="_blank"&gt;Google&lt;/a&gt;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&lt;hr&gt;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&lt;img src="f:/entertainment/ch.jpg" width="600"&gt;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&lt;hr&gt;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&lt;!-- Link to the top anchor --&gt;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&lt;a href="</a:t>
            </a:r>
            <a:r>
              <a:rPr lang="en-US" noProof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#top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"&gt;Back to top&lt;/a&gt;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noProof="1" smtClean="0">
                <a:latin typeface="Consolas" pitchFamily="49" charset="0"/>
                <a:cs typeface="Consolas" pitchFamily="49" charset="0"/>
              </a:rPr>
              <a:t>&lt;/html&gt;</a:t>
            </a:r>
            <a:endParaRPr lang="en-US" sz="1400" noProof="1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5200"/>
            <a:ext cx="8229600" cy="838200"/>
          </a:xfrm>
        </p:spPr>
        <p:txBody>
          <a:bodyPr>
            <a:noAutofit/>
          </a:bodyPr>
          <a:lstStyle/>
          <a:p>
            <a:pPr marL="742950" marR="0" lvl="1" indent="-285750" algn="ctr">
              <a:spcBef>
                <a:spcPts val="0"/>
              </a:spcBef>
              <a:spcAft>
                <a:spcPts val="0"/>
              </a:spcAft>
            </a:pPr>
            <a:r>
              <a:rPr lang="en-US" sz="6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Adding Lists to a Web Page </a:t>
            </a:r>
            <a:r>
              <a:rPr lang="en-US" sz="6000" b="1" dirty="0" smtClean="0">
                <a:latin typeface="Times New Roman"/>
                <a:ea typeface="Times New Roman"/>
              </a:rPr>
              <a:t/>
            </a:r>
            <a:br>
              <a:rPr lang="en-US" sz="6000" b="1" dirty="0" smtClean="0">
                <a:latin typeface="Times New Roman"/>
                <a:ea typeface="Times New Roman"/>
              </a:rPr>
            </a:br>
            <a:endParaRPr lang="en-US" sz="6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31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492500" y="4937125"/>
            <a:ext cx="201689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eaLnBrk="1" hangingPunct="1">
              <a:lnSpc>
                <a:spcPct val="100000"/>
              </a:lnSpc>
              <a:buFontTx/>
              <a:buAutoNum type="alphaL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Apple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lphaL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Orange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lphaL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Grapefruit</a:t>
            </a:r>
          </a:p>
        </p:txBody>
      </p:sp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Ordered Lists: </a:t>
            </a:r>
            <a:r>
              <a:rPr lang="en-US" noProof="1" smtClean="0"/>
              <a:t>&lt;ol&gt;</a:t>
            </a:r>
            <a:r>
              <a:rPr lang="en-US" dirty="0" smtClean="0"/>
              <a:t> Tag</a:t>
            </a:r>
          </a:p>
        </p:txBody>
      </p:sp>
      <p:sp>
        <p:nvSpPr>
          <p:cNvPr id="921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>
              <a:defRPr/>
            </a:pPr>
            <a:r>
              <a:rPr lang="en-US" sz="3000" dirty="0" smtClean="0"/>
              <a:t>Create an </a:t>
            </a:r>
            <a:r>
              <a:rPr lang="en-US" sz="3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3000" dirty="0" smtClean="0"/>
              <a:t>rdered </a:t>
            </a:r>
            <a:r>
              <a:rPr lang="en-US" sz="3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3000" dirty="0" smtClean="0"/>
              <a:t>ist using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&lt;ol&gt;&lt;/ol&gt;</a:t>
            </a:r>
            <a:r>
              <a:rPr lang="en-US" sz="3000" dirty="0" smtClean="0"/>
              <a:t>:</a:t>
            </a:r>
            <a:endParaRPr lang="en-US" sz="3000" noProof="1" smtClean="0"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endParaRPr lang="en-US" sz="3000" noProof="1" smtClean="0">
              <a:latin typeface="Courier New" pitchFamily="49" charset="0"/>
            </a:endParaRPr>
          </a:p>
          <a:p>
            <a:pPr>
              <a:defRPr/>
            </a:pPr>
            <a:endParaRPr lang="en-US" sz="3000" dirty="0" smtClean="0">
              <a:latin typeface="Courier New" pitchFamily="49" charset="0"/>
            </a:endParaRPr>
          </a:p>
          <a:p>
            <a:pPr>
              <a:defRPr/>
            </a:pPr>
            <a:endParaRPr lang="en-US" sz="3000" b="0" dirty="0" smtClean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defRPr/>
            </a:pPr>
            <a:r>
              <a:rPr lang="en-US" sz="3000" dirty="0" smtClean="0"/>
              <a:t>Attribute values for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type</a:t>
            </a:r>
            <a:r>
              <a:rPr lang="en-US" sz="3000" dirty="0" smtClean="0"/>
              <a:t> are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sz="3000" dirty="0" smtClean="0"/>
              <a:t>,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3000" dirty="0" smtClean="0"/>
              <a:t>,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3000" dirty="0" smtClean="0"/>
              <a:t>,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3000" dirty="0" smtClean="0"/>
              <a:t>, or </a:t>
            </a:r>
            <a:r>
              <a:rPr lang="en-US" sz="3000" noProof="1" smtClean="0">
                <a:latin typeface="Consolas" pitchFamily="49" charset="0"/>
                <a:cs typeface="Consolas" pitchFamily="49" charset="0"/>
              </a:rPr>
              <a:t>i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457200" y="4041775"/>
            <a:ext cx="2016899" cy="12003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eaLnBrk="1" hangingPunct="1">
              <a:lnSpc>
                <a:spcPct val="100000"/>
              </a:lnSpc>
              <a:buFontTx/>
              <a:buAutoNum type="arabicPeriod"/>
            </a:pPr>
            <a:r>
              <a:rPr kumimoji="0" lang="en-US" sz="2400" b="1" dirty="0">
                <a:latin typeface="+mn-lt"/>
              </a:rPr>
              <a:t>Apple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rabicPeriod"/>
            </a:pPr>
            <a:r>
              <a:rPr kumimoji="0" lang="en-US" sz="2400" b="1" dirty="0">
                <a:latin typeface="+mn-lt"/>
              </a:rPr>
              <a:t>Orange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rabicPeriod"/>
            </a:pPr>
            <a:r>
              <a:rPr kumimoji="0" lang="en-US" sz="2400" b="1" dirty="0">
                <a:latin typeface="+mn-lt"/>
              </a:rPr>
              <a:t>Grapefruit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479550" y="5370513"/>
            <a:ext cx="2016899" cy="12003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eaLnBrk="1" hangingPunct="1">
              <a:lnSpc>
                <a:spcPct val="100000"/>
              </a:lnSpc>
              <a:buFontTx/>
              <a:buAutoNum type="alphaU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Apple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lphaUcPeriod"/>
            </a:pPr>
            <a:r>
              <a:rPr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Orange</a:t>
            </a:r>
          </a:p>
          <a:p>
            <a:pPr marL="457200" indent="-457200" eaLnBrk="1" hangingPunct="1">
              <a:lnSpc>
                <a:spcPct val="100000"/>
              </a:lnSpc>
              <a:buFontTx/>
              <a:buAutoNum type="alphaU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Grapefruit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5601613" y="5297488"/>
            <a:ext cx="2170787" cy="12003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 eaLnBrk="1" hangingPunct="1">
              <a:lnSpc>
                <a:spcPct val="100000"/>
              </a:lnSpc>
              <a:buFontTx/>
              <a:buAutoNum type="romanU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Apple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romanU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Orange</a:t>
            </a:r>
          </a:p>
          <a:p>
            <a:pPr marL="609600" indent="-609600" eaLnBrk="1" hangingPunct="1">
              <a:lnSpc>
                <a:spcPct val="100000"/>
              </a:lnSpc>
              <a:buFontTx/>
              <a:buAutoNum type="romanUcPeriod"/>
            </a:pPr>
            <a:r>
              <a:rPr kumimoji="0" 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Grapefruit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6885548" y="4114800"/>
            <a:ext cx="2055371" cy="12003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95300" indent="-495300" eaLnBrk="1" hangingPunct="1">
              <a:lnSpc>
                <a:spcPct val="100000"/>
              </a:lnSpc>
              <a:buFontTx/>
              <a:buAutoNum type="romanLcPeriod"/>
            </a:pPr>
            <a:r>
              <a:rPr kumimoji="0" lang="en-US" sz="2400" b="1" dirty="0">
                <a:latin typeface="+mn-lt"/>
              </a:rPr>
              <a:t>Apple</a:t>
            </a:r>
          </a:p>
          <a:p>
            <a:pPr marL="495300" indent="-495300" eaLnBrk="1" hangingPunct="1">
              <a:lnSpc>
                <a:spcPct val="100000"/>
              </a:lnSpc>
              <a:buFontTx/>
              <a:buAutoNum type="romanLcPeriod"/>
            </a:pPr>
            <a:r>
              <a:rPr kumimoji="0" lang="en-US" sz="2400" b="1" dirty="0">
                <a:latin typeface="+mn-lt"/>
              </a:rPr>
              <a:t>Orange</a:t>
            </a:r>
          </a:p>
          <a:p>
            <a:pPr marL="495300" indent="-495300" eaLnBrk="1" hangingPunct="1">
              <a:lnSpc>
                <a:spcPct val="100000"/>
              </a:lnSpc>
              <a:buFontTx/>
              <a:buAutoNum type="romanLcPeriod"/>
            </a:pPr>
            <a:r>
              <a:rPr kumimoji="0" lang="en-US" sz="2400" b="1" dirty="0">
                <a:latin typeface="+mn-lt"/>
              </a:rPr>
              <a:t>Grapefruit</a:t>
            </a:r>
          </a:p>
        </p:txBody>
      </p:sp>
      <p:sp>
        <p:nvSpPr>
          <p:cNvPr id="921609" name="Line 9"/>
          <p:cNvSpPr>
            <a:spLocks noChangeShapeType="1"/>
          </p:cNvSpPr>
          <p:nvPr/>
        </p:nvSpPr>
        <p:spPr bwMode="auto">
          <a:xfrm flipH="1">
            <a:off x="1981199" y="3581401"/>
            <a:ext cx="3352799" cy="685799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921610" name="Oval 10"/>
          <p:cNvSpPr>
            <a:spLocks noChangeArrowheads="1"/>
          </p:cNvSpPr>
          <p:nvPr/>
        </p:nvSpPr>
        <p:spPr bwMode="auto">
          <a:xfrm>
            <a:off x="347332" y="4000500"/>
            <a:ext cx="539750" cy="133350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1" name="Line 11"/>
          <p:cNvSpPr>
            <a:spLocks noChangeShapeType="1"/>
          </p:cNvSpPr>
          <p:nvPr/>
        </p:nvSpPr>
        <p:spPr bwMode="auto">
          <a:xfrm flipH="1">
            <a:off x="1981199" y="3657600"/>
            <a:ext cx="3825909" cy="1676400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2" name="Oval 12"/>
          <p:cNvSpPr>
            <a:spLocks noChangeArrowheads="1"/>
          </p:cNvSpPr>
          <p:nvPr/>
        </p:nvSpPr>
        <p:spPr bwMode="auto">
          <a:xfrm>
            <a:off x="1408653" y="5294313"/>
            <a:ext cx="560823" cy="137160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3" name="Line 13"/>
          <p:cNvSpPr>
            <a:spLocks noChangeShapeType="1"/>
          </p:cNvSpPr>
          <p:nvPr/>
        </p:nvSpPr>
        <p:spPr bwMode="auto">
          <a:xfrm flipH="1">
            <a:off x="3868612" y="3657600"/>
            <a:ext cx="2303587" cy="1386673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4" name="Oval 14"/>
          <p:cNvSpPr>
            <a:spLocks noChangeArrowheads="1"/>
          </p:cNvSpPr>
          <p:nvPr/>
        </p:nvSpPr>
        <p:spPr bwMode="auto">
          <a:xfrm>
            <a:off x="3394598" y="4941906"/>
            <a:ext cx="577850" cy="127635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5" name="Line 15"/>
          <p:cNvSpPr>
            <a:spLocks noChangeShapeType="1"/>
          </p:cNvSpPr>
          <p:nvPr/>
        </p:nvSpPr>
        <p:spPr bwMode="auto">
          <a:xfrm flipH="1">
            <a:off x="5908431" y="3581400"/>
            <a:ext cx="644769" cy="1653791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6" name="Oval 16"/>
          <p:cNvSpPr>
            <a:spLocks noChangeArrowheads="1"/>
          </p:cNvSpPr>
          <p:nvPr/>
        </p:nvSpPr>
        <p:spPr bwMode="auto">
          <a:xfrm>
            <a:off x="5506496" y="5221288"/>
            <a:ext cx="639763" cy="137160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17" name="Line 17"/>
          <p:cNvSpPr>
            <a:spLocks noChangeShapeType="1"/>
          </p:cNvSpPr>
          <p:nvPr/>
        </p:nvSpPr>
        <p:spPr bwMode="auto">
          <a:xfrm flipH="1">
            <a:off x="7219507" y="3581400"/>
            <a:ext cx="95693" cy="554665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921618" name="Oval 18"/>
          <p:cNvSpPr>
            <a:spLocks noChangeArrowheads="1"/>
          </p:cNvSpPr>
          <p:nvPr/>
        </p:nvSpPr>
        <p:spPr bwMode="auto">
          <a:xfrm>
            <a:off x="6781800" y="4122738"/>
            <a:ext cx="612776" cy="1260474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620" name="Rectangle 20"/>
          <p:cNvSpPr>
            <a:spLocks noChangeArrowheads="1"/>
          </p:cNvSpPr>
          <p:nvPr/>
        </p:nvSpPr>
        <p:spPr bwMode="auto">
          <a:xfrm>
            <a:off x="538163" y="1415296"/>
            <a:ext cx="8066087" cy="1785104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&lt;ol type="1"&gt;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&lt;li&gt;Apple&lt;/li&gt;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&lt;li&gt;Orange&lt;/li&gt;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Grapefruit</a:t>
            </a: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&lt;/ol&gt;</a:t>
            </a:r>
            <a:endParaRPr lang="it-IT" sz="2000" b="1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900" dirty="0" smtClean="0"/>
              <a:t>Unordered Lists: </a:t>
            </a:r>
            <a:r>
              <a:rPr lang="en-US" sz="3900" noProof="1" smtClean="0"/>
              <a:t>&lt;</a:t>
            </a:r>
            <a:r>
              <a:rPr lang="en-US" sz="3900" dirty="0" smtClean="0"/>
              <a:t>u</a:t>
            </a:r>
            <a:r>
              <a:rPr lang="en-US" sz="3900" noProof="1" smtClean="0"/>
              <a:t>l&gt;</a:t>
            </a:r>
            <a:r>
              <a:rPr lang="en-US" sz="3900" dirty="0" smtClean="0"/>
              <a:t> Tag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/>
          <a:lstStyle/>
          <a:p>
            <a:pPr>
              <a:lnSpc>
                <a:spcPts val="3600"/>
              </a:lnSpc>
              <a:defRPr/>
            </a:pPr>
            <a:r>
              <a:rPr lang="en-US" dirty="0" smtClean="0"/>
              <a:t>Create an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dirty="0" smtClean="0"/>
              <a:t>nordered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/>
              <a:t>ist using 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&lt;ul&gt;&lt;/ul&gt;</a:t>
            </a:r>
            <a:r>
              <a:rPr lang="en-US" dirty="0" smtClean="0"/>
              <a:t>:</a:t>
            </a:r>
            <a:endParaRPr lang="en-US" noProof="1" smtClean="0">
              <a:latin typeface="Courier New" pitchFamily="49" charset="0"/>
            </a:endParaRPr>
          </a:p>
          <a:p>
            <a:pPr>
              <a:lnSpc>
                <a:spcPts val="3600"/>
              </a:lnSpc>
              <a:defRPr/>
            </a:pPr>
            <a:endParaRPr lang="en-US" b="0" noProof="1" smtClean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ts val="3600"/>
              </a:lnSpc>
              <a:defRPr/>
            </a:pPr>
            <a:endParaRPr lang="en-US" b="0" dirty="0" smtClean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ts val="3600"/>
              </a:lnSpc>
              <a:defRPr/>
            </a:pPr>
            <a:endParaRPr lang="en-US" dirty="0" smtClean="0"/>
          </a:p>
          <a:p>
            <a:pPr>
              <a:lnSpc>
                <a:spcPts val="3600"/>
              </a:lnSpc>
              <a:defRPr/>
            </a:pPr>
            <a:r>
              <a:rPr lang="en-US" dirty="0" smtClean="0"/>
              <a:t>Attribute values for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type</a:t>
            </a:r>
            <a:r>
              <a:rPr lang="en-US" dirty="0" smtClean="0"/>
              <a:t> are:</a:t>
            </a:r>
          </a:p>
          <a:p>
            <a:pPr lvl="1">
              <a:lnSpc>
                <a:spcPts val="3600"/>
              </a:lnSpc>
              <a:defRPr/>
            </a:pP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disc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circle</a:t>
            </a:r>
            <a:r>
              <a:rPr lang="en-US" sz="2800" dirty="0" smtClean="0"/>
              <a:t> or 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square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923652" name="Line 4"/>
          <p:cNvSpPr>
            <a:spLocks noChangeShapeType="1"/>
          </p:cNvSpPr>
          <p:nvPr/>
        </p:nvSpPr>
        <p:spPr bwMode="auto">
          <a:xfrm flipH="1">
            <a:off x="782096" y="4191000"/>
            <a:ext cx="589504" cy="685800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 type="none" w="lg" len="sm"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b="1" dirty="0"/>
          </a:p>
        </p:txBody>
      </p:sp>
      <p:sp>
        <p:nvSpPr>
          <p:cNvPr id="923653" name="Line 5"/>
          <p:cNvSpPr>
            <a:spLocks noChangeShapeType="1"/>
          </p:cNvSpPr>
          <p:nvPr/>
        </p:nvSpPr>
        <p:spPr bwMode="auto">
          <a:xfrm>
            <a:off x="4648200" y="4114800"/>
            <a:ext cx="1580104" cy="924448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 type="none" w="lg" len="sm"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3654" name="Line 6"/>
          <p:cNvSpPr>
            <a:spLocks noChangeShapeType="1"/>
          </p:cNvSpPr>
          <p:nvPr/>
        </p:nvSpPr>
        <p:spPr bwMode="auto">
          <a:xfrm>
            <a:off x="2819400" y="4191000"/>
            <a:ext cx="665704" cy="914400"/>
          </a:xfrm>
          <a:prstGeom prst="lin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 type="none" w="lg" len="sm"/>
            <a:tailEnd type="stealth" w="lg" len="lg"/>
          </a:ln>
          <a:effectLst/>
        </p:spPr>
        <p:txBody>
          <a:bodyPr wrap="none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563544" y="4876800"/>
            <a:ext cx="1676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kumimoji="0" lang="en-US" sz="2400" b="1" dirty="0">
                <a:latin typeface="+mn-lt"/>
              </a:rPr>
              <a:t>  Apple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kumimoji="0" lang="en-US" sz="2400" b="1" dirty="0">
                <a:latin typeface="+mn-lt"/>
              </a:rPr>
              <a:t>  Orange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kumimoji="0" lang="en-US" sz="2400" b="1" dirty="0">
                <a:latin typeface="+mn-lt"/>
              </a:rPr>
              <a:t>  Pear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3581400" y="4876800"/>
            <a:ext cx="1905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o"/>
            </a:pPr>
            <a:r>
              <a:rPr kumimoji="0" lang="en-US" sz="2400" b="1" dirty="0">
                <a:latin typeface="+mn-lt"/>
              </a:rPr>
              <a:t>  Apple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o"/>
            </a:pPr>
            <a:r>
              <a:rPr kumimoji="0" lang="en-US" sz="2400" b="1" dirty="0">
                <a:latin typeface="+mn-lt"/>
              </a:rPr>
              <a:t>  Orange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o"/>
            </a:pPr>
            <a:r>
              <a:rPr kumimoji="0" lang="en-US" sz="2400" b="1" dirty="0">
                <a:latin typeface="+mn-lt"/>
              </a:rPr>
              <a:t>  Pear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6324600" y="4945063"/>
            <a:ext cx="1905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kumimoji="0" lang="en-US" sz="2400" b="1" dirty="0">
                <a:latin typeface="+mn-lt"/>
              </a:rPr>
              <a:t>  Apple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kumimoji="0" lang="en-US" sz="2400" b="1" dirty="0">
                <a:latin typeface="+mn-lt"/>
              </a:rPr>
              <a:t>  Orange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kumimoji="0" lang="en-US" sz="2400" b="1" dirty="0">
                <a:latin typeface="+mn-lt"/>
              </a:rPr>
              <a:t>  Pear</a:t>
            </a:r>
          </a:p>
        </p:txBody>
      </p:sp>
      <p:sp>
        <p:nvSpPr>
          <p:cNvPr id="923658" name="Oval 10"/>
          <p:cNvSpPr>
            <a:spLocks noChangeArrowheads="1"/>
          </p:cNvSpPr>
          <p:nvPr/>
        </p:nvSpPr>
        <p:spPr bwMode="auto">
          <a:xfrm>
            <a:off x="533400" y="4868863"/>
            <a:ext cx="358776" cy="1655762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3659" name="Oval 11"/>
          <p:cNvSpPr>
            <a:spLocks noChangeArrowheads="1"/>
          </p:cNvSpPr>
          <p:nvPr/>
        </p:nvSpPr>
        <p:spPr bwMode="auto">
          <a:xfrm>
            <a:off x="6172200" y="4868863"/>
            <a:ext cx="447676" cy="167640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3660" name="Oval 12"/>
          <p:cNvSpPr>
            <a:spLocks noChangeArrowheads="1"/>
          </p:cNvSpPr>
          <p:nvPr/>
        </p:nvSpPr>
        <p:spPr bwMode="auto">
          <a:xfrm>
            <a:off x="3449096" y="4884233"/>
            <a:ext cx="431800" cy="1600200"/>
          </a:xfrm>
          <a:prstGeom prst="ellipse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3662" name="Rectangle 14"/>
          <p:cNvSpPr>
            <a:spLocks noChangeArrowheads="1"/>
          </p:cNvSpPr>
          <p:nvPr/>
        </p:nvSpPr>
        <p:spPr bwMode="auto">
          <a:xfrm>
            <a:off x="608013" y="1415296"/>
            <a:ext cx="7926388" cy="1785104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&lt;ul type="disk"&gt;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&lt;li&gt;Apple&lt;/li&gt;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&lt;li&gt;Orange&lt;/li&gt;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&lt;li&gt;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Grapefruit</a:t>
            </a: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&lt;/li&gt;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&lt;/ul&gt;</a:t>
            </a:r>
            <a:endParaRPr lang="it-IT" sz="2000" b="1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Definition lists: &lt;dl&gt; tag</a:t>
            </a:r>
            <a:endParaRPr lang="bg-BG" smtClean="0"/>
          </a:p>
        </p:txBody>
      </p:sp>
      <p:sp>
        <p:nvSpPr>
          <p:cNvPr id="1061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Create definition lists using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&lt;dl&gt;</a:t>
            </a:r>
          </a:p>
          <a:p>
            <a:pPr lvl="1">
              <a:defRPr/>
            </a:pPr>
            <a:r>
              <a:rPr lang="en-US" dirty="0" smtClean="0"/>
              <a:t>Pairs of text and associated definition; text is in 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&lt;dt&gt;</a:t>
            </a:r>
            <a:r>
              <a:rPr lang="en-US" dirty="0" smtClean="0"/>
              <a:t> tag, definition in 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&lt;dd&gt;</a:t>
            </a:r>
            <a:r>
              <a:rPr lang="en-US" dirty="0" smtClean="0"/>
              <a:t> tag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Renders without bullets</a:t>
            </a:r>
          </a:p>
          <a:p>
            <a:pPr lvl="1">
              <a:defRPr/>
            </a:pPr>
            <a:r>
              <a:rPr lang="en-US" dirty="0" smtClean="0"/>
              <a:t>Definition is indented</a:t>
            </a:r>
            <a:endParaRPr lang="bg-BG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1061892" name="Rectangle 4"/>
          <p:cNvSpPr>
            <a:spLocks noChangeArrowheads="1"/>
          </p:cNvSpPr>
          <p:nvPr/>
        </p:nvSpPr>
        <p:spPr bwMode="auto">
          <a:xfrm>
            <a:off x="990600" y="3007209"/>
            <a:ext cx="7704138" cy="232679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&lt;dl&gt;</a:t>
            </a:r>
          </a:p>
          <a:p>
            <a:pPr lvl="1"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&lt;dt&gt;HTML&lt;/dt&gt;</a:t>
            </a:r>
          </a:p>
          <a:p>
            <a:pPr lvl="1"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&lt;dd&gt;A markup language …&lt;/dd&gt;</a:t>
            </a:r>
          </a:p>
          <a:p>
            <a:pPr lvl="1"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&lt;dt&gt;CSS&lt;/dt&gt;</a:t>
            </a:r>
          </a:p>
          <a:p>
            <a:pPr lvl="1"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&lt;dd&gt;Language used to …&lt;/dd&gt;</a:t>
            </a:r>
          </a:p>
          <a:p>
            <a:pPr eaLnBrk="0" hangingPunct="0">
              <a:lnSpc>
                <a:spcPct val="11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&lt;/dl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&gt;</a:t>
            </a:r>
            <a:endParaRPr lang="en-US" sz="2200" b="1" noProof="1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Lists – Example</a:t>
            </a:r>
            <a:endParaRPr lang="bg-BG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964612" name="Rectangle 4"/>
          <p:cNvSpPr>
            <a:spLocks noChangeArrowheads="1"/>
          </p:cNvSpPr>
          <p:nvPr/>
        </p:nvSpPr>
        <p:spPr bwMode="auto">
          <a:xfrm>
            <a:off x="538163" y="990600"/>
            <a:ext cx="8066087" cy="501675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&lt;ol type="1"&gt;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&lt;li&gt;Apple&lt;/li&gt;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&lt;li&gt;Orange&lt;/li&gt;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&lt;li&gt;Grapefruit&lt;/li&gt;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&lt;/ol&gt;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it-IT" sz="2000" b="1" noProof="1" smtClean="0">
              <a:latin typeface="Consolas" pitchFamily="49" charset="0"/>
              <a:cs typeface="Consolas" pitchFamily="49" charset="0"/>
            </a:endParaRP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&lt;ul type="disc"&gt;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&lt;li&gt;Apple&lt;/li&gt;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&lt;li&gt;Orange&lt;/li&gt;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&lt;li&gt;Grapefruit&lt;/li&gt;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&lt;/ul&gt;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it-IT" sz="2000" b="1" noProof="1" smtClean="0">
              <a:latin typeface="Consolas" pitchFamily="49" charset="0"/>
              <a:cs typeface="Consolas" pitchFamily="49" charset="0"/>
            </a:endParaRP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&lt;dl&gt;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&lt;dt&gt;HTML&lt;/dt&gt;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    &lt;dd&gt;A markup lang…&lt;/dd&gt;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it-IT" sz="2000" b="1" noProof="1" smtClean="0">
                <a:latin typeface="Consolas" pitchFamily="49" charset="0"/>
                <a:cs typeface="Consolas" pitchFamily="49" charset="0"/>
              </a:rPr>
              <a:t>&lt;/dl&gt;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971413"/>
            <a:ext cx="2238489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dirty="0" smtClean="0">
                <a:latin typeface="Corbel"/>
              </a:rPr>
              <a:t>lists.html</a:t>
            </a:r>
            <a:endParaRPr lang="en-US" sz="2800" dirty="0">
              <a:latin typeface="Corbel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3050" y="1600200"/>
            <a:ext cx="3333750" cy="4791075"/>
          </a:xfrm>
          <a:prstGeom prst="roundRect">
            <a:avLst>
              <a:gd name="adj" fmla="val 142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Navigational Image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Image maps are an excellent way to visually present links in an intuitive and friendly fashion.</a:t>
            </a:r>
          </a:p>
          <a:p>
            <a:r>
              <a:rPr lang="en-US" dirty="0" smtClean="0"/>
              <a:t>Image </a:t>
            </a:r>
            <a:r>
              <a:rPr lang="en-US" dirty="0" smtClean="0"/>
              <a:t>maps have clickable regions which redirects you to a linked page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your </a:t>
            </a:r>
            <a:r>
              <a:rPr lang="en-US" dirty="0" smtClean="0"/>
              <a:t>image map </a:t>
            </a:r>
            <a:r>
              <a:rPr lang="en-US" dirty="0" smtClean="0"/>
              <a:t>is simple, use GIF format; if it's more detailed, uses more colors, or is a photographic image, use </a:t>
            </a:r>
            <a:r>
              <a:rPr lang="en-US" dirty="0" smtClean="0"/>
              <a:t>JPG.</a:t>
            </a:r>
            <a:endParaRPr lang="en-US" dirty="0" smtClean="0"/>
          </a:p>
          <a:p>
            <a:r>
              <a:rPr lang="en-US" dirty="0" smtClean="0"/>
              <a:t>To create an Image map:</a:t>
            </a:r>
          </a:p>
          <a:p>
            <a:pPr lvl="1"/>
            <a:r>
              <a:rPr lang="en-US" dirty="0" smtClean="0"/>
              <a:t>Create an image using &lt;</a:t>
            </a:r>
            <a:r>
              <a:rPr lang="en-US" dirty="0" err="1" smtClean="0"/>
              <a:t>img</a:t>
            </a:r>
            <a:r>
              <a:rPr lang="en-US" dirty="0" smtClean="0"/>
              <a:t> &gt; tag using </a:t>
            </a:r>
            <a:r>
              <a:rPr lang="en-US" b="1" dirty="0" err="1" smtClean="0">
                <a:solidFill>
                  <a:srgbClr val="FF0000"/>
                </a:solidFill>
              </a:rPr>
              <a:t>usemap</a:t>
            </a:r>
            <a:r>
              <a:rPr lang="en-US" dirty="0" smtClean="0"/>
              <a:t> attribute</a:t>
            </a:r>
            <a:endParaRPr lang="en-US" dirty="0" smtClean="0"/>
          </a:p>
          <a:p>
            <a:pPr lvl="1"/>
            <a:r>
              <a:rPr lang="en-US" dirty="0" smtClean="0"/>
              <a:t>Open </a:t>
            </a:r>
            <a:r>
              <a:rPr lang="en-US" b="1" dirty="0" smtClean="0"/>
              <a:t>&lt;map&gt; </a:t>
            </a:r>
            <a:r>
              <a:rPr lang="en-US" dirty="0" smtClean="0"/>
              <a:t>tag with an attribute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</a:p>
          <a:p>
            <a:pPr lvl="1"/>
            <a:r>
              <a:rPr lang="en-US" dirty="0" smtClean="0"/>
              <a:t>Get the coordinates of the image and record the coordinates in the </a:t>
            </a:r>
            <a:r>
              <a:rPr lang="en-US" dirty="0" err="1" smtClean="0">
                <a:solidFill>
                  <a:srgbClr val="FF0000"/>
                </a:solidFill>
              </a:rPr>
              <a:t>coords</a:t>
            </a:r>
            <a:r>
              <a:rPr lang="en-US" dirty="0" smtClean="0"/>
              <a:t> attribute of </a:t>
            </a:r>
            <a:r>
              <a:rPr lang="en-US" b="1" dirty="0" smtClean="0"/>
              <a:t>&lt;area&gt; </a:t>
            </a:r>
            <a:r>
              <a:rPr lang="en-US" dirty="0" smtClean="0"/>
              <a:t>tag for each region</a:t>
            </a:r>
          </a:p>
          <a:p>
            <a:pPr lvl="1"/>
            <a:r>
              <a:rPr lang="en-US" dirty="0" smtClean="0"/>
              <a:t>Close the </a:t>
            </a:r>
            <a:r>
              <a:rPr lang="en-US" b="1" dirty="0" smtClean="0"/>
              <a:t>&lt;/map&gt; </a:t>
            </a:r>
            <a:r>
              <a:rPr lang="en-US" dirty="0" smtClean="0"/>
              <a:t>tag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Navigational Image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Regions of an Image Map can be:</a:t>
            </a:r>
          </a:p>
          <a:p>
            <a:pPr lvl="1"/>
            <a:r>
              <a:rPr lang="en-US" dirty="0" err="1" smtClean="0"/>
              <a:t>Rect</a:t>
            </a:r>
            <a:r>
              <a:rPr lang="en-US" dirty="0" smtClean="0"/>
              <a:t> -rectangular</a:t>
            </a:r>
          </a:p>
          <a:p>
            <a:pPr lvl="1"/>
            <a:r>
              <a:rPr lang="en-US" dirty="0" smtClean="0"/>
              <a:t>Poly -polygon</a:t>
            </a:r>
          </a:p>
          <a:p>
            <a:pPr lvl="1"/>
            <a:r>
              <a:rPr lang="en-US" dirty="0" smtClean="0"/>
              <a:t>Circ – circle</a:t>
            </a:r>
          </a:p>
          <a:p>
            <a:pPr lvl="1"/>
            <a:r>
              <a:rPr lang="en-US" dirty="0" smtClean="0"/>
              <a:t>Example:</a:t>
            </a:r>
            <a:endParaRPr lang="en-US" dirty="0" smtClean="0"/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=“image1.jpg” </a:t>
            </a:r>
            <a:r>
              <a:rPr lang="en-US" dirty="0" err="1" smtClean="0"/>
              <a:t>usemap</a:t>
            </a:r>
            <a:r>
              <a:rPr lang="en-US" dirty="0" smtClean="0"/>
              <a:t>=“#</a:t>
            </a:r>
            <a:r>
              <a:rPr lang="en-US" dirty="0" err="1" smtClean="0"/>
              <a:t>abc</a:t>
            </a:r>
            <a:r>
              <a:rPr lang="en-US" dirty="0" smtClean="0"/>
              <a:t>”&gt;</a:t>
            </a:r>
          </a:p>
          <a:p>
            <a:pPr lvl="2"/>
            <a:r>
              <a:rPr lang="en-US" dirty="0" smtClean="0"/>
              <a:t>&lt;map name=“</a:t>
            </a:r>
            <a:r>
              <a:rPr lang="en-US" dirty="0" err="1" smtClean="0"/>
              <a:t>abc</a:t>
            </a:r>
            <a:r>
              <a:rPr lang="en-US" dirty="0" smtClean="0"/>
              <a:t>”&gt;</a:t>
            </a:r>
          </a:p>
          <a:p>
            <a:pPr lvl="2"/>
            <a:r>
              <a:rPr lang="en-US" dirty="0" smtClean="0"/>
              <a:t>&lt;area type=“</a:t>
            </a:r>
            <a:r>
              <a:rPr lang="en-US" dirty="0" err="1" smtClean="0"/>
              <a:t>rect</a:t>
            </a:r>
            <a:r>
              <a:rPr lang="en-US" dirty="0" smtClean="0"/>
              <a:t>” </a:t>
            </a:r>
            <a:r>
              <a:rPr lang="en-US" dirty="0" err="1" smtClean="0"/>
              <a:t>coords</a:t>
            </a:r>
            <a:r>
              <a:rPr lang="en-US" dirty="0" smtClean="0"/>
              <a:t>=“ “ </a:t>
            </a:r>
            <a:r>
              <a:rPr lang="en-US" dirty="0" err="1" smtClean="0"/>
              <a:t>href</a:t>
            </a:r>
            <a:r>
              <a:rPr lang="en-US" dirty="0" smtClean="0"/>
              <a:t>=“ a.html“&gt;</a:t>
            </a:r>
          </a:p>
          <a:p>
            <a:pPr lvl="2"/>
            <a:r>
              <a:rPr lang="en-US" dirty="0" smtClean="0"/>
              <a:t>&lt;area type=“circ” </a:t>
            </a:r>
            <a:r>
              <a:rPr lang="en-US" dirty="0" err="1" smtClean="0"/>
              <a:t>coords</a:t>
            </a:r>
            <a:r>
              <a:rPr lang="en-US" dirty="0" smtClean="0"/>
              <a:t>=“ “ </a:t>
            </a:r>
            <a:r>
              <a:rPr lang="en-US" dirty="0" err="1" smtClean="0"/>
              <a:t>href</a:t>
            </a:r>
            <a:r>
              <a:rPr lang="en-US" dirty="0" smtClean="0"/>
              <a:t>=“b.html “&gt;</a:t>
            </a:r>
          </a:p>
          <a:p>
            <a:pPr lvl="2"/>
            <a:r>
              <a:rPr lang="en-US" dirty="0" smtClean="0"/>
              <a:t>&lt;area type=“poly” </a:t>
            </a:r>
            <a:r>
              <a:rPr lang="en-US" dirty="0" err="1" smtClean="0"/>
              <a:t>coords</a:t>
            </a:r>
            <a:r>
              <a:rPr lang="en-US" dirty="0" smtClean="0"/>
              <a:t>=“ “ </a:t>
            </a:r>
            <a:r>
              <a:rPr lang="en-US" dirty="0" err="1" smtClean="0"/>
              <a:t>href</a:t>
            </a:r>
            <a:r>
              <a:rPr lang="en-US" dirty="0" smtClean="0"/>
              <a:t>=“c.html “&gt;</a:t>
            </a:r>
          </a:p>
          <a:p>
            <a:pPr lvl="2"/>
            <a:r>
              <a:rPr lang="en-US" dirty="0" smtClean="0"/>
              <a:t>&lt;/map&gt;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3962400" y="5867400"/>
            <a:ext cx="1905000" cy="527804"/>
          </a:xfrm>
          <a:prstGeom prst="wedgeRoundRectCallout">
            <a:avLst>
              <a:gd name="adj1" fmla="val -80590"/>
              <a:gd name="adj2" fmla="val -93144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Region type</a:t>
            </a:r>
            <a:endParaRPr lang="en-US" sz="2000" b="1" noProof="1" smtClean="0">
              <a:solidFill>
                <a:srgbClr val="F7FF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onsolas" pitchFamily="49" charset="0"/>
            </a:endParaRPr>
          </a:p>
        </p:txBody>
      </p:sp>
      <p:sp>
        <p:nvSpPr>
          <p:cNvPr id="6" name="AutoShape 40"/>
          <p:cNvSpPr>
            <a:spLocks noChangeArrowheads="1"/>
          </p:cNvSpPr>
          <p:nvPr/>
        </p:nvSpPr>
        <p:spPr bwMode="auto">
          <a:xfrm>
            <a:off x="6781800" y="3581400"/>
            <a:ext cx="1905000" cy="496306"/>
          </a:xfrm>
          <a:prstGeom prst="wedgeRoundRectCallout">
            <a:avLst>
              <a:gd name="adj1" fmla="val -181236"/>
              <a:gd name="adj2" fmla="val 161846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coordinates</a:t>
            </a:r>
            <a:endParaRPr lang="en-US" sz="2000" b="1" noProof="1" smtClean="0">
              <a:solidFill>
                <a:srgbClr val="F7FF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onsolas" pitchFamily="49" charset="0"/>
            </a:endParaRPr>
          </a:p>
        </p:txBody>
      </p:sp>
      <p:sp>
        <p:nvSpPr>
          <p:cNvPr id="7" name="AutoShape 40"/>
          <p:cNvSpPr>
            <a:spLocks noChangeArrowheads="1"/>
          </p:cNvSpPr>
          <p:nvPr/>
        </p:nvSpPr>
        <p:spPr bwMode="auto">
          <a:xfrm>
            <a:off x="6934200" y="5029200"/>
            <a:ext cx="1905000" cy="496306"/>
          </a:xfrm>
          <a:prstGeom prst="wedgeRoundRectCallout">
            <a:avLst>
              <a:gd name="adj1" fmla="val -74396"/>
              <a:gd name="adj2" fmla="val -84583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Linked file</a:t>
            </a:r>
            <a:endParaRPr lang="en-US" sz="2000" b="1" noProof="1" smtClean="0">
              <a:solidFill>
                <a:srgbClr val="F7FF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Example-Image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143000"/>
            <a:ext cx="8229600" cy="550920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&lt;title&gt;Image map &lt;/title&gt;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&lt;h2&gt;Example of Image map using map tag &lt;/h2&gt;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&lt;img src=“image1.png” usemap=“</a:t>
            </a:r>
            <a:r>
              <a:rPr lang="en-US" sz="2000" b="1" noProof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#photo</a:t>
            </a:r>
            <a:r>
              <a:rPr lang="en-US" sz="2000" b="1" noProof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”&gt;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&lt;map name=“</a:t>
            </a:r>
            <a:r>
              <a:rPr lang="en-US" sz="2000" b="1" noProof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photo</a:t>
            </a: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”&gt;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&lt;area shape="rect" coords="50,5,250,500“ 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 href="m1.html"&gt;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&lt;area shape="rect" coords="320,30,470,500“ href="m2.html"&gt;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&lt;/map&gt;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Formatting Content with Tables</a:t>
            </a:r>
          </a:p>
        </p:txBody>
      </p:sp>
      <p:sp>
        <p:nvSpPr>
          <p:cNvPr id="1019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4000"/>
              </a:lnSpc>
              <a:defRPr/>
            </a:pPr>
            <a:r>
              <a:rPr lang="en-US" sz="2000" dirty="0" smtClean="0"/>
              <a:t>Tables represent tabular data</a:t>
            </a:r>
          </a:p>
          <a:p>
            <a:pPr lvl="1">
              <a:lnSpc>
                <a:spcPts val="4000"/>
              </a:lnSpc>
              <a:defRPr/>
            </a:pPr>
            <a:r>
              <a:rPr lang="en-US" sz="1600" dirty="0" smtClean="0"/>
              <a:t>A table consists of one or several rows</a:t>
            </a:r>
          </a:p>
          <a:p>
            <a:pPr lvl="1">
              <a:lnSpc>
                <a:spcPts val="4000"/>
              </a:lnSpc>
              <a:defRPr/>
            </a:pPr>
            <a:r>
              <a:rPr lang="en-US" sz="1600" dirty="0" smtClean="0"/>
              <a:t>Each row has one or more columns</a:t>
            </a:r>
          </a:p>
          <a:p>
            <a:pPr>
              <a:lnSpc>
                <a:spcPts val="4000"/>
              </a:lnSpc>
              <a:defRPr/>
            </a:pPr>
            <a:r>
              <a:rPr lang="en-US" sz="2000" dirty="0" smtClean="0"/>
              <a:t>Tables comprised of several core tags: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&lt;table&gt;&lt;/table&gt;</a:t>
            </a:r>
            <a:r>
              <a:rPr lang="en-US" sz="2000" dirty="0" smtClean="0"/>
              <a:t>: begin / end the table</a:t>
            </a:r>
            <a:br>
              <a:rPr lang="en-US" sz="2000" dirty="0" smtClean="0"/>
            </a:br>
            <a:r>
              <a:rPr lang="en-US" sz="2000" noProof="1" smtClean="0">
                <a:latin typeface="Consolas" pitchFamily="49" charset="0"/>
                <a:cs typeface="Consolas" pitchFamily="49" charset="0"/>
              </a:rPr>
              <a:t>&lt;tr&gt;&lt;/tr&gt;</a:t>
            </a:r>
            <a:r>
              <a:rPr lang="en-US" sz="2000" noProof="1" smtClean="0"/>
              <a:t>: </a:t>
            </a:r>
            <a:r>
              <a:rPr lang="en-US" sz="2000" dirty="0" smtClean="0"/>
              <a:t>create a table row</a:t>
            </a:r>
            <a:br>
              <a:rPr lang="en-US" sz="2000" dirty="0" smtClean="0"/>
            </a:b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&lt;td&gt;&lt;/td&gt;</a:t>
            </a:r>
            <a:r>
              <a:rPr lang="en-US" sz="2000" dirty="0" smtClean="0"/>
              <a:t>: create tabular data (cell)</a:t>
            </a:r>
          </a:p>
          <a:p>
            <a:pPr>
              <a:lnSpc>
                <a:spcPts val="4000"/>
              </a:lnSpc>
              <a:defRPr/>
            </a:pPr>
            <a:r>
              <a:rPr lang="en-US" sz="2000" dirty="0" smtClean="0"/>
              <a:t>Tables should not be used for layout. Use CSS floats and positioning styles instead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1486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479C-4740-4F58-94AF-B9DB6FD14BC1}" type="slidenum">
              <a:rPr lang="en-US"/>
              <a:pPr/>
              <a:t>4</a:t>
            </a:fld>
            <a:endParaRPr 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Tags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/>
              <a:t>HTML tags are used to mark-up HTML elements</a:t>
            </a:r>
          </a:p>
          <a:p>
            <a:pPr lvl="1"/>
            <a:r>
              <a:rPr lang="en-US" dirty="0"/>
              <a:t>Surrounded by angle brackets </a:t>
            </a:r>
            <a:r>
              <a:rPr lang="en-US" b="1" dirty="0">
                <a:solidFill>
                  <a:schemeClr val="accent2"/>
                </a:solidFill>
              </a:rPr>
              <a:t>&lt;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2"/>
                </a:solidFill>
              </a:rPr>
              <a:t>&gt;</a:t>
            </a:r>
          </a:p>
          <a:p>
            <a:pPr lvl="1"/>
            <a:r>
              <a:rPr lang="en-US" dirty="0"/>
              <a:t>HTML tags normally come in pairs, like </a:t>
            </a:r>
            <a:r>
              <a:rPr lang="en-US" dirty="0">
                <a:solidFill>
                  <a:schemeClr val="accent2"/>
                </a:solidFill>
              </a:rPr>
              <a:t>&lt;tagname&gt;</a:t>
            </a:r>
            <a:r>
              <a:rPr lang="en-US" dirty="0"/>
              <a:t> (start tag) and </a:t>
            </a:r>
            <a:r>
              <a:rPr lang="en-US" dirty="0">
                <a:solidFill>
                  <a:schemeClr val="accent2"/>
                </a:solidFill>
              </a:rPr>
              <a:t>&lt;/tagname&gt;</a:t>
            </a:r>
            <a:r>
              <a:rPr lang="en-US" dirty="0"/>
              <a:t> (end tag)</a:t>
            </a:r>
          </a:p>
          <a:p>
            <a:pPr lvl="1"/>
            <a:r>
              <a:rPr lang="en-US" dirty="0"/>
              <a:t>The text between the start and end tags is the element content</a:t>
            </a:r>
          </a:p>
          <a:p>
            <a:pPr lvl="1"/>
            <a:r>
              <a:rPr lang="en-US" dirty="0"/>
              <a:t>Not case-sensitive</a:t>
            </a:r>
          </a:p>
          <a:p>
            <a:pPr lvl="1"/>
            <a:r>
              <a:rPr lang="en-US" dirty="0"/>
              <a:t>Follow the latest web standards: </a:t>
            </a:r>
          </a:p>
          <a:p>
            <a:pPr lvl="2"/>
            <a:r>
              <a:rPr lang="en-US" dirty="0"/>
              <a:t>Use lowercase tags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HTML Tables (2)</a:t>
            </a:r>
            <a:endParaRPr lang="bg-BG" smtClean="0"/>
          </a:p>
        </p:txBody>
      </p:sp>
      <p:sp>
        <p:nvSpPr>
          <p:cNvPr id="1010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en-ZA" dirty="0" smtClean="0">
                <a:sym typeface="Wingdings" pitchFamily="2" charset="2"/>
              </a:rPr>
              <a:t>Start and end of a table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endParaRPr lang="en-ZA" dirty="0" smtClean="0">
              <a:sym typeface="Wingdings" pitchFamily="2" charset="2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en-ZA" dirty="0" smtClean="0">
                <a:sym typeface="Wingdings" pitchFamily="2" charset="2"/>
              </a:rPr>
              <a:t>Start and end of a row</a:t>
            </a:r>
            <a:endParaRPr lang="en-ZA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endParaRPr lang="en-ZA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en-ZA" dirty="0" smtClean="0">
                <a:sym typeface="Wingdings" pitchFamily="2" charset="2"/>
              </a:rPr>
              <a:t>Start and end of a cell in a row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1010692" name="Rectangle 4"/>
          <p:cNvSpPr>
            <a:spLocks noChangeArrowheads="1"/>
          </p:cNvSpPr>
          <p:nvPr/>
        </p:nvSpPr>
        <p:spPr bwMode="auto">
          <a:xfrm>
            <a:off x="755651" y="2129135"/>
            <a:ext cx="7626349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latin typeface="Consolas" pitchFamily="49" charset="0"/>
                <a:cs typeface="Consolas" pitchFamily="49" charset="0"/>
              </a:rPr>
              <a:t>&lt;table&gt; ... &lt;/table&gt;</a:t>
            </a:r>
          </a:p>
        </p:txBody>
      </p:sp>
      <p:sp>
        <p:nvSpPr>
          <p:cNvPr id="1010693" name="Rectangle 5"/>
          <p:cNvSpPr>
            <a:spLocks noChangeArrowheads="1"/>
          </p:cNvSpPr>
          <p:nvPr/>
        </p:nvSpPr>
        <p:spPr bwMode="auto">
          <a:xfrm>
            <a:off x="755651" y="3576935"/>
            <a:ext cx="7626349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latin typeface="Consolas" pitchFamily="49" charset="0"/>
                <a:cs typeface="Consolas" pitchFamily="49" charset="0"/>
              </a:rPr>
              <a:t>&lt;tr&gt; ... &lt;/tr&gt;</a:t>
            </a:r>
          </a:p>
        </p:txBody>
      </p:sp>
      <p:sp>
        <p:nvSpPr>
          <p:cNvPr id="1010694" name="Rectangle 6"/>
          <p:cNvSpPr>
            <a:spLocks noChangeArrowheads="1"/>
          </p:cNvSpPr>
          <p:nvPr/>
        </p:nvSpPr>
        <p:spPr bwMode="auto">
          <a:xfrm>
            <a:off x="755651" y="5100935"/>
            <a:ext cx="7626349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latin typeface="Consolas" pitchFamily="49" charset="0"/>
                <a:cs typeface="Consolas" pitchFamily="49" charset="0"/>
              </a:rPr>
              <a:t>&lt;td&gt; ... &lt;/td&gt;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07040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Simple HTML Tables – Example</a:t>
            </a:r>
            <a:endParaRPr lang="bg-B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1011715" name="Rectangle 3"/>
          <p:cNvSpPr>
            <a:spLocks noChangeArrowheads="1"/>
          </p:cNvSpPr>
          <p:nvPr/>
        </p:nvSpPr>
        <p:spPr bwMode="auto">
          <a:xfrm>
            <a:off x="608014" y="1371600"/>
            <a:ext cx="7850186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&lt;table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cellspacing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="0" cellpadding="5"&gt;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td&gt;&lt;img src="ppt.gif"&gt;&lt;/td&gt;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&lt;td&gt;&lt;a href="lecture1.ppt"&gt;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Lecture 1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&lt;tr&gt;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&lt;td&gt;&lt;img src="ppt.gif"&gt;&lt;/td&gt;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&lt;td&gt;&lt;a href="lecture2.ppt"&gt;Lecture 2&lt;/a&gt;&lt;/td&gt;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&lt;tr&gt;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&lt;td&gt;&lt;img src="zip.gif"&gt;&lt;/td&gt;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&lt;td&gt;&lt;a href="lecture2-demos.zip"&gt;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    Lecture 2 - Demos&lt;/a&gt;&lt;/td&gt;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0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latin typeface="Consolas" pitchFamily="49" charset="0"/>
                <a:cs typeface="Consolas" pitchFamily="49" charset="0"/>
              </a:rPr>
              <a:t>&lt;/table&gt;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82117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1230154"/>
            <a:ext cx="7926386" cy="517064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&lt;table 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cellspacing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="0" cellpadding="5"&gt;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td&gt;&lt;img src="ppt.gif"&gt;&lt;/td&gt;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&lt;td&gt;&lt;a href="lecture1.ppt"&gt;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Lecture 1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&lt;tr&gt;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&lt;td&gt;&lt;img src="ppt.gif"&gt;&lt;/td&gt;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&lt;td&gt;&lt;a href="lecture2.ppt"&gt;Lecture 2&lt;/a&gt;&lt;/td&gt;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&lt;tr&gt;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&lt;td&gt;&lt;img src="zip.gif"&gt;&lt;/td&gt;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&lt;td&gt;&lt;a href="lecture2-demos.zip"&gt;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    Lecture 2 - Demos&lt;/a&gt;&lt;/td&gt;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  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&lt;/tr</a:t>
            </a:r>
            <a:r>
              <a:rPr lang="en-US" sz="2200" b="1" noProof="1"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&lt;/table&gt;</a:t>
            </a:r>
          </a:p>
        </p:txBody>
      </p:sp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Simple HTML Tables – Example (2)</a:t>
            </a:r>
            <a:endParaRPr lang="bg-BG" sz="36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8850" y="4187695"/>
            <a:ext cx="3028950" cy="244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847385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Nested Tables</a:t>
            </a:r>
          </a:p>
        </p:txBody>
      </p:sp>
      <p:sp>
        <p:nvSpPr>
          <p:cNvPr id="9318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90600"/>
            <a:ext cx="8496300" cy="532923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Table data “cells” (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&lt;td&gt;</a:t>
            </a:r>
            <a:r>
              <a:rPr lang="en-US" sz="3000" dirty="0" smtClean="0"/>
              <a:t>) can contain nested tables (tables within tables):</a:t>
            </a:r>
            <a:endParaRPr lang="en-US" sz="3000" dirty="0" smtClean="0">
              <a:latin typeface="Courier New" pitchFamily="49" charset="0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931846" name="Rectangle 6"/>
          <p:cNvSpPr>
            <a:spLocks noChangeArrowheads="1"/>
          </p:cNvSpPr>
          <p:nvPr/>
        </p:nvSpPr>
        <p:spPr bwMode="auto">
          <a:xfrm>
            <a:off x="539750" y="2057400"/>
            <a:ext cx="7993063" cy="442685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&lt;table&gt;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&lt;tr&gt;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&lt;td&gt;Contact:&lt;/td&gt;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&lt;td&gt;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&lt;table&gt;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&lt;tr&gt;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&lt;td&gt;First Name&lt;/td&gt;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&lt;td&gt;Last Name&lt;/td&gt;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&lt;/tr&gt;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&lt;/table&gt;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&lt;/td&gt;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&lt;/tr&gt;</a:t>
            </a:r>
          </a:p>
          <a:p>
            <a:pPr eaLnBrk="0" hangingPunct="0">
              <a:lnSpc>
                <a:spcPts val="26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&lt;/table&gt;</a:t>
            </a:r>
            <a:endParaRPr lang="en-US" sz="22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2911" y="1968810"/>
            <a:ext cx="3381489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nested-tables.html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0175" y="3905250"/>
            <a:ext cx="30956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12999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4343400" y="1981200"/>
            <a:ext cx="4267200" cy="4419600"/>
          </a:xfrm>
          <a:prstGeom prst="rect">
            <a:avLst/>
          </a:prstGeom>
        </p:spPr>
        <p:txBody>
          <a:bodyPr/>
          <a:lstStyle/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cellpadding</a:t>
            </a: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indent="-282575" eaLnBrk="0" hangingPunct="0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Defines the empty space around the cell content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457200" y="1981200"/>
            <a:ext cx="3352800" cy="4572000"/>
          </a:xfrm>
          <a:prstGeom prst="rect">
            <a:avLst/>
          </a:prstGeom>
        </p:spPr>
        <p:txBody>
          <a:bodyPr/>
          <a:lstStyle/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cellspacing</a:t>
            </a: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Defines the empty space between cells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800" smtClean="0"/>
              <a:t>Cell Spacing and Padding</a:t>
            </a:r>
          </a:p>
        </p:txBody>
      </p:sp>
      <p:sp>
        <p:nvSpPr>
          <p:cNvPr id="10240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533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Tables have two important attributes:</a:t>
            </a:r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969963" y="3055938"/>
            <a:ext cx="2233612" cy="1439862"/>
            <a:chOff x="838" y="1933"/>
            <a:chExt cx="1407" cy="907"/>
          </a:xfrm>
        </p:grpSpPr>
        <p:sp>
          <p:nvSpPr>
            <p:cNvPr id="1024007" name="Rectangle 7"/>
            <p:cNvSpPr>
              <a:spLocks noChangeArrowheads="1"/>
            </p:cNvSpPr>
            <p:nvPr/>
          </p:nvSpPr>
          <p:spPr bwMode="auto">
            <a:xfrm>
              <a:off x="838" y="1933"/>
              <a:ext cx="499" cy="272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08" name="Rectangle 8"/>
            <p:cNvSpPr>
              <a:spLocks noChangeArrowheads="1"/>
            </p:cNvSpPr>
            <p:nvPr/>
          </p:nvSpPr>
          <p:spPr bwMode="auto">
            <a:xfrm>
              <a:off x="1746" y="1933"/>
              <a:ext cx="499" cy="272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09" name="Rectangle 9"/>
            <p:cNvSpPr>
              <a:spLocks noChangeArrowheads="1"/>
            </p:cNvSpPr>
            <p:nvPr/>
          </p:nvSpPr>
          <p:spPr bwMode="auto">
            <a:xfrm>
              <a:off x="838" y="2568"/>
              <a:ext cx="499" cy="272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10" name="Rectangle 10"/>
            <p:cNvSpPr>
              <a:spLocks noChangeArrowheads="1"/>
            </p:cNvSpPr>
            <p:nvPr/>
          </p:nvSpPr>
          <p:spPr bwMode="auto">
            <a:xfrm>
              <a:off x="1746" y="2568"/>
              <a:ext cx="499" cy="272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11" name="Line 11"/>
            <p:cNvSpPr>
              <a:spLocks noChangeShapeType="1"/>
            </p:cNvSpPr>
            <p:nvPr/>
          </p:nvSpPr>
          <p:spPr bwMode="auto">
            <a:xfrm>
              <a:off x="1336" y="2069"/>
              <a:ext cx="410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014" name="Line 14"/>
            <p:cNvSpPr>
              <a:spLocks noChangeShapeType="1"/>
            </p:cNvSpPr>
            <p:nvPr/>
          </p:nvSpPr>
          <p:spPr bwMode="auto">
            <a:xfrm flipH="1">
              <a:off x="1988" y="2197"/>
              <a:ext cx="0" cy="371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029" name="Line 29"/>
            <p:cNvSpPr>
              <a:spLocks noChangeShapeType="1"/>
            </p:cNvSpPr>
            <p:nvPr/>
          </p:nvSpPr>
          <p:spPr bwMode="auto">
            <a:xfrm>
              <a:off x="1337" y="2704"/>
              <a:ext cx="410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030" name="Line 30"/>
            <p:cNvSpPr>
              <a:spLocks noChangeShapeType="1"/>
            </p:cNvSpPr>
            <p:nvPr/>
          </p:nvSpPr>
          <p:spPr bwMode="auto">
            <a:xfrm flipH="1">
              <a:off x="1087" y="2197"/>
              <a:ext cx="0" cy="371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5224463" y="2819400"/>
            <a:ext cx="2501900" cy="1887538"/>
            <a:chOff x="3345" y="1688"/>
            <a:chExt cx="1576" cy="1189"/>
          </a:xfrm>
          <a:effectLst/>
        </p:grpSpPr>
        <p:sp>
          <p:nvSpPr>
            <p:cNvPr id="1024025" name="Rectangle 25"/>
            <p:cNvSpPr>
              <a:spLocks noChangeArrowheads="1"/>
            </p:cNvSpPr>
            <p:nvPr/>
          </p:nvSpPr>
          <p:spPr bwMode="auto">
            <a:xfrm>
              <a:off x="3355" y="1688"/>
              <a:ext cx="740" cy="599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360000" tIns="288000" rIns="360000" bIns="288000" anchor="ctr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31" name="Line 31"/>
            <p:cNvSpPr>
              <a:spLocks noChangeShapeType="1"/>
            </p:cNvSpPr>
            <p:nvPr/>
          </p:nvSpPr>
          <p:spPr bwMode="auto">
            <a:xfrm flipH="1">
              <a:off x="3718" y="2057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3" name="Line 33"/>
            <p:cNvSpPr>
              <a:spLocks noChangeShapeType="1"/>
            </p:cNvSpPr>
            <p:nvPr/>
          </p:nvSpPr>
          <p:spPr bwMode="auto">
            <a:xfrm>
              <a:off x="3345" y="1999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4" name="Line 34"/>
            <p:cNvSpPr>
              <a:spLocks noChangeShapeType="1"/>
            </p:cNvSpPr>
            <p:nvPr/>
          </p:nvSpPr>
          <p:spPr bwMode="auto">
            <a:xfrm>
              <a:off x="3884" y="1996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5" name="Line 35"/>
            <p:cNvSpPr>
              <a:spLocks noChangeShapeType="1"/>
            </p:cNvSpPr>
            <p:nvPr/>
          </p:nvSpPr>
          <p:spPr bwMode="auto">
            <a:xfrm flipH="1">
              <a:off x="3718" y="1718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6" name="Rectangle 36"/>
            <p:cNvSpPr>
              <a:spLocks noChangeArrowheads="1"/>
            </p:cNvSpPr>
            <p:nvPr/>
          </p:nvSpPr>
          <p:spPr bwMode="auto">
            <a:xfrm>
              <a:off x="3355" y="2278"/>
              <a:ext cx="740" cy="599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360000" tIns="288000" rIns="360000" bIns="288000" anchor="ctr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37" name="Line 37"/>
            <p:cNvSpPr>
              <a:spLocks noChangeShapeType="1"/>
            </p:cNvSpPr>
            <p:nvPr/>
          </p:nvSpPr>
          <p:spPr bwMode="auto">
            <a:xfrm flipH="1">
              <a:off x="3718" y="2647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8" name="Line 38"/>
            <p:cNvSpPr>
              <a:spLocks noChangeShapeType="1"/>
            </p:cNvSpPr>
            <p:nvPr/>
          </p:nvSpPr>
          <p:spPr bwMode="auto">
            <a:xfrm>
              <a:off x="3345" y="2589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39" name="Line 39"/>
            <p:cNvSpPr>
              <a:spLocks noChangeShapeType="1"/>
            </p:cNvSpPr>
            <p:nvPr/>
          </p:nvSpPr>
          <p:spPr bwMode="auto">
            <a:xfrm>
              <a:off x="3884" y="2586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0" name="Line 40"/>
            <p:cNvSpPr>
              <a:spLocks noChangeShapeType="1"/>
            </p:cNvSpPr>
            <p:nvPr/>
          </p:nvSpPr>
          <p:spPr bwMode="auto">
            <a:xfrm flipH="1">
              <a:off x="3718" y="2308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1" name="Rectangle 41"/>
            <p:cNvSpPr>
              <a:spLocks noChangeArrowheads="1"/>
            </p:cNvSpPr>
            <p:nvPr/>
          </p:nvSpPr>
          <p:spPr bwMode="auto">
            <a:xfrm>
              <a:off x="4171" y="1688"/>
              <a:ext cx="740" cy="599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360000" tIns="288000" rIns="360000" bIns="288000" anchor="ctr">
              <a:spAutoFit/>
            </a:bodyPr>
            <a:lstStyle/>
            <a:p>
              <a:pPr algn="ctr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42" name="Line 42"/>
            <p:cNvSpPr>
              <a:spLocks noChangeShapeType="1"/>
            </p:cNvSpPr>
            <p:nvPr/>
          </p:nvSpPr>
          <p:spPr bwMode="auto">
            <a:xfrm flipH="1">
              <a:off x="4534" y="2057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3" name="Line 43"/>
            <p:cNvSpPr>
              <a:spLocks noChangeShapeType="1"/>
            </p:cNvSpPr>
            <p:nvPr/>
          </p:nvSpPr>
          <p:spPr bwMode="auto">
            <a:xfrm>
              <a:off x="4161" y="1999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4" name="Line 44"/>
            <p:cNvSpPr>
              <a:spLocks noChangeShapeType="1"/>
            </p:cNvSpPr>
            <p:nvPr/>
          </p:nvSpPr>
          <p:spPr bwMode="auto">
            <a:xfrm>
              <a:off x="4700" y="1996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5" name="Line 45"/>
            <p:cNvSpPr>
              <a:spLocks noChangeShapeType="1"/>
            </p:cNvSpPr>
            <p:nvPr/>
          </p:nvSpPr>
          <p:spPr bwMode="auto">
            <a:xfrm flipH="1">
              <a:off x="4534" y="1718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6" name="Rectangle 46"/>
            <p:cNvSpPr>
              <a:spLocks noChangeArrowheads="1"/>
            </p:cNvSpPr>
            <p:nvPr/>
          </p:nvSpPr>
          <p:spPr bwMode="auto">
            <a:xfrm>
              <a:off x="4171" y="2278"/>
              <a:ext cx="740" cy="599"/>
            </a:xfrm>
            <a:prstGeom prst="rect">
              <a:avLst/>
            </a:prstGeom>
            <a:solidFill>
              <a:schemeClr val="accent5">
                <a:lumMod val="75000"/>
                <a:alpha val="30000"/>
              </a:schemeClr>
            </a:solidFill>
            <a:ln w="9525" algn="ctr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lIns="360000" tIns="288000" rIns="360000" bIns="288000" anchor="ctr">
              <a:spAutoFit/>
            </a:bodyPr>
            <a:lstStyle/>
            <a:p>
              <a:pPr algn="ctr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cell</a:t>
              </a:r>
              <a:endParaRPr lang="bg-BG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4047" name="Line 47"/>
            <p:cNvSpPr>
              <a:spLocks noChangeShapeType="1"/>
            </p:cNvSpPr>
            <p:nvPr/>
          </p:nvSpPr>
          <p:spPr bwMode="auto">
            <a:xfrm flipH="1">
              <a:off x="4534" y="2647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8" name="Line 48"/>
            <p:cNvSpPr>
              <a:spLocks noChangeShapeType="1"/>
            </p:cNvSpPr>
            <p:nvPr/>
          </p:nvSpPr>
          <p:spPr bwMode="auto">
            <a:xfrm>
              <a:off x="4161" y="2589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49" name="Line 49"/>
            <p:cNvSpPr>
              <a:spLocks noChangeShapeType="1"/>
            </p:cNvSpPr>
            <p:nvPr/>
          </p:nvSpPr>
          <p:spPr bwMode="auto">
            <a:xfrm>
              <a:off x="4700" y="2586"/>
              <a:ext cx="221" cy="0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1024050" name="Line 50"/>
            <p:cNvSpPr>
              <a:spLocks noChangeShapeType="1"/>
            </p:cNvSpPr>
            <p:nvPr/>
          </p:nvSpPr>
          <p:spPr bwMode="auto">
            <a:xfrm flipH="1">
              <a:off x="4534" y="2308"/>
              <a:ext cx="0" cy="206"/>
            </a:xfrm>
            <a:prstGeom prst="line">
              <a:avLst/>
            </a:prstGeom>
            <a:noFill/>
            <a:ln w="25400">
              <a:solidFill>
                <a:schemeClr val="accent5">
                  <a:lumMod val="20000"/>
                  <a:lumOff val="80000"/>
                </a:schemeClr>
              </a:solidFill>
              <a:round/>
              <a:headEnd type="arrow" w="lg" len="med"/>
              <a:tailEnd type="arrow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318204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7086600" cy="9144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Cell Spacing and Padding – Example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1026052" name="Rectangle 4"/>
          <p:cNvSpPr>
            <a:spLocks noChangeArrowheads="1"/>
          </p:cNvSpPr>
          <p:nvPr/>
        </p:nvSpPr>
        <p:spPr bwMode="auto">
          <a:xfrm>
            <a:off x="565150" y="1400175"/>
            <a:ext cx="9874249" cy="36933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&lt;head&gt;&lt;title&gt;Table Cells&lt;/title&gt;&lt;/head&gt;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&lt;table cellspacing="15" cellpadding="0"&gt;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  &lt;tr&gt;&lt;td&gt;First&lt;/td&gt;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  &lt;td&gt;Second&lt;/td&gt;&lt;/tr&gt;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&lt;/table&gt;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&lt;br/&gt;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&lt;table cellspacing="0" cellpadding="10"&gt;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  &lt;tr&gt;&lt;td&gt;First&lt;/td&gt;&lt;td&gt;Second&lt;/td&gt;&lt;/tr&gt;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  &lt;/table&gt;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b="1" noProof="1" smtClean="0"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sp>
        <p:nvSpPr>
          <p:cNvPr id="1026054" name="Rectangle 6"/>
          <p:cNvSpPr>
            <a:spLocks noChangeArrowheads="1"/>
          </p:cNvSpPr>
          <p:nvPr/>
        </p:nvSpPr>
        <p:spPr bwMode="auto">
          <a:xfrm>
            <a:off x="457200" y="868154"/>
            <a:ext cx="2444900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bg-BG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table-</a:t>
            </a:r>
            <a:r>
              <a:rPr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cells</a:t>
            </a:r>
            <a:r>
              <a:rPr lang="bg-BG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.html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 t="23529" r="6250"/>
          <a:stretch>
            <a:fillRect/>
          </a:stretch>
        </p:blipFill>
        <p:spPr bwMode="auto">
          <a:xfrm>
            <a:off x="5105400" y="4281133"/>
            <a:ext cx="3429000" cy="250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53110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5334000" y="1676400"/>
            <a:ext cx="3352800" cy="4876800"/>
          </a:xfrm>
          <a:prstGeom prst="rect">
            <a:avLst/>
          </a:prstGeom>
        </p:spPr>
        <p:txBody>
          <a:bodyPr/>
          <a:lstStyle/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rowspan</a:t>
            </a: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Defines how many rows the cell occupies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1676400"/>
            <a:ext cx="3352800" cy="4876800"/>
          </a:xfrm>
          <a:prstGeom prst="rect">
            <a:avLst/>
          </a:prstGeom>
        </p:spPr>
        <p:txBody>
          <a:bodyPr/>
          <a:lstStyle/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colspan</a:t>
            </a: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lvl="0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endParaRPr lang="en-US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282575" indent="-282575" eaLnBrk="0" hangingPunct="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  <a:tabLst>
                <a:tab pos="282575" algn="l"/>
              </a:tabLst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Defines how many columns the cell occupies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6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Column and Row Span</a:t>
            </a:r>
          </a:p>
        </p:txBody>
      </p:sp>
      <p:sp>
        <p:nvSpPr>
          <p:cNvPr id="103629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6096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Table cells have two important attributes:</a:t>
            </a: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1036304" name="Rectangle 16"/>
          <p:cNvSpPr>
            <a:spLocks noChangeArrowheads="1"/>
          </p:cNvSpPr>
          <p:nvPr/>
        </p:nvSpPr>
        <p:spPr bwMode="auto">
          <a:xfrm>
            <a:off x="990599" y="3240832"/>
            <a:ext cx="1447801" cy="587441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180000" tIns="108000" rIns="180000" bIns="108000" anchor="ctr">
            <a:spAutoFit/>
          </a:bodyPr>
          <a:lstStyle/>
          <a:p>
            <a:pPr algn="ctr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cell[1,1]</a:t>
            </a:r>
            <a:endParaRPr lang="bg-B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24" name="Rectangle 36"/>
          <p:cNvSpPr>
            <a:spLocks noChangeArrowheads="1"/>
          </p:cNvSpPr>
          <p:nvPr/>
        </p:nvSpPr>
        <p:spPr bwMode="auto">
          <a:xfrm>
            <a:off x="2538918" y="3240832"/>
            <a:ext cx="1499682" cy="587441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180000" tIns="108000" rIns="180000" bIns="108000" anchor="ctr">
            <a:spAutoFit/>
          </a:bodyPr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cell[1,2]</a:t>
            </a:r>
            <a:endParaRPr lang="bg-BG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25" name="Rectangle 37"/>
          <p:cNvSpPr>
            <a:spLocks noChangeArrowheads="1"/>
          </p:cNvSpPr>
          <p:nvPr/>
        </p:nvSpPr>
        <p:spPr bwMode="auto">
          <a:xfrm>
            <a:off x="990600" y="3908359"/>
            <a:ext cx="3048000" cy="587441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180000" tIns="108000" rIns="180000" bIns="108000" anchor="ctr">
            <a:spAutoFit/>
          </a:bodyPr>
          <a:lstStyle/>
          <a:p>
            <a:pPr algn="ctr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cell[2,1]</a:t>
            </a:r>
            <a:endParaRPr lang="bg-B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26" name="AutoShape 38"/>
          <p:cNvSpPr>
            <a:spLocks noChangeArrowheads="1"/>
          </p:cNvSpPr>
          <p:nvPr/>
        </p:nvSpPr>
        <p:spPr bwMode="auto">
          <a:xfrm>
            <a:off x="2555875" y="2492375"/>
            <a:ext cx="1871663" cy="527804"/>
          </a:xfrm>
          <a:prstGeom prst="wedgeRoundRectCallout">
            <a:avLst>
              <a:gd name="adj1" fmla="val -46269"/>
              <a:gd name="adj2" fmla="val 155148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colspan="1"</a:t>
            </a:r>
          </a:p>
        </p:txBody>
      </p:sp>
      <p:sp>
        <p:nvSpPr>
          <p:cNvPr id="1036327" name="AutoShape 39"/>
          <p:cNvSpPr>
            <a:spLocks noChangeArrowheads="1"/>
          </p:cNvSpPr>
          <p:nvPr/>
        </p:nvSpPr>
        <p:spPr bwMode="auto">
          <a:xfrm>
            <a:off x="539750" y="2492375"/>
            <a:ext cx="1871663" cy="511275"/>
          </a:xfrm>
          <a:prstGeom prst="wedgeRoundRectCallout">
            <a:avLst>
              <a:gd name="adj1" fmla="val 41519"/>
              <a:gd name="adj2" fmla="val 145954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colspan="1"</a:t>
            </a:r>
          </a:p>
        </p:txBody>
      </p:sp>
      <p:sp>
        <p:nvSpPr>
          <p:cNvPr id="1036328" name="AutoShape 40"/>
          <p:cNvSpPr>
            <a:spLocks noChangeArrowheads="1"/>
          </p:cNvSpPr>
          <p:nvPr/>
        </p:nvSpPr>
        <p:spPr bwMode="auto">
          <a:xfrm>
            <a:off x="2971800" y="4648200"/>
            <a:ext cx="1871662" cy="527804"/>
          </a:xfrm>
          <a:prstGeom prst="wedgeRoundRectCallout">
            <a:avLst>
              <a:gd name="adj1" fmla="val -39747"/>
              <a:gd name="adj2" fmla="val -112553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colspan="2"</a:t>
            </a:r>
          </a:p>
        </p:txBody>
      </p:sp>
      <p:sp>
        <p:nvSpPr>
          <p:cNvPr id="1036329" name="Rectangle 41"/>
          <p:cNvSpPr>
            <a:spLocks noChangeArrowheads="1"/>
          </p:cNvSpPr>
          <p:nvPr/>
        </p:nvSpPr>
        <p:spPr bwMode="auto">
          <a:xfrm>
            <a:off x="5291138" y="3200400"/>
            <a:ext cx="1503362" cy="1295400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none" lIns="180000" tIns="108000" rIns="180000" bIns="108000" anchor="ctr"/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cell[1,1]</a:t>
            </a:r>
            <a:endParaRPr lang="bg-BG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30" name="Rectangle 42"/>
          <p:cNvSpPr>
            <a:spLocks noChangeArrowheads="1"/>
          </p:cNvSpPr>
          <p:nvPr/>
        </p:nvSpPr>
        <p:spPr bwMode="auto">
          <a:xfrm>
            <a:off x="6917243" y="3200400"/>
            <a:ext cx="1410277" cy="587441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180000" tIns="108000" rIns="180000" bIns="108000" anchor="ctr">
            <a:spAutoFit/>
          </a:bodyPr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cell[1,2]</a:t>
            </a:r>
            <a:endParaRPr lang="bg-BG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32" name="Rectangle 44"/>
          <p:cNvSpPr>
            <a:spLocks noChangeArrowheads="1"/>
          </p:cNvSpPr>
          <p:nvPr/>
        </p:nvSpPr>
        <p:spPr bwMode="auto">
          <a:xfrm>
            <a:off x="6917243" y="3886200"/>
            <a:ext cx="1410277" cy="609600"/>
          </a:xfrm>
          <a:prstGeom prst="rect">
            <a:avLst/>
          </a:prstGeom>
          <a:solidFill>
            <a:schemeClr val="bg1">
              <a:alpha val="30000"/>
            </a:schemeClr>
          </a:solidFill>
          <a:ln w="19050" algn="ctr">
            <a:solidFill>
              <a:schemeClr val="accent5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180000" tIns="108000" rIns="180000" bIns="108000" anchor="ctr">
            <a:spAutoFit/>
          </a:bodyPr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cell[2,1]</a:t>
            </a:r>
            <a:endParaRPr lang="bg-BG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6333" name="AutoShape 45"/>
          <p:cNvSpPr>
            <a:spLocks noChangeArrowheads="1"/>
          </p:cNvSpPr>
          <p:nvPr/>
        </p:nvSpPr>
        <p:spPr bwMode="auto">
          <a:xfrm>
            <a:off x="4716463" y="2492375"/>
            <a:ext cx="1943100" cy="527804"/>
          </a:xfrm>
          <a:prstGeom prst="wedgeRoundRectCallout">
            <a:avLst>
              <a:gd name="adj1" fmla="val 38074"/>
              <a:gd name="adj2" fmla="val 15000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rowspan="2"</a:t>
            </a:r>
          </a:p>
        </p:txBody>
      </p:sp>
      <p:sp>
        <p:nvSpPr>
          <p:cNvPr id="1036334" name="AutoShape 46"/>
          <p:cNvSpPr>
            <a:spLocks noChangeArrowheads="1"/>
          </p:cNvSpPr>
          <p:nvPr/>
        </p:nvSpPr>
        <p:spPr bwMode="auto">
          <a:xfrm>
            <a:off x="6804025" y="2492375"/>
            <a:ext cx="1944688" cy="527804"/>
          </a:xfrm>
          <a:prstGeom prst="wedgeRoundRectCallout">
            <a:avLst>
              <a:gd name="adj1" fmla="val -39389"/>
              <a:gd name="adj2" fmla="val 150736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rowspan="1"</a:t>
            </a:r>
          </a:p>
        </p:txBody>
      </p:sp>
      <p:sp>
        <p:nvSpPr>
          <p:cNvPr id="20" name="AutoShape 46"/>
          <p:cNvSpPr>
            <a:spLocks noChangeArrowheads="1"/>
          </p:cNvSpPr>
          <p:nvPr/>
        </p:nvSpPr>
        <p:spPr bwMode="auto">
          <a:xfrm>
            <a:off x="6781800" y="4572000"/>
            <a:ext cx="1944688" cy="527804"/>
          </a:xfrm>
          <a:prstGeom prst="wedgeRoundRectCallout">
            <a:avLst>
              <a:gd name="adj1" fmla="val -36289"/>
              <a:gd name="adj2" fmla="val -89144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rowspan="1"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8820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326" grpId="0" animBg="1"/>
      <p:bldP spid="1036327" grpId="0" animBg="1"/>
      <p:bldP spid="1036328" grpId="0" animBg="1"/>
      <p:bldP spid="1036333" grpId="0" animBg="1"/>
      <p:bldP spid="1036334" grpId="0" animBg="1"/>
      <p:bldP spid="2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Column and Row Span – Example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1038339" name="Rectangle 3"/>
          <p:cNvSpPr>
            <a:spLocks noChangeArrowheads="1"/>
          </p:cNvSpPr>
          <p:nvPr/>
        </p:nvSpPr>
        <p:spPr bwMode="auto">
          <a:xfrm>
            <a:off x="539750" y="1862078"/>
            <a:ext cx="7993063" cy="286232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&lt;table cellspacing="0"&gt;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class="1"&gt;&lt;td&gt;Cell[1,1]&lt;/td&gt;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 colspan="2"&gt;Cell[2,1]&lt;/td&gt;&lt;/tr&gt;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class=“2"&gt;&lt;td&gt;Cell[1,2]&lt;/td&gt;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 rowspan="2"&gt;Cell[2,2]&lt;/td&gt;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&lt;td&gt;Cell[3,2]&lt;/td&gt;&lt;/tr&gt;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class=“3"&gt;&lt;td&gt;Cell[1,3]&lt;/td&gt;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&lt;td&gt;Cell[2,3]&lt;/td&gt;&lt;/tr&gt;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&lt;/table&gt;</a:t>
            </a:r>
          </a:p>
        </p:txBody>
      </p:sp>
      <p:sp>
        <p:nvSpPr>
          <p:cNvPr id="1038341" name="Rectangle 5"/>
          <p:cNvSpPr>
            <a:spLocks noChangeArrowheads="1"/>
          </p:cNvSpPr>
          <p:nvPr/>
        </p:nvSpPr>
        <p:spPr bwMode="auto">
          <a:xfrm>
            <a:off x="2617788" y="2332038"/>
            <a:ext cx="184150" cy="822325"/>
          </a:xfrm>
          <a:prstGeom prst="rect">
            <a:avLst/>
          </a:prstGeom>
          <a:noFill/>
          <a:ln w="25400" algn="ctr">
            <a:noFill/>
            <a:miter lim="800000"/>
            <a:headEnd type="none" w="lg" len="med"/>
            <a:tailEnd type="none" w="lg" len="med"/>
          </a:ln>
          <a:effectLst>
            <a:outerShdw dist="17961" dir="2700000" algn="ctr" rotWithShape="0">
              <a:srgbClr val="FFFFFF"/>
            </a:outerShdw>
          </a:effec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0">
                <a:solidFill>
                  <a:schemeClr val="tx1"/>
                </a:solidFill>
              </a:rPr>
              <a:t/>
            </a:r>
            <a:br>
              <a:rPr lang="en-US" sz="2400" b="0">
                <a:solidFill>
                  <a:schemeClr val="tx1"/>
                </a:solidFill>
              </a:rPr>
            </a:br>
            <a:endParaRPr lang="en-US" sz="2400" b="0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97392" y="785618"/>
            <a:ext cx="5486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table-colspan-rowspan.html</a:t>
            </a:r>
            <a:endParaRPr lang="bg-BG" sz="2600" b="1" dirty="0" smtClean="0">
              <a:solidFill>
                <a:srgbClr val="EBFF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3424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9" name="Rectangle 3"/>
          <p:cNvSpPr>
            <a:spLocks noChangeArrowheads="1"/>
          </p:cNvSpPr>
          <p:nvPr/>
        </p:nvSpPr>
        <p:spPr bwMode="auto">
          <a:xfrm>
            <a:off x="539750" y="1371600"/>
            <a:ext cx="7993063" cy="286232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&lt;table cellspacing="0"&gt;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class="1"&gt;&lt;td&gt;Cell[1,1]&lt;/td&gt;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 colspan="2"&gt;Cell[2,1]&lt;/td&gt;&lt;/tr&gt;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class=“2"&gt;&lt;td&gt;Cell[1,2]&lt;/td&gt;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 rowspan="2"&gt;Cell[2,2]&lt;/td&gt;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&lt;td&gt;Cell[3,2]&lt;/td&gt;&lt;/tr&gt;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&lt;tr class=“3"&gt;&lt;td&gt;Cell[1,3]&lt;/td&gt;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&lt;td&gt;Cell[2,3]&lt;/td&gt;&lt;/tr&gt;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&lt;/table&gt;</a:t>
            </a:r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7086600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/>
              <a:t>Column and Row Span –</a:t>
            </a:r>
            <a:br>
              <a:rPr lang="en-US" sz="3600" dirty="0" smtClean="0"/>
            </a:br>
            <a:r>
              <a:rPr lang="en-US" sz="3600" dirty="0" smtClean="0"/>
              <a:t>Example (2)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1038341" name="Rectangle 5"/>
          <p:cNvSpPr>
            <a:spLocks noChangeArrowheads="1"/>
          </p:cNvSpPr>
          <p:nvPr/>
        </p:nvSpPr>
        <p:spPr bwMode="auto">
          <a:xfrm>
            <a:off x="2617788" y="2332038"/>
            <a:ext cx="184150" cy="822325"/>
          </a:xfrm>
          <a:prstGeom prst="rect">
            <a:avLst/>
          </a:prstGeom>
          <a:noFill/>
          <a:ln w="25400" algn="ctr">
            <a:noFill/>
            <a:miter lim="800000"/>
            <a:headEnd type="none" w="lg" len="med"/>
            <a:tailEnd type="none" w="lg" len="med"/>
          </a:ln>
          <a:effectLst>
            <a:outerShdw dist="17961" dir="2700000" algn="ctr" rotWithShape="0">
              <a:srgbClr val="FFFFFF"/>
            </a:outerShdw>
          </a:effec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0">
                <a:solidFill>
                  <a:schemeClr val="tx1"/>
                </a:solidFill>
              </a:rPr>
              <a:t/>
            </a:r>
            <a:br>
              <a:rPr lang="en-US" sz="2400" b="0">
                <a:solidFill>
                  <a:schemeClr val="tx1"/>
                </a:solidFill>
              </a:rPr>
            </a:br>
            <a:endParaRPr lang="en-US" sz="2400" b="0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97392" y="785618"/>
            <a:ext cx="5486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table-colspan-rowspan.html</a:t>
            </a:r>
            <a:endParaRPr lang="bg-BG" sz="2600" b="1" dirty="0" smtClean="0">
              <a:solidFill>
                <a:srgbClr val="EBFF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909888" y="4037013"/>
            <a:ext cx="5472112" cy="2592387"/>
            <a:chOff x="1649" y="1987"/>
            <a:chExt cx="2463" cy="864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291" y="2563"/>
              <a:ext cx="821" cy="288"/>
            </a:xfrm>
            <a:prstGeom prst="rect">
              <a:avLst/>
            </a:prstGeom>
            <a:solidFill>
              <a:srgbClr val="CCCCFF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Cell[2,3]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649" y="2563"/>
              <a:ext cx="821" cy="288"/>
            </a:xfrm>
            <a:prstGeom prst="rect">
              <a:avLst/>
            </a:prstGeom>
            <a:solidFill>
              <a:srgbClr val="CCCCFF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Cell[1,3]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291" y="2275"/>
              <a:ext cx="821" cy="288"/>
            </a:xfrm>
            <a:prstGeom prst="rect">
              <a:avLst/>
            </a:prstGeom>
            <a:solidFill>
              <a:srgbClr val="FFCC66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Cell[3,2]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470" y="2275"/>
              <a:ext cx="821" cy="576"/>
            </a:xfrm>
            <a:prstGeom prst="rect">
              <a:avLst/>
            </a:prstGeom>
            <a:solidFill>
              <a:srgbClr val="FFCC66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Cell[2,2]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649" y="2275"/>
              <a:ext cx="821" cy="288"/>
            </a:xfrm>
            <a:prstGeom prst="rect">
              <a:avLst/>
            </a:prstGeom>
            <a:solidFill>
              <a:srgbClr val="FFCC66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Cell[1,2]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470" y="1987"/>
              <a:ext cx="1642" cy="288"/>
            </a:xfrm>
            <a:prstGeom prst="rect">
              <a:avLst/>
            </a:prstGeom>
            <a:solidFill>
              <a:srgbClr val="FFFF00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Cell[2,1]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649" y="1987"/>
              <a:ext cx="821" cy="288"/>
            </a:xfrm>
            <a:prstGeom prst="rect">
              <a:avLst/>
            </a:prstGeom>
            <a:solidFill>
              <a:srgbClr val="FFFF00"/>
            </a:solidFill>
            <a:ln w="25400" algn="ctr">
              <a:noFill/>
              <a:miter lim="800000"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400" b="1" dirty="0">
                  <a:latin typeface="Consolas" pitchFamily="49" charset="0"/>
                  <a:cs typeface="Consolas" pitchFamily="49" charset="0"/>
                </a:rPr>
                <a:t>Cell[1,1]</a:t>
              </a: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649" y="1987"/>
              <a:ext cx="2463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>
              <a:innerShdw blurRad="114300">
                <a:prstClr val="black"/>
              </a:innerShdw>
            </a:effectLst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649" y="2851"/>
              <a:ext cx="2463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>
              <a:innerShdw blurRad="114300">
                <a:prstClr val="black"/>
              </a:innerShdw>
            </a:effectLst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649" y="1987"/>
              <a:ext cx="0" cy="864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>
              <a:innerShdw blurRad="114300">
                <a:prstClr val="black"/>
              </a:innerShdw>
            </a:effectLst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4112" y="1987"/>
              <a:ext cx="0" cy="864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>
              <a:innerShdw blurRad="114300">
                <a:prstClr val="black"/>
              </a:innerShdw>
            </a:effectLst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649" y="2275"/>
              <a:ext cx="2463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470" y="1987"/>
              <a:ext cx="0" cy="864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649" y="2563"/>
              <a:ext cx="821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3291" y="2275"/>
              <a:ext cx="0" cy="576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291" y="2563"/>
              <a:ext cx="821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 type="none" w="lg" len="med"/>
              <a:tailEnd type="none" w="lg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379376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 work: Design the following table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47800" y="1600200"/>
          <a:ext cx="6553200" cy="4548792"/>
        </p:xfrm>
        <a:graphic>
          <a:graphicData uri="http://schemas.openxmlformats.org/drawingml/2006/table">
            <a:tbl>
              <a:tblPr/>
              <a:tblGrid>
                <a:gridCol w="2184400"/>
                <a:gridCol w="2184400"/>
                <a:gridCol w="2184400"/>
              </a:tblGrid>
              <a:tr h="117025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258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49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0" y="4953000"/>
            <a:ext cx="0" cy="1143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63A98-5450-4CDA-B245-78F07764BE39}" type="slidenum">
              <a:rPr lang="en-US"/>
              <a:pPr/>
              <a:t>5</a:t>
            </a:fld>
            <a:endParaRPr lang="en-US"/>
          </a:p>
        </p:txBody>
      </p:sp>
      <p:sp>
        <p:nvSpPr>
          <p:cNvPr id="269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Tag Attributes</a:t>
            </a:r>
          </a:p>
        </p:txBody>
      </p:sp>
      <p:sp>
        <p:nvSpPr>
          <p:cNvPr id="269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Tags can have attributes that provide additional information to an HTML element</a:t>
            </a:r>
          </a:p>
          <a:p>
            <a:pPr lvl="1"/>
            <a:r>
              <a:rPr lang="en-US" dirty="0"/>
              <a:t>Attributes always come in name/value pairs like: 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name</a:t>
            </a:r>
            <a:r>
              <a:rPr lang="en-US" b="1" dirty="0">
                <a:solidFill>
                  <a:srgbClr val="FF0000"/>
                </a:solidFill>
              </a:rPr>
              <a:t>=“value”</a:t>
            </a:r>
          </a:p>
          <a:p>
            <a:pPr lvl="1"/>
            <a:r>
              <a:rPr lang="en-US" dirty="0"/>
              <a:t>Attributes are always specified in the start tag</a:t>
            </a:r>
          </a:p>
          <a:p>
            <a:pPr lvl="1"/>
            <a:r>
              <a:rPr lang="en-US" dirty="0"/>
              <a:t>Attribute values should always be enclosed in quotes</a:t>
            </a:r>
            <a:r>
              <a:rPr lang="en-US" i="1" dirty="0"/>
              <a:t>. Double quotes are most common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Also </a:t>
            </a:r>
            <a:r>
              <a:rPr lang="en-US" i="1" dirty="0"/>
              <a:t>case-insensitive</a:t>
            </a:r>
            <a:r>
              <a:rPr lang="en-US" dirty="0"/>
              <a:t>: however, lowercase is </a:t>
            </a:r>
            <a:r>
              <a:rPr lang="en-US" dirty="0" smtClean="0"/>
              <a:t>recommended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sz="2600" b="1" dirty="0" smtClean="0">
                <a:solidFill>
                  <a:srgbClr val="FF0000"/>
                </a:solidFill>
              </a:rPr>
              <a:t>&lt;s3it  classroom=“lhj-213” lab=“csitLab3”&gt;&lt;/ s3it&gt;</a:t>
            </a:r>
            <a:endParaRPr lang="en-US" sz="2600" b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For example, &lt;table border=“0”&gt; is a start tag that defines a table that has no borders</a:t>
            </a:r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your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Frames</a:t>
            </a:r>
            <a:r>
              <a:rPr lang="en-US" dirty="0" smtClean="0"/>
              <a:t> provide a way to show multiple HTML documents in a single Web page</a:t>
            </a:r>
          </a:p>
          <a:p>
            <a:r>
              <a:rPr lang="en-US" dirty="0" smtClean="0"/>
              <a:t>The page can be split into separate views (frames) horizontally and vertically</a:t>
            </a:r>
          </a:p>
          <a:p>
            <a:r>
              <a:rPr lang="en-US" dirty="0" smtClean="0"/>
              <a:t>Frames were popular in the early ages of HTML development, but now their usage is rejected</a:t>
            </a:r>
          </a:p>
          <a:p>
            <a:r>
              <a:rPr lang="en-US" dirty="0" smtClean="0"/>
              <a:t>Frames are not supported by all user agents (browsers, search engines, etc.)</a:t>
            </a:r>
          </a:p>
          <a:p>
            <a:pPr lvl="1"/>
            <a:r>
              <a:rPr lang="en-US" dirty="0" smtClean="0"/>
              <a:t>A &lt;</a:t>
            </a:r>
            <a:r>
              <a:rPr lang="en-US" noProof="1" smtClean="0"/>
              <a:t>noframes</a:t>
            </a:r>
            <a:r>
              <a:rPr lang="en-US" dirty="0" smtClean="0"/>
              <a:t>&gt; element is used to provide content for non-compatible agents.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473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Frames –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7388" y="1712893"/>
            <a:ext cx="7770812" cy="301621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spcBef>
                <a:spcPts val="120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&lt;head&gt;&lt;title&gt;Frames Example&lt;/title&gt;&lt;/head&gt;</a:t>
            </a:r>
            <a:endParaRPr lang="en-US" sz="20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120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frameset cols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="180px,*,150px"&gt;</a:t>
            </a:r>
            <a:endParaRPr lang="en-US" sz="20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frame src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="left.html" 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&lt;frame src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="middle.html" 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frame src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="right.html" 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frameset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  <a:endParaRPr lang="en-US" sz="20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120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2000" b="1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428874" y="1094872"/>
            <a:ext cx="2057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frames.html</a:t>
            </a:r>
            <a:endParaRPr lang="bg-BG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5218093"/>
            <a:ext cx="8077200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Char char="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Note the target attribute applied to the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&lt;a&gt;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elements in the left frame.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921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Frames: 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&lt;iframe&gt;</a:t>
            </a:r>
            <a:endParaRPr lang="en-US" noProof="1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Inline frames provide a way to show one website inside another website: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7388" y="3784937"/>
            <a:ext cx="7770812" cy="101566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&lt;iframe name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iframeGoogle" width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600" height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400" src="http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://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www.google.com" frameborder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yes" scrolling</a:t>
            </a:r>
            <a:r>
              <a:rPr lang="en-US" sz="20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="yes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"&gt;&lt;/iframe&gt;</a:t>
            </a:r>
            <a:endParaRPr lang="en-US" sz="20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257799" y="2743200"/>
            <a:ext cx="3179135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algn="r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iframe-demo.html</a:t>
            </a:r>
            <a:endParaRPr lang="bg-BG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8726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Collecting Input with Forms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dirty="0" smtClean="0"/>
              <a:t>Forms are the primary method for gathering data from site visitors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/>
              <a:t>Create a form block with</a:t>
            </a:r>
          </a:p>
          <a:p>
            <a:pPr>
              <a:spcBef>
                <a:spcPts val="1200"/>
              </a:spcBef>
              <a:defRPr/>
            </a:pPr>
            <a:endParaRPr lang="en-US" dirty="0" smtClean="0"/>
          </a:p>
          <a:p>
            <a:pPr>
              <a:spcBef>
                <a:spcPts val="1200"/>
              </a:spcBef>
              <a:defRPr/>
            </a:pPr>
            <a:r>
              <a:rPr lang="en-US" dirty="0" smtClean="0"/>
              <a:t>Example: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933892" name="Rectangle 4"/>
          <p:cNvSpPr>
            <a:spLocks noChangeArrowheads="1"/>
          </p:cNvSpPr>
          <p:nvPr/>
        </p:nvSpPr>
        <p:spPr bwMode="auto">
          <a:xfrm>
            <a:off x="755650" y="3257490"/>
            <a:ext cx="7488238" cy="40011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&lt;form&gt;&lt;/form&gt;</a:t>
            </a:r>
          </a:p>
        </p:txBody>
      </p:sp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755650" y="4495800"/>
            <a:ext cx="7488238" cy="132343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&lt;form name="myForm" method="post" action="path/to/some-script.php"&gt;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...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&lt;/form&gt;</a:t>
            </a:r>
          </a:p>
        </p:txBody>
      </p:sp>
      <p:sp>
        <p:nvSpPr>
          <p:cNvPr id="933894" name="AutoShape 6"/>
          <p:cNvSpPr>
            <a:spLocks noChangeArrowheads="1"/>
          </p:cNvSpPr>
          <p:nvPr/>
        </p:nvSpPr>
        <p:spPr bwMode="auto">
          <a:xfrm>
            <a:off x="1981200" y="5562600"/>
            <a:ext cx="5513388" cy="953453"/>
          </a:xfrm>
          <a:prstGeom prst="wedgeRoundRectCallout">
            <a:avLst>
              <a:gd name="adj1" fmla="val -43068"/>
              <a:gd name="adj2" fmla="val -90443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The "action" attribute tells where the form data should be sent</a:t>
            </a:r>
          </a:p>
        </p:txBody>
      </p:sp>
      <p:sp>
        <p:nvSpPr>
          <p:cNvPr id="933895" name="AutoShape 7"/>
          <p:cNvSpPr>
            <a:spLocks noChangeArrowheads="1"/>
          </p:cNvSpPr>
          <p:nvPr/>
        </p:nvSpPr>
        <p:spPr bwMode="auto">
          <a:xfrm>
            <a:off x="3581400" y="2819400"/>
            <a:ext cx="5065712" cy="1379101"/>
          </a:xfrm>
          <a:prstGeom prst="wedgeRoundRectCallout">
            <a:avLst>
              <a:gd name="adj1" fmla="val -37849"/>
              <a:gd name="adj2" fmla="val 7708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The “method" attribute tells how the form data should be sent – via GET or POST request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5480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4" grpId="0" animBg="1"/>
      <p:bldP spid="93389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Form Fields</a:t>
            </a:r>
          </a:p>
        </p:txBody>
      </p:sp>
      <p:sp>
        <p:nvSpPr>
          <p:cNvPr id="935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Single-line text input fields:</a:t>
            </a:r>
          </a:p>
          <a:p>
            <a:pPr>
              <a:lnSpc>
                <a:spcPct val="90000"/>
              </a:lnSpc>
              <a:defRPr/>
            </a:pPr>
            <a:endParaRPr lang="en-US" sz="24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ct val="90000"/>
              </a:lnSpc>
              <a:defRPr/>
            </a:pPr>
            <a:endParaRPr lang="en-US" sz="24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Multi-line textarea fields: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Hidden fields contain data not shown to the user: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800" dirty="0" smtClean="0"/>
              <a:t>Often used by JavaScript code</a:t>
            </a:r>
            <a:endParaRPr lang="en-US" sz="28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755650" y="1959114"/>
            <a:ext cx="7488238" cy="70788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type="text" name="FirstName" value="This is a text field" /&gt;</a:t>
            </a:r>
          </a:p>
        </p:txBody>
      </p:sp>
      <p:sp>
        <p:nvSpPr>
          <p:cNvPr id="935941" name="Rectangle 5"/>
          <p:cNvSpPr>
            <a:spLocks noChangeArrowheads="1"/>
          </p:cNvSpPr>
          <p:nvPr/>
        </p:nvSpPr>
        <p:spPr bwMode="auto">
          <a:xfrm>
            <a:off x="755650" y="3276600"/>
            <a:ext cx="7488238" cy="70788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&lt;textarea name="Comments"&gt;This is a multi-line text field&lt;/textarea&gt;</a:t>
            </a:r>
          </a:p>
        </p:txBody>
      </p:sp>
      <p:sp>
        <p:nvSpPr>
          <p:cNvPr id="935942" name="Rectangle 6"/>
          <p:cNvSpPr>
            <a:spLocks noChangeArrowheads="1"/>
          </p:cNvSpPr>
          <p:nvPr/>
        </p:nvSpPr>
        <p:spPr bwMode="auto">
          <a:xfrm>
            <a:off x="755650" y="4648200"/>
            <a:ext cx="7488238" cy="70788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type="hidden" name="Account" value="This is a hidden text field"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5057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Fieldsets</a:t>
            </a:r>
            <a:endParaRPr lang="en-US" dirty="0" smtClean="0"/>
          </a:p>
        </p:txBody>
      </p:sp>
      <p:sp>
        <p:nvSpPr>
          <p:cNvPr id="935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3000" dirty="0" err="1"/>
              <a:t>Fieldsets</a:t>
            </a:r>
            <a:r>
              <a:rPr lang="en-US" sz="3000" dirty="0" smtClean="0"/>
              <a:t> are used to enclose a group of related form fields:</a:t>
            </a:r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The </a:t>
            </a:r>
            <a:r>
              <a:rPr lang="en-US" sz="3000" dirty="0" smtClean="0">
                <a:solidFill>
                  <a:srgbClr val="FFFFFF"/>
                </a:solidFill>
              </a:rPr>
              <a:t>&lt;legend&gt;</a:t>
            </a:r>
            <a:r>
              <a:rPr lang="en-US" sz="3000" dirty="0" smtClean="0"/>
              <a:t> is the </a:t>
            </a:r>
            <a:r>
              <a:rPr lang="en-US" sz="3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fieldset</a:t>
            </a:r>
            <a:r>
              <a:rPr lang="en-US" sz="3000" dirty="0" smtClean="0"/>
              <a:t>'s title.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755650" y="1926372"/>
            <a:ext cx="7488238" cy="409342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&lt;form method="post" action="form.aspx"&gt;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&lt;fieldset&gt;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&lt;legend&gt;Client Details&lt;/legend&gt;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&lt;input type="text" id="Name" /&gt;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&lt;input type="text" id="Phone" /&gt;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&lt;/fieldset&gt;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&lt;fieldset&gt;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&lt;legend&gt;Order Details&lt;/legend&gt;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&lt;input type="text" id="Quantity" /&gt;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&lt;textarea cols="40" rows="10"</a:t>
            </a:r>
            <a:b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</a:b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id="Remarks"&gt;&lt;/textarea&gt;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&lt;/fieldset&gt;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&lt;/form&gt;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1879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Form Input Controls</a:t>
            </a:r>
          </a:p>
        </p:txBody>
      </p:sp>
      <p:sp>
        <p:nvSpPr>
          <p:cNvPr id="937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Checkboxes:</a:t>
            </a:r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defRPr/>
            </a:pPr>
            <a:endParaRPr lang="en-US" sz="30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3000" dirty="0" smtClean="0"/>
              <a:t>Radio buttons:</a:t>
            </a:r>
          </a:p>
          <a:p>
            <a:pPr>
              <a:lnSpc>
                <a:spcPct val="90000"/>
              </a:lnSpc>
              <a:defRPr/>
            </a:pPr>
            <a:endParaRPr lang="en-US" sz="3000" dirty="0" smtClean="0"/>
          </a:p>
          <a:p>
            <a:pPr>
              <a:lnSpc>
                <a:spcPct val="90000"/>
              </a:lnSpc>
              <a:spcBef>
                <a:spcPts val="3000"/>
              </a:spcBef>
              <a:defRPr/>
            </a:pPr>
            <a:r>
              <a:rPr lang="en-US" sz="3000" dirty="0" smtClean="0"/>
              <a:t>Radio buttons can be grouped, allowing only one to be selected from a group: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937988" name="Rectangle 4"/>
          <p:cNvSpPr>
            <a:spLocks noChangeArrowheads="1"/>
          </p:cNvSpPr>
          <p:nvPr/>
        </p:nvSpPr>
        <p:spPr bwMode="auto">
          <a:xfrm>
            <a:off x="755650" y="2035314"/>
            <a:ext cx="7488238" cy="70788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type="checkbox" name="fruit" value="apple”/&gt;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755650" y="3562290"/>
            <a:ext cx="7488238" cy="40011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type="radio" name="title" value="Mr." /&gt;</a:t>
            </a:r>
          </a:p>
        </p:txBody>
      </p:sp>
      <p:sp>
        <p:nvSpPr>
          <p:cNvPr id="937990" name="Rectangle 6"/>
          <p:cNvSpPr>
            <a:spLocks noChangeArrowheads="1"/>
          </p:cNvSpPr>
          <p:nvPr/>
        </p:nvSpPr>
        <p:spPr bwMode="auto">
          <a:xfrm>
            <a:off x="762000" y="5445125"/>
            <a:ext cx="7467600" cy="70788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type="radio" name="city" value="Lom" /&gt;</a:t>
            </a:r>
          </a:p>
          <a:p>
            <a:pPr eaLnBrk="0" hangingPunct="0">
              <a:lnSpc>
                <a:spcPts val="24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type="radio" name="city" value="Ruse"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1745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Other Form Controls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Dropdown menus: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sz="2800" b="0" dirty="0" smtClean="0">
              <a:solidFill>
                <a:srgbClr val="42679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3000"/>
              </a:spcBef>
              <a:defRPr/>
            </a:pPr>
            <a:r>
              <a:rPr lang="en-US" dirty="0" smtClean="0"/>
              <a:t>Submit button: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611188" y="2035076"/>
            <a:ext cx="7848600" cy="2308324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&lt;select name="gender"&gt;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1"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selected="selected"&gt;Male&lt;/option&gt;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2"&gt;Female&lt;/option&gt;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3"&gt;Other&lt;/option&gt;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&lt;/select&gt;</a:t>
            </a: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611188" y="5036403"/>
            <a:ext cx="7848600" cy="83099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type="submit" name="submitBtn" value="Apply Now"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5355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Other Form Controls (2)</a:t>
            </a:r>
            <a:endParaRPr lang="bg-BG" smtClean="0"/>
          </a:p>
        </p:txBody>
      </p:sp>
      <p:sp>
        <p:nvSpPr>
          <p:cNvPr id="1059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r>
              <a:rPr lang="en-US" sz="3000" dirty="0" smtClean="0"/>
              <a:t>Reset button – brings the form to its initial state</a:t>
            </a:r>
          </a:p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r>
              <a:rPr lang="en-US" sz="3000" dirty="0" smtClean="0"/>
              <a:t>Image button – acts like submit but image is displayed and click coordinates are sent</a:t>
            </a:r>
          </a:p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endParaRPr lang="en-US" sz="3000" dirty="0" smtClean="0"/>
          </a:p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r>
              <a:rPr lang="en-US" sz="3000" dirty="0" smtClean="0"/>
              <a:t>Ordinary button – used for JavaScript, no default action</a:t>
            </a:r>
            <a:endParaRPr lang="bg-BG" sz="3000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1059844" name="Rectangle 4"/>
          <p:cNvSpPr>
            <a:spLocks noChangeArrowheads="1"/>
          </p:cNvSpPr>
          <p:nvPr/>
        </p:nvSpPr>
        <p:spPr bwMode="auto">
          <a:xfrm>
            <a:off x="755650" y="2140803"/>
            <a:ext cx="7632700" cy="83099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type="reset" name="resetBtn" value="Reset the form" /&gt;</a:t>
            </a:r>
          </a:p>
        </p:txBody>
      </p:sp>
      <p:sp>
        <p:nvSpPr>
          <p:cNvPr id="1059845" name="Rectangle 5"/>
          <p:cNvSpPr>
            <a:spLocks noChangeArrowheads="1"/>
          </p:cNvSpPr>
          <p:nvPr/>
        </p:nvSpPr>
        <p:spPr bwMode="auto">
          <a:xfrm>
            <a:off x="755650" y="4122003"/>
            <a:ext cx="7632700" cy="83099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type="image" src="submit.gif" name="submitBtn" alt="Submit" /&gt;</a:t>
            </a:r>
          </a:p>
        </p:txBody>
      </p:sp>
      <p:sp>
        <p:nvSpPr>
          <p:cNvPr id="1059846" name="Rectangle 6"/>
          <p:cNvSpPr>
            <a:spLocks noChangeArrowheads="1"/>
          </p:cNvSpPr>
          <p:nvPr/>
        </p:nvSpPr>
        <p:spPr bwMode="auto">
          <a:xfrm>
            <a:off x="755650" y="5939135"/>
            <a:ext cx="7632700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type="button" value="click me"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21945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Other Form Controls (3)</a:t>
            </a:r>
            <a:endParaRPr lang="bg-BG" smtClean="0"/>
          </a:p>
        </p:txBody>
      </p:sp>
      <p:sp>
        <p:nvSpPr>
          <p:cNvPr id="1060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000" dirty="0" smtClean="0"/>
              <a:t>Password input – a text field which masks the entered text with * signs</a:t>
            </a:r>
          </a:p>
          <a:p>
            <a:pPr>
              <a:defRPr/>
            </a:pPr>
            <a:endParaRPr lang="en-US" sz="3000" dirty="0" smtClean="0"/>
          </a:p>
          <a:p>
            <a:pPr>
              <a:defRPr/>
            </a:pPr>
            <a:r>
              <a:rPr lang="en-US" sz="3000" dirty="0" smtClean="0"/>
              <a:t>Multiple select field – displays the list of items in multiple lines, instead of one. </a:t>
            </a:r>
            <a:endParaRPr lang="bg-BG" sz="30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sp>
        <p:nvSpPr>
          <p:cNvPr id="1060868" name="Rectangle 4"/>
          <p:cNvSpPr>
            <a:spLocks noChangeArrowheads="1"/>
          </p:cNvSpPr>
          <p:nvPr/>
        </p:nvSpPr>
        <p:spPr bwMode="auto">
          <a:xfrm>
            <a:off x="684213" y="2586335"/>
            <a:ext cx="7848600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type="password" name="pass" /&gt;</a:t>
            </a:r>
          </a:p>
        </p:txBody>
      </p:sp>
      <p:sp>
        <p:nvSpPr>
          <p:cNvPr id="1060869" name="Rectangle 5"/>
          <p:cNvSpPr>
            <a:spLocks noChangeArrowheads="1"/>
          </p:cNvSpPr>
          <p:nvPr/>
        </p:nvSpPr>
        <p:spPr bwMode="auto">
          <a:xfrm>
            <a:off x="684213" y="4092476"/>
            <a:ext cx="7848600" cy="2308324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&lt;select name="products" multiple="multiple"&gt;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1"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selected="selected"&gt;keyboard&lt;/option&gt;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2"&gt;mouse&lt;/option&gt;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&lt;option value="Value 3"&gt;speakers&lt;/option&gt;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&lt;/select&gt;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515103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Tags Attributes</a:t>
            </a:r>
            <a:endParaRPr lang="bg-BG" smtClean="0"/>
          </a:p>
        </p:txBody>
      </p:sp>
      <p:sp>
        <p:nvSpPr>
          <p:cNvPr id="106496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Tags can have attributes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Attributes specify properties and behavior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Example: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defRPr/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300"/>
              </a:spcBef>
              <a:defRPr/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Few attributes can apply to every element: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id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style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title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id</a:t>
            </a:r>
            <a:r>
              <a:rPr lang="en-US" dirty="0" smtClean="0"/>
              <a:t> is unique in the document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Content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title</a:t>
            </a:r>
            <a:r>
              <a:rPr lang="en-US" dirty="0" smtClean="0"/>
              <a:t> attribute is displayed as </a:t>
            </a:r>
            <a:r>
              <a:rPr lang="en-US" b="1" dirty="0" smtClean="0"/>
              <a:t>hint </a:t>
            </a:r>
            <a:r>
              <a:rPr lang="en-US" dirty="0" smtClean="0"/>
              <a:t>when the element is hovered with the mouse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dirty="0" smtClean="0"/>
              <a:t>Some elements have </a:t>
            </a:r>
            <a:r>
              <a:rPr lang="en-US" b="1" dirty="0" smtClean="0"/>
              <a:t>obligatory</a:t>
            </a:r>
            <a:r>
              <a:rPr lang="en-US" dirty="0" smtClean="0"/>
              <a:t> attributes</a:t>
            </a:r>
            <a:endParaRPr lang="bg-BG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64964" name="Rectangle 4"/>
          <p:cNvSpPr>
            <a:spLocks noChangeArrowheads="1"/>
          </p:cNvSpPr>
          <p:nvPr/>
        </p:nvSpPr>
        <p:spPr bwMode="auto">
          <a:xfrm>
            <a:off x="981076" y="2819400"/>
            <a:ext cx="7096124" cy="3970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200" b="1" noProof="1" smtClean="0">
                <a:latin typeface="Consolas" pitchFamily="49" charset="0"/>
                <a:cs typeface="Consolas" pitchFamily="49" charset="0"/>
              </a:rPr>
              <a:t>logo.jpg" alt="logo" /&gt;</a:t>
            </a:r>
            <a:endParaRPr lang="en-US" sz="2200" b="1" noProof="1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962400" y="2133600"/>
            <a:ext cx="4800600" cy="527804"/>
          </a:xfrm>
          <a:prstGeom prst="wedgeRoundRectCallout">
            <a:avLst>
              <a:gd name="adj1" fmla="val -38490"/>
              <a:gd name="adj2" fmla="val 9291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Attribute 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alt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 with value "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"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Other Form Controls (4)</a:t>
            </a:r>
            <a:endParaRPr lang="bg-BG" dirty="0" smtClean="0"/>
          </a:p>
        </p:txBody>
      </p:sp>
      <p:sp>
        <p:nvSpPr>
          <p:cNvPr id="1060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000" dirty="0" smtClean="0"/>
              <a:t>File input – a field used for uploading files</a:t>
            </a:r>
          </a:p>
          <a:p>
            <a:pPr>
              <a:defRPr/>
            </a:pPr>
            <a:endParaRPr lang="en-US" sz="3000" dirty="0" smtClean="0"/>
          </a:p>
          <a:p>
            <a:pPr lvl="1">
              <a:defRPr/>
            </a:pPr>
            <a:r>
              <a:rPr lang="en-US" sz="2800" dirty="0" smtClean="0"/>
              <a:t>When used, it requires the form element to have a specific attribute:</a:t>
            </a:r>
            <a:endParaRPr lang="bg-BG" sz="28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  <p:sp>
        <p:nvSpPr>
          <p:cNvPr id="1060868" name="Rectangle 4"/>
          <p:cNvSpPr>
            <a:spLocks noChangeArrowheads="1"/>
          </p:cNvSpPr>
          <p:nvPr/>
        </p:nvSpPr>
        <p:spPr bwMode="auto">
          <a:xfrm>
            <a:off x="684213" y="2133600"/>
            <a:ext cx="7848600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type="file" name="photo" /&gt;</a:t>
            </a:r>
          </a:p>
        </p:txBody>
      </p:sp>
      <p:sp>
        <p:nvSpPr>
          <p:cNvPr id="1060869" name="Rectangle 5"/>
          <p:cNvSpPr>
            <a:spLocks noChangeArrowheads="1"/>
          </p:cNvSpPr>
          <p:nvPr/>
        </p:nvSpPr>
        <p:spPr bwMode="auto">
          <a:xfrm>
            <a:off x="684213" y="3699808"/>
            <a:ext cx="7848600" cy="193899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&lt;form enctype="multipart/form-data"&gt;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...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&lt;input type="file" name="photo"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...</a:t>
            </a:r>
          </a:p>
          <a:p>
            <a:pPr eaLnBrk="0" hangingPunct="0">
              <a:lnSpc>
                <a:spcPct val="100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&lt;/form&gt;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1990690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Labels</a:t>
            </a:r>
            <a:endParaRPr lang="bg-BG" dirty="0" smtClean="0"/>
          </a:p>
        </p:txBody>
      </p:sp>
      <p:sp>
        <p:nvSpPr>
          <p:cNvPr id="10608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800600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en-US" sz="3000" dirty="0" smtClean="0"/>
              <a:t>Form labels are used to associate an explanatory text to a form field using the field's ID.</a:t>
            </a:r>
          </a:p>
          <a:p>
            <a:pPr algn="just">
              <a:defRPr/>
            </a:pPr>
            <a:endParaRPr lang="en-US" sz="3000" dirty="0" smtClean="0"/>
          </a:p>
          <a:p>
            <a:pPr algn="just">
              <a:defRPr/>
            </a:pPr>
            <a:endParaRPr lang="en-US" sz="3000" dirty="0" smtClean="0"/>
          </a:p>
          <a:p>
            <a:pPr algn="just">
              <a:defRPr/>
            </a:pPr>
            <a:r>
              <a:rPr lang="en-US" sz="3000" dirty="0" smtClean="0"/>
              <a:t>Clicking on a label focuses its associated field (checkboxes are toggled, radio buttons are checked)</a:t>
            </a:r>
          </a:p>
          <a:p>
            <a:pPr algn="just">
              <a:defRPr/>
            </a:pPr>
            <a:r>
              <a:rPr lang="en-US" sz="3000" dirty="0" smtClean="0"/>
              <a:t>Labels are both a usability and accessibility feature and are required in order to pass accessibility validation.</a:t>
            </a:r>
            <a:endParaRPr lang="bg-BG" sz="30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  <p:sp>
        <p:nvSpPr>
          <p:cNvPr id="1060868" name="Rectangle 4"/>
          <p:cNvSpPr>
            <a:spLocks noChangeArrowheads="1"/>
          </p:cNvSpPr>
          <p:nvPr/>
        </p:nvSpPr>
        <p:spPr bwMode="auto">
          <a:xfrm>
            <a:off x="684213" y="2598003"/>
            <a:ext cx="7848600" cy="83099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&lt;label for="fn"&gt;First Name&lt;/label&gt;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type="text" id="fn"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70814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HTML Forms –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555626" y="1143000"/>
            <a:ext cx="8054974" cy="563231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&lt;form method="post" action="apply-now.php"&gt;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&lt;input name="subject" type="hidden" value="Class"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&lt;fieldset&gt;&lt;legend&gt;Academic information&lt;/legend&gt;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&lt;label for="degree"&gt;Degree&lt;/label&gt;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&lt;select name="degree" id="degree"&gt;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&lt;option value="BA"&gt;Bachelor of Art&lt;/option&gt;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&lt;option value="BS"&gt;Bachelor of Science&lt;/option&gt;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&lt;option value="MBA" selected="selected"&gt;Master of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Business Administration&lt;/option&gt;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&lt;/select&gt;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&lt;br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&lt;label for="studentid"&gt;Student ID&lt;/label&gt;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type="password" name="studentid"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&lt;/fieldset&gt;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&lt;fieldset&gt;&lt;legend&gt;Personal Details&lt;/legend&gt;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&lt;label for="fname"&gt;First Name&lt;/label&gt;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type="text" name="fname" id="fname"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&lt;br /&gt;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&lt;label for="lname"&gt;Last Name&lt;/label&gt;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type="text" name="lname" id="lname" /&gt;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649792"/>
            <a:ext cx="5486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form.html</a:t>
            </a:r>
            <a:endParaRPr lang="bg-BG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50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HTML Forms – Example (2)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  <p:sp>
        <p:nvSpPr>
          <p:cNvPr id="967683" name="Rectangle 3"/>
          <p:cNvSpPr>
            <a:spLocks noChangeArrowheads="1"/>
          </p:cNvSpPr>
          <p:nvPr/>
        </p:nvSpPr>
        <p:spPr bwMode="auto">
          <a:xfrm>
            <a:off x="534988" y="1447800"/>
            <a:ext cx="8075612" cy="496546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&lt;br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Gender: 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&lt;input name="gender" type="radio" id="gm" value="m"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&lt;label for="gm"&gt;Male&lt;/label&gt;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&lt;input name="gender" type="radio" id="gf" value="f"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&lt;label for="gf"&gt;Female&lt;/label&gt;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&lt;br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&lt;label for="email"&gt;Email&lt;/label&gt;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type="text" name="email" id="email"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&lt;/fieldset&gt;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&lt;p&gt;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&lt;textarea name="terms" cols="30" rows="4"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readonly="readonly"&gt;TERMS AND CONDITIONS...&lt;/textarea&gt;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&lt;/p&gt;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&lt;p&gt;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type="submit" name="submit" value="Send Form"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&lt;input type="reset" value="Clear Form" /&gt;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&lt;/p&gt;</a:t>
            </a:r>
          </a:p>
          <a:p>
            <a:pPr eaLnBrk="0" hangingPunct="0">
              <a:lnSpc>
                <a:spcPts val="2000"/>
              </a:lnSpc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&lt;/form&gt;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33400" y="978210"/>
            <a:ext cx="5486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form.html (continued)</a:t>
            </a:r>
            <a:endParaRPr lang="bg-BG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8827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33400" y="713761"/>
            <a:ext cx="5486400" cy="545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form.html (continued)</a:t>
            </a:r>
            <a:endParaRPr lang="bg-BG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HTML Forms – Example (3)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b="6857"/>
          <a:stretch>
            <a:fillRect/>
          </a:stretch>
        </p:blipFill>
        <p:spPr bwMode="auto">
          <a:xfrm>
            <a:off x="1981201" y="1225689"/>
            <a:ext cx="5105400" cy="5643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2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form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5259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/>
              <a:t>Design a customized form which contains the following form elements. Use both HTML 4 &amp; HTML5 form fields. </a:t>
            </a:r>
          </a:p>
          <a:p>
            <a:pPr algn="just">
              <a:buNone/>
            </a:pPr>
            <a:endParaRPr lang="en-US" b="1" dirty="0" smtClean="0"/>
          </a:p>
          <a:p>
            <a:r>
              <a:rPr lang="en-US" sz="3300" dirty="0" smtClean="0"/>
              <a:t>File</a:t>
            </a:r>
          </a:p>
          <a:p>
            <a:r>
              <a:rPr lang="en-US" sz="3300" dirty="0" smtClean="0"/>
              <a:t>Text area</a:t>
            </a:r>
          </a:p>
          <a:p>
            <a:r>
              <a:rPr lang="en-US" sz="3300" dirty="0" smtClean="0"/>
              <a:t>Textbox</a:t>
            </a:r>
          </a:p>
          <a:p>
            <a:r>
              <a:rPr lang="en-US" sz="3300" dirty="0" smtClean="0"/>
              <a:t>Radio</a:t>
            </a:r>
          </a:p>
          <a:p>
            <a:r>
              <a:rPr lang="en-US" sz="3300" dirty="0" smtClean="0"/>
              <a:t>Button</a:t>
            </a:r>
          </a:p>
          <a:p>
            <a:r>
              <a:rPr lang="en-US" sz="3300" dirty="0" smtClean="0"/>
              <a:t>Fieldset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95600" y="2895600"/>
            <a:ext cx="381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Email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Placeholder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Autofil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Datalist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Number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Checkbox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2971800"/>
            <a:ext cx="304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Image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URL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Date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Range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color</a:t>
            </a:r>
          </a:p>
          <a:p>
            <a:endParaRPr 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TabIndex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algn="just"/>
            <a:r>
              <a:rPr lang="en-US" dirty="0" smtClean="0"/>
              <a:t>The tabindex HTML attribute controls the order in which form fields and hyperlinks are focused when repeatedly pressing the TAB key</a:t>
            </a:r>
          </a:p>
          <a:p>
            <a:pPr lvl="1"/>
            <a:r>
              <a:rPr lang="en-US" dirty="0" smtClean="0"/>
              <a:t>tabindex="0" (zero) - "natural" order</a:t>
            </a:r>
          </a:p>
          <a:p>
            <a:pPr lvl="1"/>
            <a:r>
              <a:rPr lang="en-US" dirty="0" smtClean="0"/>
              <a:t>If X &lt; Y, then elements with tabindex="X" are iterated before elements with tabindex="Y"</a:t>
            </a:r>
          </a:p>
          <a:p>
            <a:pPr lvl="1"/>
            <a:r>
              <a:rPr lang="en-US" dirty="0" smtClean="0"/>
              <a:t>Elements with negative tabindex are skipped, however, this is not defined in the standard</a:t>
            </a:r>
          </a:p>
          <a:p>
            <a:pPr lvl="1"/>
            <a:r>
              <a:rPr lang="en-US" dirty="0" smtClean="0"/>
              <a:t>Is in the range [0,32767]</a:t>
            </a:r>
          </a:p>
          <a:p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93813" y="5862935"/>
            <a:ext cx="6402387" cy="461665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&lt;input type="text" tabindex="10"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128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HTML 5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/>
              <a:t>Objectives </a:t>
            </a:r>
            <a:endParaRPr lang="en-US" sz="2400" b="1" dirty="0" smtClean="0"/>
          </a:p>
          <a:p>
            <a:pPr algn="just">
              <a:buNone/>
            </a:pPr>
            <a:r>
              <a:rPr lang="en-US" sz="2400" b="1" dirty="0" smtClean="0"/>
              <a:t>In this topic you’ll:</a:t>
            </a:r>
          </a:p>
          <a:p>
            <a:pPr algn="just"/>
            <a:r>
              <a:rPr lang="en-US" sz="2400" dirty="0" smtClean="0"/>
              <a:t>Build a form using the new HTML5 input types.</a:t>
            </a:r>
          </a:p>
          <a:p>
            <a:pPr algn="just"/>
            <a:r>
              <a:rPr lang="en-US" sz="2400" dirty="0" smtClean="0"/>
              <a:t>Specify an input element in a form as the one that should receive the focus by default.</a:t>
            </a:r>
          </a:p>
          <a:p>
            <a:pPr algn="just"/>
            <a:r>
              <a:rPr lang="en-US" sz="2400" dirty="0" smtClean="0"/>
              <a:t>Use self-validating input elements.</a:t>
            </a:r>
          </a:p>
          <a:p>
            <a:pPr algn="just"/>
            <a:r>
              <a:rPr lang="en-US" sz="2400" dirty="0" smtClean="0"/>
              <a:t> Specify temporary placeholder text in various input elements</a:t>
            </a:r>
          </a:p>
          <a:p>
            <a:pPr algn="just"/>
            <a:r>
              <a:rPr lang="en-US" sz="2400" dirty="0" smtClean="0"/>
              <a:t> Use auto complete input elements that help users re-enter text that they’ve previously entered in a form.</a:t>
            </a:r>
          </a:p>
          <a:p>
            <a:r>
              <a:rPr lang="en-US" sz="2400" dirty="0" smtClean="0"/>
              <a:t>Use a data list to specify a list of values that can be entered in an input element and to auto complete entries as the user types.</a:t>
            </a:r>
          </a:p>
          <a:p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E35C-7E26-4845-BD9A-5EB21BA2F709}" type="slidenum">
              <a:rPr lang="en-US" smtClean="0"/>
              <a:pPr/>
              <a:t>67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91944"/>
            <a:ext cx="8425170" cy="5444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HTML5: New form elements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9874" name="Picture 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391" y="1219200"/>
            <a:ext cx="8138989" cy="552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E35C-7E26-4845-BD9A-5EB21BA2F709}" type="slidenum">
              <a:rPr lang="en-US" smtClean="0"/>
              <a:pPr/>
              <a:t>68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818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Input-</a:t>
            </a:r>
            <a:r>
              <a:rPr lang="en-US" dirty="0" err="1" smtClean="0"/>
              <a:t>datalist</a:t>
            </a:r>
            <a:r>
              <a:rPr lang="en-US" dirty="0" smtClean="0"/>
              <a:t> Elements and autocomplete Attribute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676400"/>
            <a:ext cx="5679831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E35C-7E26-4845-BD9A-5EB21BA2F709}" type="slidenum">
              <a:rPr lang="en-US" smtClean="0"/>
              <a:pPr/>
              <a:t>69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209800"/>
            <a:ext cx="8001000" cy="1676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Creating Basic HTML Documents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875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Error-Prevention Tip : </a:t>
            </a:r>
          </a:p>
          <a:p>
            <a:pPr algn="just"/>
            <a:r>
              <a:rPr lang="en-US" dirty="0" smtClean="0"/>
              <a:t>The autocomplete attribute works only if you specify a name or id attribute for the input element.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 l="2830" r="7547"/>
          <a:stretch>
            <a:fillRect/>
          </a:stretch>
        </p:blipFill>
        <p:spPr bwMode="auto">
          <a:xfrm>
            <a:off x="380999" y="1447800"/>
            <a:ext cx="757425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E35C-7E26-4845-BD9A-5EB21BA2F709}" type="slidenum">
              <a:rPr lang="en-US" smtClean="0"/>
              <a:pPr/>
              <a:t>70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 fill a data in the text box ..html 5 can recover the previous input.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771774"/>
            <a:ext cx="7506872" cy="3705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10200" y="23622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*we use a datalist element to </a:t>
            </a:r>
          </a:p>
          <a:p>
            <a:pPr algn="ctr"/>
            <a:r>
              <a:rPr lang="en-US" dirty="0" smtClean="0"/>
              <a:t>obtain the user’s birth month.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962400"/>
            <a:ext cx="4406507" cy="237902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E35C-7E26-4845-BD9A-5EB21BA2F709}" type="slidenum">
              <a:rPr lang="en-US" smtClean="0"/>
              <a:pPr/>
              <a:t>71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Objects into a Web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&lt;embed&gt; and &lt;object</a:t>
            </a:r>
            <a:r>
              <a:rPr lang="en-US" b="1" dirty="0" smtClean="0">
                <a:solidFill>
                  <a:srgbClr val="FF0000"/>
                </a:solidFill>
              </a:rPr>
              <a:t>&gt; </a:t>
            </a:r>
            <a:r>
              <a:rPr lang="en-US" dirty="0" smtClean="0"/>
              <a:t>tags are </a:t>
            </a:r>
            <a:r>
              <a:rPr lang="en-US" dirty="0" smtClean="0"/>
              <a:t>used to insert objects like:</a:t>
            </a:r>
          </a:p>
          <a:p>
            <a:pPr lvl="1"/>
            <a:r>
              <a:rPr lang="en-US" dirty="0" smtClean="0"/>
              <a:t>Audio</a:t>
            </a:r>
          </a:p>
          <a:p>
            <a:pPr lvl="1"/>
            <a:r>
              <a:rPr lang="en-US" dirty="0" smtClean="0"/>
              <a:t>Video</a:t>
            </a:r>
          </a:p>
          <a:p>
            <a:pPr lvl="1"/>
            <a:r>
              <a:rPr lang="en-US" dirty="0" smtClean="0"/>
              <a:t>Images</a:t>
            </a:r>
          </a:p>
          <a:p>
            <a:pPr lvl="1"/>
            <a:r>
              <a:rPr lang="en-US" dirty="0" smtClean="0"/>
              <a:t>PDFs and</a:t>
            </a:r>
          </a:p>
          <a:p>
            <a:pPr lvl="1"/>
            <a:r>
              <a:rPr lang="en-US" dirty="0" smtClean="0"/>
              <a:t>Flash in web pages</a:t>
            </a:r>
          </a:p>
          <a:p>
            <a:r>
              <a:rPr lang="en-US" dirty="0" smtClean="0"/>
              <a:t>It can also be used to display another webpage inside the HTML page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param</a:t>
            </a:r>
            <a:r>
              <a:rPr lang="en-US" dirty="0" smtClean="0">
                <a:solidFill>
                  <a:srgbClr val="FF0000"/>
                </a:solidFill>
              </a:rPr>
              <a:t>&gt; </a:t>
            </a:r>
            <a:r>
              <a:rPr lang="en-US" dirty="0" smtClean="0"/>
              <a:t>tag is also used along with </a:t>
            </a:r>
            <a:r>
              <a:rPr lang="en-US" dirty="0" smtClean="0"/>
              <a:t>&lt;object&gt; </a:t>
            </a:r>
            <a:r>
              <a:rPr lang="en-US" dirty="0" smtClean="0"/>
              <a:t>tag to define various parameters.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</a:t>
            </a:r>
            <a:r>
              <a:rPr lang="en-US" dirty="0" err="1" smtClean="0"/>
              <a:t>vs</a:t>
            </a:r>
            <a:r>
              <a:rPr lang="en-US" dirty="0" smtClean="0"/>
              <a:t> Object tags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&lt;embed&gt;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Used in </a:t>
            </a:r>
            <a:r>
              <a:rPr lang="en-US" dirty="0" smtClean="0">
                <a:solidFill>
                  <a:srgbClr val="FF0000"/>
                </a:solidFill>
              </a:rPr>
              <a:t>older</a:t>
            </a:r>
            <a:r>
              <a:rPr lang="en-US" dirty="0" smtClean="0"/>
              <a:t> browsers</a:t>
            </a:r>
          </a:p>
          <a:p>
            <a:r>
              <a:rPr lang="en-US" dirty="0" smtClean="0"/>
              <a:t>Used when </a:t>
            </a:r>
            <a:r>
              <a:rPr lang="en-US" dirty="0" smtClean="0">
                <a:solidFill>
                  <a:srgbClr val="FF0000"/>
                </a:solidFill>
              </a:rPr>
              <a:t>compatibility</a:t>
            </a:r>
            <a:r>
              <a:rPr lang="en-US" dirty="0" smtClean="0"/>
              <a:t> is an issue</a:t>
            </a:r>
          </a:p>
          <a:p>
            <a:r>
              <a:rPr lang="en-US" dirty="0" smtClean="0"/>
              <a:t>Attributes:</a:t>
            </a:r>
          </a:p>
          <a:p>
            <a:pPr lvl="1"/>
            <a:r>
              <a:rPr lang="en-US" dirty="0" smtClean="0"/>
              <a:t>Align</a:t>
            </a:r>
          </a:p>
          <a:p>
            <a:pPr lvl="1"/>
            <a:r>
              <a:rPr lang="en-US" dirty="0" smtClean="0"/>
              <a:t>Height</a:t>
            </a:r>
          </a:p>
          <a:p>
            <a:pPr lvl="1"/>
            <a:r>
              <a:rPr lang="en-US" dirty="0" smtClean="0"/>
              <a:t>Width</a:t>
            </a:r>
          </a:p>
          <a:p>
            <a:pPr lvl="1"/>
            <a:r>
              <a:rPr lang="en-US" b="1" dirty="0" err="1" smtClean="0"/>
              <a:t>Src</a:t>
            </a:r>
            <a:endParaRPr lang="en-US" b="1" dirty="0" smtClean="0"/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name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&lt;object&gt; ..&lt;/object&gt;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Used with </a:t>
            </a:r>
            <a:r>
              <a:rPr lang="en-US" dirty="0" smtClean="0">
                <a:solidFill>
                  <a:srgbClr val="FF0000"/>
                </a:solidFill>
              </a:rPr>
              <a:t>latest</a:t>
            </a:r>
            <a:r>
              <a:rPr lang="en-US" dirty="0" smtClean="0"/>
              <a:t> browsers</a:t>
            </a:r>
          </a:p>
          <a:p>
            <a:r>
              <a:rPr lang="en-US" dirty="0" smtClean="0"/>
              <a:t>Used to go with the current technology and to </a:t>
            </a:r>
            <a:r>
              <a:rPr lang="en-US" dirty="0" smtClean="0">
                <a:solidFill>
                  <a:srgbClr val="FF0000"/>
                </a:solidFill>
              </a:rPr>
              <a:t>conform with the html4 web standard</a:t>
            </a:r>
          </a:p>
          <a:p>
            <a:r>
              <a:rPr lang="en-US" dirty="0" smtClean="0"/>
              <a:t>Attributes:</a:t>
            </a:r>
          </a:p>
          <a:p>
            <a:pPr lvl="1"/>
            <a:r>
              <a:rPr lang="en-US" b="1" dirty="0" smtClean="0"/>
              <a:t>Data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Width</a:t>
            </a:r>
          </a:p>
          <a:p>
            <a:pPr lvl="1"/>
            <a:r>
              <a:rPr lang="en-US" dirty="0" smtClean="0"/>
              <a:t>height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</a:t>
            </a:r>
            <a:r>
              <a:rPr lang="en-US" dirty="0" err="1" smtClean="0"/>
              <a:t>vs</a:t>
            </a:r>
            <a:r>
              <a:rPr lang="en-US" dirty="0" smtClean="0"/>
              <a:t> Object tags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Embed (audio)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Object ( audio)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&lt;html&gt;</a:t>
            </a:r>
          </a:p>
          <a:p>
            <a:pPr>
              <a:buNone/>
            </a:pPr>
            <a:r>
              <a:rPr lang="en-US" dirty="0" smtClean="0"/>
              <a:t>&lt;head&gt;</a:t>
            </a:r>
          </a:p>
          <a:p>
            <a:pPr>
              <a:buNone/>
            </a:pPr>
            <a:r>
              <a:rPr lang="en-US" dirty="0" smtClean="0"/>
              <a:t>&lt;title&gt;Embed Audio&lt;/title&gt;</a:t>
            </a:r>
          </a:p>
          <a:p>
            <a:pPr>
              <a:buNone/>
            </a:pPr>
            <a:r>
              <a:rPr lang="en-US" dirty="0" smtClean="0"/>
              <a:t>&lt;/head&gt;</a:t>
            </a:r>
          </a:p>
          <a:p>
            <a:pPr>
              <a:buNone/>
            </a:pPr>
            <a:r>
              <a:rPr lang="en-US" dirty="0" smtClean="0"/>
              <a:t>&lt;body&gt;</a:t>
            </a:r>
          </a:p>
          <a:p>
            <a:pPr>
              <a:buNone/>
            </a:pPr>
            <a:r>
              <a:rPr lang="en-US" dirty="0" smtClean="0"/>
              <a:t>&lt;object data=“</a:t>
            </a:r>
            <a:r>
              <a:rPr lang="en-US" dirty="0" smtClean="0"/>
              <a:t>mass.wav” width=“144” height=“60</a:t>
            </a:r>
            <a:r>
              <a:rPr lang="en-US" dirty="0" smtClean="0"/>
              <a:t>”&gt;&lt;/object&gt;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&lt;/body&gt;</a:t>
            </a:r>
          </a:p>
          <a:p>
            <a:pPr>
              <a:buNone/>
            </a:pPr>
            <a:r>
              <a:rPr lang="en-US" dirty="0" smtClean="0"/>
              <a:t>&lt;/html&gt;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&lt;html&gt;</a:t>
            </a:r>
          </a:p>
          <a:p>
            <a:pPr>
              <a:buNone/>
            </a:pPr>
            <a:r>
              <a:rPr lang="en-US" dirty="0" smtClean="0"/>
              <a:t>&lt;head&gt;</a:t>
            </a:r>
          </a:p>
          <a:p>
            <a:pPr>
              <a:buNone/>
            </a:pPr>
            <a:r>
              <a:rPr lang="en-US" dirty="0" smtClean="0"/>
              <a:t>&lt;title&gt;Embed Audio&lt;/title&gt;</a:t>
            </a:r>
          </a:p>
          <a:p>
            <a:pPr>
              <a:buNone/>
            </a:pPr>
            <a:r>
              <a:rPr lang="en-US" dirty="0" smtClean="0"/>
              <a:t>&lt;/head&gt;</a:t>
            </a:r>
          </a:p>
          <a:p>
            <a:pPr>
              <a:buNone/>
            </a:pPr>
            <a:r>
              <a:rPr lang="en-US" dirty="0" smtClean="0"/>
              <a:t>&lt;body&gt;</a:t>
            </a:r>
          </a:p>
          <a:p>
            <a:pPr>
              <a:buNone/>
            </a:pPr>
            <a:r>
              <a:rPr lang="en-US" dirty="0" smtClean="0"/>
              <a:t>&lt;embed </a:t>
            </a:r>
            <a:r>
              <a:rPr lang="en-US" dirty="0" err="1" smtClean="0"/>
              <a:t>src</a:t>
            </a:r>
            <a:r>
              <a:rPr lang="en-US" dirty="0" smtClean="0"/>
              <a:t>=“mass.wav” width=“144” height=“60”&gt;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&lt;/body&gt;</a:t>
            </a:r>
          </a:p>
          <a:p>
            <a:pPr>
              <a:buNone/>
            </a:pPr>
            <a:r>
              <a:rPr lang="en-US" dirty="0" smtClean="0"/>
              <a:t>&lt;/html&gt;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Example-inserting a Txt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75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372409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&lt;title&gt;Object Tag &lt;/title&gt;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&lt;h2&gt;Example of Object Tag&lt;/h2&gt;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&lt;object height=“350” width=“500” data=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  <a:hlinkClick r:id="rId2"/>
              </a:rPr>
              <a:t>“</a:t>
            </a: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Quiz 1.txt”&gt;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&lt;/object&gt;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20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Example-Inserting Video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5E5E-8914-4D43-80F6-E5D0E9EDECD0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5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03187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&lt;html&gt;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&lt;head&gt;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&lt;title&gt;Object Tag &lt;/title&gt;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&lt;/head&gt;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&lt;body&gt;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&lt;h2&gt;Example of Object Tag&lt;/h2&gt;</a:t>
            </a:r>
          </a:p>
          <a:p>
            <a:pPr lvl="0"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&lt;object height="300" width="500" data="This_is_Very_FUNNY!.mp4"&gt;</a:t>
            </a:r>
          </a:p>
          <a:p>
            <a:pPr lvl="0"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&lt;/object&gt;</a:t>
            </a:r>
          </a:p>
          <a:p>
            <a:pPr lvl="0" eaLnBrk="0" hangingPunct="0">
              <a:buClr>
                <a:schemeClr val="accent5">
                  <a:lumMod val="40000"/>
                  <a:lumOff val="60000"/>
                </a:schemeClr>
              </a:buClr>
              <a:buSzPct val="70000"/>
              <a:buNone/>
              <a:defRPr/>
            </a:pPr>
            <a:r>
              <a:rPr lang="en-US" sz="20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&lt;/html&gt;</a:t>
            </a:r>
            <a:endParaRPr kumimoji="0" lang="en-US" sz="20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B81D-AC9C-46A4-8D15-11CD8BD4C91A}" type="slidenum">
              <a:rPr lang="en-US"/>
              <a:pPr/>
              <a:t>8</a:t>
            </a:fld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Document Structure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Entire document enclosed within </a:t>
            </a:r>
            <a:r>
              <a:rPr lang="en-US" dirty="0">
                <a:solidFill>
                  <a:schemeClr val="accent2"/>
                </a:solidFill>
              </a:rPr>
              <a:t>&lt;html&gt;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&lt;/html&gt;</a:t>
            </a:r>
            <a:r>
              <a:rPr lang="en-US" dirty="0"/>
              <a:t> tags</a:t>
            </a:r>
          </a:p>
          <a:p>
            <a:r>
              <a:rPr lang="en-US" dirty="0"/>
              <a:t>Two subparts:</a:t>
            </a:r>
          </a:p>
          <a:p>
            <a:pPr lvl="1"/>
            <a:r>
              <a:rPr lang="en-US" dirty="0"/>
              <a:t>Head</a:t>
            </a:r>
          </a:p>
          <a:p>
            <a:pPr lvl="2"/>
            <a:r>
              <a:rPr lang="en-US" dirty="0"/>
              <a:t>Enclosed within </a:t>
            </a:r>
            <a:r>
              <a:rPr lang="en-US" dirty="0">
                <a:solidFill>
                  <a:schemeClr val="accent2"/>
                </a:solidFill>
              </a:rPr>
              <a:t>&lt;head&gt;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&lt;/head&gt;</a:t>
            </a:r>
          </a:p>
          <a:p>
            <a:pPr lvl="2"/>
            <a:r>
              <a:rPr lang="en-US" dirty="0"/>
              <a:t>Within the head, more tags can be used to specify title of the page, meta-information, etc.</a:t>
            </a:r>
          </a:p>
          <a:p>
            <a:pPr lvl="1"/>
            <a:r>
              <a:rPr lang="en-US" dirty="0"/>
              <a:t>Body</a:t>
            </a:r>
          </a:p>
          <a:p>
            <a:pPr lvl="2"/>
            <a:r>
              <a:rPr lang="en-US" dirty="0"/>
              <a:t>Enclosed within </a:t>
            </a:r>
            <a:r>
              <a:rPr lang="en-US" dirty="0">
                <a:solidFill>
                  <a:schemeClr val="accent2"/>
                </a:solidFill>
              </a:rPr>
              <a:t>&lt;body&gt;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&lt;/body&gt;</a:t>
            </a:r>
          </a:p>
          <a:p>
            <a:pPr lvl="2"/>
            <a:r>
              <a:rPr lang="en-US" dirty="0"/>
              <a:t>Within the body, content is to be displayed</a:t>
            </a:r>
          </a:p>
          <a:p>
            <a:pPr lvl="2"/>
            <a:r>
              <a:rPr lang="en-US" dirty="0"/>
              <a:t>Other tags can be embedded in the body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76200"/>
            <a:ext cx="7086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dirty="0" smtClean="0"/>
              <a:t> Section</a:t>
            </a:r>
          </a:p>
        </p:txBody>
      </p:sp>
      <p:sp>
        <p:nvSpPr>
          <p:cNvPr id="8847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686800" cy="57912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dirty="0" smtClean="0"/>
              <a:t>Contains information that doesn’t show directly on the viewable page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Starts after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&lt;!</a:t>
            </a:r>
            <a:r>
              <a:rPr lang="en-US" noProof="1" smtClean="0">
                <a:latin typeface="Consolas" pitchFamily="49" charset="0"/>
                <a:cs typeface="Consolas" pitchFamily="49" charset="0"/>
              </a:rPr>
              <a:t>doctype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dirty="0" smtClean="0"/>
              <a:t> declaration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Begins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dirty="0" smtClean="0"/>
              <a:t> and ends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Contains mandatory single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&lt;title&gt;</a:t>
            </a:r>
            <a:r>
              <a:rPr lang="en-US" dirty="0" smtClean="0"/>
              <a:t> tag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Can contain some other tags, e.g.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&lt;meta&gt;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&lt;script&gt;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&lt;style&gt;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&lt;!–- comments --&gt;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5019</TotalTime>
  <Words>6674</Words>
  <Application>Microsoft Office PowerPoint</Application>
  <PresentationFormat>On-screen Show (4:3)</PresentationFormat>
  <Paragraphs>1148</Paragraphs>
  <Slides>76</Slides>
  <Notes>60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Office Theme</vt:lpstr>
      <vt:lpstr>Chapter 2:  Creating Basic Web Pages with HTML </vt:lpstr>
      <vt:lpstr>What is HTML?</vt:lpstr>
      <vt:lpstr>Our First Example</vt:lpstr>
      <vt:lpstr>HTML Tags</vt:lpstr>
      <vt:lpstr>Tag Attributes</vt:lpstr>
      <vt:lpstr>Tags Attributes</vt:lpstr>
      <vt:lpstr>Creating Basic HTML Documents</vt:lpstr>
      <vt:lpstr>HTML Document Structure</vt:lpstr>
      <vt:lpstr>The &lt;head&gt; Section</vt:lpstr>
      <vt:lpstr>&lt;head&gt; Section: &lt;title&gt; tag</vt:lpstr>
      <vt:lpstr>&lt;head&gt; Section: &lt;meta&gt;</vt:lpstr>
      <vt:lpstr>&lt;head&gt; Section: &lt;script&gt;</vt:lpstr>
      <vt:lpstr>The &lt;script&gt; Tag – Example</vt:lpstr>
      <vt:lpstr>&lt;head&gt; Section: &lt;style&gt;</vt:lpstr>
      <vt:lpstr>Comments: &lt;!-- --&gt; Tag</vt:lpstr>
      <vt:lpstr>&lt;body&gt; Section</vt:lpstr>
      <vt:lpstr>Some Simple Tags – Example</vt:lpstr>
      <vt:lpstr>Formatting Text as Paragraphs</vt:lpstr>
      <vt:lpstr>…cont’d…</vt:lpstr>
      <vt:lpstr>Headings and Paragraphs – Example </vt:lpstr>
      <vt:lpstr>Applying Character Formatting</vt:lpstr>
      <vt:lpstr>Character Formatting – Example</vt:lpstr>
      <vt:lpstr>Adding graphics to a webpage</vt:lpstr>
      <vt:lpstr>Adding graphics to a webpage</vt:lpstr>
      <vt:lpstr>Adding Graphics to a webpage</vt:lpstr>
      <vt:lpstr>Adding Graphics to a webpage</vt:lpstr>
      <vt:lpstr>Example-Adding Image</vt:lpstr>
      <vt:lpstr>Linking Documents together</vt:lpstr>
      <vt:lpstr>Linking Documents together</vt:lpstr>
      <vt:lpstr>Example-Linking documents</vt:lpstr>
      <vt:lpstr>Adding Lists to a Web Page  </vt:lpstr>
      <vt:lpstr>Ordered Lists: &lt;ol&gt; Tag</vt:lpstr>
      <vt:lpstr>Unordered Lists: &lt;ul&gt; Tag</vt:lpstr>
      <vt:lpstr>Definition lists: &lt;dl&gt; tag</vt:lpstr>
      <vt:lpstr>Lists – Example</vt:lpstr>
      <vt:lpstr>Building Navigational Image Maps</vt:lpstr>
      <vt:lpstr>Building Navigational Image Maps</vt:lpstr>
      <vt:lpstr>Example-Image map</vt:lpstr>
      <vt:lpstr>Formatting Content with Tables</vt:lpstr>
      <vt:lpstr>HTML Tables (2)</vt:lpstr>
      <vt:lpstr>Simple HTML Tables – Example</vt:lpstr>
      <vt:lpstr>Simple HTML Tables – Example (2)</vt:lpstr>
      <vt:lpstr>Nested Tables</vt:lpstr>
      <vt:lpstr>Cell Spacing and Padding</vt:lpstr>
      <vt:lpstr>Cell Spacing and Padding – Example</vt:lpstr>
      <vt:lpstr>Column and Row Span</vt:lpstr>
      <vt:lpstr>Column and Row Span – Example</vt:lpstr>
      <vt:lpstr>Column and Row Span – Example (2)</vt:lpstr>
      <vt:lpstr>Home work: Design the following table</vt:lpstr>
      <vt:lpstr>Framing your Website</vt:lpstr>
      <vt:lpstr>HTML Frames – Demo</vt:lpstr>
      <vt:lpstr>Inline Frames: &lt;iframe&gt;</vt:lpstr>
      <vt:lpstr>Collecting Input with Forms</vt:lpstr>
      <vt:lpstr>Form Fields</vt:lpstr>
      <vt:lpstr>Fieldsets</vt:lpstr>
      <vt:lpstr>Form Input Controls</vt:lpstr>
      <vt:lpstr>Other Form Controls</vt:lpstr>
      <vt:lpstr>Other Form Controls (2)</vt:lpstr>
      <vt:lpstr>Other Form Controls (3)</vt:lpstr>
      <vt:lpstr>Other Form Controls (4)</vt:lpstr>
      <vt:lpstr>Labels</vt:lpstr>
      <vt:lpstr>HTML Forms – Example</vt:lpstr>
      <vt:lpstr>HTML Forms – Example (2)</vt:lpstr>
      <vt:lpstr>HTML Forms – Example (3)</vt:lpstr>
      <vt:lpstr>Html form Exercise</vt:lpstr>
      <vt:lpstr>TabIndex</vt:lpstr>
      <vt:lpstr>HTML 5 form</vt:lpstr>
      <vt:lpstr>HTML5: New form elements</vt:lpstr>
      <vt:lpstr>Input-datalist Elements and autocomplete Attribute</vt:lpstr>
      <vt:lpstr>Cont..</vt:lpstr>
      <vt:lpstr>Output </vt:lpstr>
      <vt:lpstr>Inserting Objects into a Web Page</vt:lpstr>
      <vt:lpstr>Embed vs Object tags</vt:lpstr>
      <vt:lpstr>Embed vs Object tags</vt:lpstr>
      <vt:lpstr>Example-inserting a Txt file</vt:lpstr>
      <vt:lpstr>Example-Inserting Video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Web page Development using HTML</dc:title>
  <dc:creator>Animaw</dc:creator>
  <cp:lastModifiedBy>Biko</cp:lastModifiedBy>
  <cp:revision>163</cp:revision>
  <dcterms:created xsi:type="dcterms:W3CDTF">2017-10-17T00:25:47Z</dcterms:created>
  <dcterms:modified xsi:type="dcterms:W3CDTF">2019-07-31T20:44:50Z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1E015C13-E45B-483D-9331-4C6AF638E90D</vt:lpwstr>
  </property>
  <property fmtid="{D5CDD505-2E9C-101B-9397-08002B2CF9AE}" pid="3" name="ArticulatePath">
    <vt:lpwstr>Chapter 2</vt:lpwstr>
  </property>
</Properties>
</file>