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331" r:id="rId4"/>
    <p:sldId id="368" r:id="rId5"/>
    <p:sldId id="312" r:id="rId6"/>
    <p:sldId id="267" r:id="rId7"/>
    <p:sldId id="313" r:id="rId8"/>
    <p:sldId id="314" r:id="rId9"/>
    <p:sldId id="315" r:id="rId10"/>
    <p:sldId id="316" r:id="rId11"/>
    <p:sldId id="269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258" r:id="rId20"/>
    <p:sldId id="262" r:id="rId21"/>
    <p:sldId id="264" r:id="rId22"/>
    <p:sldId id="265" r:id="rId23"/>
    <p:sldId id="266" r:id="rId24"/>
    <p:sldId id="298" r:id="rId25"/>
    <p:sldId id="271" r:id="rId26"/>
    <p:sldId id="317" r:id="rId27"/>
    <p:sldId id="318" r:id="rId28"/>
    <p:sldId id="319" r:id="rId29"/>
    <p:sldId id="321" r:id="rId30"/>
    <p:sldId id="322" r:id="rId31"/>
    <p:sldId id="286" r:id="rId32"/>
    <p:sldId id="287" r:id="rId33"/>
    <p:sldId id="369" r:id="rId34"/>
    <p:sldId id="323" r:id="rId35"/>
    <p:sldId id="324" r:id="rId36"/>
    <p:sldId id="325" r:id="rId37"/>
    <p:sldId id="326" r:id="rId38"/>
    <p:sldId id="327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28" r:id="rId64"/>
    <p:sldId id="329" r:id="rId65"/>
    <p:sldId id="330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5" r:id="rId82"/>
    <p:sldId id="383" r:id="rId83"/>
    <p:sldId id="384" r:id="rId84"/>
    <p:sldId id="385" r:id="rId85"/>
    <p:sldId id="386" r:id="rId86"/>
    <p:sldId id="387" r:id="rId87"/>
    <p:sldId id="388" r:id="rId88"/>
    <p:sldId id="389" r:id="rId89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5" autoAdjust="0"/>
    <p:restoredTop sz="97133" autoAdjust="0"/>
  </p:normalViewPr>
  <p:slideViewPr>
    <p:cSldViewPr>
      <p:cViewPr>
        <p:scale>
          <a:sx n="70" d="100"/>
          <a:sy n="70" d="100"/>
        </p:scale>
        <p:origin x="-13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52A4E5-D24E-4347-A255-E42910F17F4C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EA8265-4B48-499B-8E2A-4776CF5E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4BD0-E9D4-4E96-B880-32D95CCC0B34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49391-F3CA-4AA1-A994-4D8EB00BE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3531-8E81-4A6D-8389-E23E9A80C0D8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710F-C4F5-4B67-9412-8646A7A60995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8BA3-D83C-4FF5-B335-3D2254780873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6DB-DEEE-476B-95D1-C331C4CFD9B3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DE8-4988-4700-86C4-3C7483F0C1BD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04AA-BC0B-48D3-9049-7C6E01DE5037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E221-49EA-4EC9-981E-44B68BF24B30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B43B-AC86-49D1-AE58-1E2EEFF97048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2D01-AE4E-491A-8D8D-183E7B68179F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6009-865E-4426-B054-CC96BEB161D7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BAF4-91BF-4E1D-89E8-913A0C9FB1B5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62211C-710B-4D9C-AD8F-8FE3DDBEEF09}" type="datetime1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69AB4B-76F3-42DF-B0D3-CCB83623F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1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4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5930"/>
            <a:ext cx="8991600" cy="147002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Chapter </a:t>
            </a:r>
            <a:r>
              <a:rPr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5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Chemical Kinetics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83058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cs typeface="Microsoft New Tai Lue" pitchFamily="34" charset="0"/>
              </a:rPr>
              <a:t>AMU, CNS, DEP’T OF CHEMISTRY                                May, 2017</a:t>
            </a:r>
            <a:endParaRPr lang="en-US" sz="2000" b="1" dirty="0">
              <a:cs typeface="Microsoft New Tai Lue" pitchFamily="34" charset="0"/>
            </a:endParaRPr>
          </a:p>
        </p:txBody>
      </p:sp>
      <p:sp>
        <p:nvSpPr>
          <p:cNvPr id="16386" name="AutoShape 2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AFAQMEAgj/xABEEAABAwIFAAgEAwUGBAcBAAABAgMEBREABhIhMQcTIkFRYXGBFDKRoRVCsVJicpLBFiMkM4LRJTRD4URThJOio/AI/8QAGgEAAgMBAQAAAAAAAAAAAAAAAAQBAgUDBv/EADURAAEDAwIEAgoDAAEFAAAAAAEAAgMEESESMQUTQVFhcRQiMoGRobHB0fAj4fFCFSQzUqL/2gAMAwEAAhEDEQA/AHjgQpgQpgQpgQpgQvJWlKSpRsByTgGdkILzD0oZZorhZTKVUJI26mEAvfzVe33w7Dw+eTNrDxVS4BBi+lbMdcqqKXlqisx31k/80SpSRa+o8BIA3ub4d/6bBEzXK648FXWTsupr+2k5mqvVHMM9pVOY65TEKClAeuCQG1HdXyne2Kn0ZpaGsGTbJRlV1by/mVVLZqUPNs5lo08S3m50pbZRfcJC0DSSd9vTxx0ingDyx0YObYF/qgg90vGM35kasUV2pe8hSv1ONN1LAd2BVuVaw+k3OERQKawt0X+V9tCx+mOLuH0zh7Km5RVSOm+otEJrFKjyB3rjKLavobjCknCGbsdbzU6ymDlzpLyzXSltE0w5CtgzMAbJ9DfSfrjOm4fPF0uPBWDgUZBQIuDcYSVlnAhTAhTAhTAhTAhTAhTAhTAhYJtgQg7OXSHSssq+EbBn1RWyIcc3UCeNRHHpz5YcpqKSfOze5VS4BCjsCuZg6ybnuauPT21JLlHiuBjqm1f9RxRIukDncnY8EWw3rii9WnFyf+RznsFWxO6A28xUbK8uW3l2CmWUVBDrFQdJCiwgpUWxtcXIIJ2uDjQMEs7QZTa428VW9tkSdJFblZdr9PqdNZjx6vOppM57RrClLCRsFEjYI29cK0ULZoyx+Wg4+asTnCpsr5+ZhRKyrMCpsuZPS0wlxtIsGU31J2UnTsSBbi+O89EXFnLsALn3qAbboUrLjdVqrsmk0+Q1D2Swypa3y2kC1tRufbuw5COWwB7hf4KpVc6w6x/nsut/xoKf1x1Dg7ZTdeL4lChNgSMCCnhKyZktmLSVvww3T3IYecmf4lbjupO3aSdKdyFb35sAMefFXVXcAc3tbH+q1ghjI9XzXGqFSbyep2p0WEtSgxLsAW9VkgE7pVbew+mG6qKnc1vO9V57KAT0TWyX0g0fNjYbjr+Gn2uqI8Rq9Un8wxk1NFLAc5HdXDgUWg3worLOBCmBCmBCmBCmBCwSLHe2BCT3SX0pmOt2j5YdBdTdD84G4Qe9Lfif3u7u8RsUXDtQEku3QflUc7oEucj1Okwq89JzIp5Ud6K631yAVOIcWLa783tqF/PGnVxyOjAi6WVB4ol6YJC3adlZDhecUqCVl58DW4DptqttfvOFeGtAdJbupd0QplnJtezOR+FwVqjk2Mp06Gk+O/f6C+HZ6uKD2zn5qACdk1aN0LxNQfzHVJE54ixbaJQkeWokqP2xjycVda0TbK4Z3RxSsk5ZpVvg6JDStPDjjYcX/Mq5wi+rnf7TirWCs5PURWihlttu4/IkDbFGAuOVR7gAtFOkRakhxt1DTrjZsoKSDcdxxMrHRm6rE8PFlwVXImVqqFfF0SHrVy4yjq139U2J98WZWTx+y4rrpCBMwdCER3U5QKk5HP8A5ElOtPsobj3vjQh4u4YkbfyVSzshrNFZ6QcuVaJPqbYjGKx8Mh5lsKjuoJ7+Rc2HgdhhqCKjmaWtO+fFVJI3W3o4jsuU+r1isVlTdMeUtEulRdSlvFXeUi6gNzYjfztfFK11nNjYz1hsSgIPpbNLnZtaRGmv0mnLeJZfWdTjIAuCSnv43+/fh6QyMg9Yaio3TpylnhbM9FDzFLYkKUrRCrDCgWJvcBcbBfda/P3wp6S7eZGLdx1H9K4d0KYoItzvjPV1nAhTAhTAhYJtgQlT0m5tqU6TIyvk9iRJkpT/AMQejJJLaf2AR3+J9vG2rQ0zGATTmw6flUc7oEi1oU2tSFpKVoOlSCmxSRtYjHoQQRjZUWyHEkT5bUWGyt+Q8oJbaQLqUcVc8MGp2yE88mdFKW+pnZxdVUJSEBLcRxwraZSOEkn5reHyjzxgVPEibsgFh3Vw3umi00hltLbSEoQkWSlIsAPIYyiSclXXvAheVqCElSuBviQLmygmyXebq2suqaaUQBcqN+MatPE1rbuWZK9z3WCr6DVXabPalKUVIPZdF76kH/bb6Y6zxCRhaFWKQsfqTUbUlaApBBSRcEd4xibYWte69YELVIjtSWVsyGkOtLFltrSFJUPAg4kEg3CEs8w9HEqkT/x7o/e+Dntg6oZt1biTylN9hfwO3pjTirmyN5dTkd+oVC22QhjIclTMNyi0hgtZ0myVibJmtC8Vq5Kli/Jtbs95N+Bhqrbd3Mef4wMAdVVvbqtWaa3SKJX4kCkNfj6kNKZqiX7LRMcNrE2FlOJ/aAuOL+EwQySxl7zo/wDXpby8EGwKJuiTpAXUVDL9cXonN3EZaybuAXug331JHjuRzuMLcRotH8se3VWa7omsDfGSrrOBCmBCCulLNpyxRA3DN6pOu1FSNynxXbyuLeZGHaGm50l3eyN1VxsEBZIpVUj06Q3TJ7lKzTEfVIlxJqSEzWz8uq/IHa3HBJ4vfD9XKwuGsaozgEdP3CqB8VSZvqVCzo1ElUyFIazZIcSy7FYSC06e9RVweNiDxzxhimjlpiQ8/wAY+P73UEg7Jt9HuRYeUaelSkodqjqf8RJte37qfBP64xqusdUO8FdrbIxAA4worLOBCmBCo8zVIQ4ahc3tfbDNNHqddLVElhZK2QhVUdlRSpwOOsFaijlKFEi/2OFOM1chYYqcagwjV9bb37XT3CKWMOEkx0l4On8+fZRidr6puQhDSnVrbbW2CELUkkWF+Nhx5HfDtBxJtTZrxpcRe3cdwkq3hzqe7mm7QbX7HsUw8jVTroq6e6u7kcXbvyUf9v0Ixasis7mDYqlLJcaDuEV4STamBCxbAhBPSHkdvMcYT6Yr4Sux03YkNq0FdvyKI+x7vS+HaOsMJ0Pyw7hVc26W2Qal+BUSoxqPSUvZxQ+Wy2+BqS33lA79Nt0j14xp1bObI10jv4z9fHzVAceKpJ1VTWKXUKnXah8PmeBIb+E0shtbgv2kmw30kd/FvPHdkZje1kYuxwyo3Tv6Ns2IzZl9EhwpE5izUpA27VvmA8Dz9fDGHWUxp5bdOi6NNwizCisvLikoQpSyAlIuSeAMGeiF8+x6kc99JzzyJaY+lp1NJLttKFpR/dm3jq7fj9MehMfotIBa/fy6/LC5e05cL9IcjSK/O6Q2akqU22luM+lRHWvG9tKuCLD0AvtfHRsocI2UtrfZQRvdF3Q5QafRYSK/WX2G5spv/CNKWNSGeNQTzdX6epwhxOr1u5Tdhursb1TAl1t+QtTdPbLKEjtSHmyD6JQf1V9D3ZCuuFRcUjWqZKXfhSpCgSfRJAH0xBKi66o1YlxbCQFTWCbakpAdT7CwWPQA+pxbZAyrditU+Qg9RJQpwJv1Zulfuk7jEgXNkONhdL/NNRXMmFlCrpB++Nqnj0tusmZ+oqomU5/rmilLjJQ0sJkI2UNSbW9N7+oGPD8UfLDWSva0gOI8iOq9rwxkc1LE1xB0/EHp8F7p8OZJnxi/GHUMtOJISk6G1CwQoE8HTqFu7UfDD/B9UlU+dzTYjBP0HgkOLkR0zIA4XByB18T4rtiyHaZUGpTd9TSu0B+ZPePpj1b2iRhaV5hrixwcExDX6Z1SSiSHVrSClpoa1m48B64w3AtJB6LWa4OFwqmTU50xBIKoLRJs2kjrFfxK3CT5J/mxCklam1uoRramSmyT2FJeK9/4V3H2xGUXVhGri2VqZqbR23D7Daikj95O5SfqNue7EqUvelGmJalIzrlOWyJ8Mj4vqVBRtayVkemxvyPTGtw+drwaaXIOy5uaRkKvpMilVamiLlzKj9eqUwBVRn1JNkIdO6gpfiCb2FvK+O0rZI3apZNAGwHbyUCywuqUnIXSZFi0phyLDLKI9SbK9SCSLhaSTfYkXJ8/HBy5KukJebnce5TcNcnik3F73xhrogzpVqMqPloUympK6hV3kwmEp57XzH003F+6+HaBgMut2zclVccJYw+jyDQUxpOdKyaWp4f4f4dXaQ6FH81jwkIN/FXljUdXvluKdur9/KpptuvM9EvOGc4dCFdkVykQQHVPlkW02BV8guo8Jvudzgj008Bk0hrnfvX4qHFNdhSWIh6hSGmzsVo6keXz3HHHaTfyvjKLAXbZ9/0/tU1Otv8ARedJBSlClpKvy9YpesfwrCdQ/gPtiCxtsj7fMX+ajUen5+q2SHVNAF1XVItYEtBq/wD7lyfZOIbE07C/z+n5Uue7qbfL6rCHiIwWlaQg7Bz+5A/mvp+ib+WJ5TL7fX6f2jWQP8/fkuWoShBgOLSVArBASXFK9+0kEfpjtFGC7A/fiVxlfYIao8ZUyYXVC9zffDsjg1tkqwXN0qc01edSMx1GAxLnpaZfUlAVMc45HBxivcdRWoxrS0GyKOiCZMrFfluypExxuLHuAuStaNSjbcE82vb0OOkJJKpM0AI9rEXSsrAxpRuukHBbKDLuhUV53R1XaaJcDYA7wLoPf47Y5VMLSdVvl/a7QSOF23/fgrxZIYDpI6v5us6tGw8dZXo97e2FOUy+31+lrpgvdbf9872WWl9a2ohPXtqOygyV/dq4+wxDoW+X742UtefP98FrJIJDj5SpFiQXEtFPnp0qt/rI9sSI27Aff8fJRrd1P2+S9TAJMQiUlCm1oKCtbbabpVsRruoWINuyCfDEtYGuwNvP6WHzQXutv+/vZKZp+oZQjZooTddXSy1olQUqbsZCTcFKdQ1AkaeO9PrjYIZUOjk06uh8Fdpwhuq0Jn+zUWvx6yie88u05k/5kZSuNW5J7QI1Hm4wzHMRMYi3SBt2KCMJ9dFlcXW8mxFPlXxUQmLICvmCkW587EHHn6+ERTEDY5C6NNwlz041+SzmynxYEhxhyBH6wONOFKkrWT9OyB/NjS4XA0wuc4bn6fvyVXHKoaHnplVJm0zOENdZZcWqRGcdVdTb1tr+RPeDtc8g4YlojrD4DpPXyUX6FGvQRl1r8Dm1aY3rVLcDTXilCL3IPIJUT/KMI8VqDzBG3ohrQ4ZTL/CElV1SXjbvsnV/PbV73vjM5x7fv0Ry87rLtJbUghpbiQeUuEuoV6pVf7WOATEG5/H0QYwVrZowQSVPlBI/8OgNfcXP3xYzX6fHKBEP8wsLpiGUKddkOmwuVBKEKP8AqSAfpgEpcbAKpYGgklAWYpfxM1MdoqITtuonGrAzQ26zpHajZXNFiJjx0k/NjhK7UV0aLBJ7pspfwuaGZqE/3cxgEm350mx+2nCEws66egN22Rx0OUg0/KYmOJs7PdLvH5Bsn+p98dIW2bdcZ3XdZGU5kPMqHlhlhsVwcEMlTkKWh5srCm1X7Kikkd4uMNWD22XIHSbo8jU1qWy1JjyLodSFpc6lBWAf3rf98ZTpS0lpG3mtFrA4AgrY7RiV60PpUoi132tSj7pKSfcnECa24+H6VJi7H9+S3MUlKG9C33fJLCiyhPoE/wBb4qZTfb45UiMWt/S8JoyQvUH1A960tICz/qAv784Oce31RyvFLDpzoDERil1xiPqbZc6mUnUbuJJBTdXPcoX/AHsanC5y4uiJz0Q5oGy20evUyNmyDQMuZOhRFS2kqbmSNi40UdYFfLdQsP2uR5YrJC8wmWWQm3T5Kb5sAtnRRmKRNztmODPYajSHz1ymWgQlLjZ0L57+MFfThlPG5puB98oYcpa9JsszM+1lwm+l/qwfJIA/pjUoW6adgVTuhdXF8NqCvq/ItO/CcoUiGUhCkRUFYH7ahdX3Jx5CqfzJnO8V2AsFf44KVgm2BCl/LAhD+bagI0NSQd7ePfhulj1OulKl9hZBFAiqnVAKKVrFyo6RdVgLm36e+NCpkETEpCzmPR2yl1uyWqUOrvZJc+bkbm/vjHMjjuVpCNo6LhruXKTmynpYr1OLRYcStLiRpI3GwPgbWPripJO6uABsu1pKYrDcWn0ZKIzCUoQhSNNgLiwFvId/fg1O7qNLeyyGlP623IS2XNN0rTfSTbg+GOjZXA5XN8LSMISqscX1pHZONOJ11nubYq8yHULtPU507tHW0L/lPI9j+uFa2OxDwmqR+C0qxrOYm6TOZhvx165CVdQsKGlZFtj4bnCKcVwxIakthxhaXEHhSTcYELZqHPdgQhbpOpwqeRawzpupDBfRt3o7X9CMNUL9FQ0+Kq7IXztUs0VKoilqU6GHKZFEVh2PdDmgC26gb3tt7nxx6VlMxhd1DjfK55Vx0RzVxukOmqKievLjSvPUk8+4GOHEWA0zh2Ut3VBmhRXmerqUdzOfP/2HDMH/AIWeQULjhNB+dGZIv1jyEW8bqGLvNmk+CCvoDpKrUyktssML6uIEaSU+IAO/sRb3x4lzjdNxgWSsfzbPUVJRUJOhX5UOqAt6XxKgnK80yr1d6pNwKSZbz0hdlMsrILg7977ccnYWwIun3leBVKTTVtVmoImrBuhQSQUJtskn81vGwxIBJsqOcN0IZtnKlTepG5vvbG1TM0tuseZ2py7stSE0svLUHEuEBCf8I65tybFItufXgYSqi6R+BsnKfSxuTurF6uyTsyp+/cXIz23slsfrhXlv7JjmN7rjnVWpSoRYbkLYdLiD1ggvOJsFAnsqTcGw27R9MHLf2RzGd10OV+cXVdWFlAO2th8KI9mwB9MHLf2RzGd11xq+rRd0ykL/AGTDccT9kJP3wct/ZHMZ3Va878cuUOqWlIIWlSm1ICtXNgoA7EceeG6cuGCEpOATcFU8WQql1RiYOG1dsD8yTsfthx7eZGWJZrtDw5EufaB+PU1mTHdSHIqVOJ2+dJT4/fGKcLYaQlnTaxWqY261Clqb6ztKGq+o+XnYYk2VgF7fqdakv9ZJqEhxbZTpGva+m/HBPP8A+tipIUhuUzcrPv1PK7qZhCy4haR5i1sWYbOBVHiy+cf7PVEURdXbaS7BZeUw8ttVy0oW+cdwNxY8Y9f6Qzmcs7/VcOi6chu9TnWiLB4mNi/qbf1xWrF4HjwR1CtojtHbzrWadX6YZbE2oLYS42vQ5HV1pspJ99/THBzZDTsfE6xAH0QLXyumrZIRTZcmo0Cqs1CHS3wqU2vsPx9Kt9SbWUNjuPpisdYZGhkjbF23YqSE2M2URirqZShOsPSmpUjrDcFKUW0+lhx4qx5lw6LsHWXPJyVk1T6pD1FR1qlHU20+4EJt+6FW+gxFgp5htZYyVQIOWESH2oyFVJ+6VvBRI0FXZQAT2Rxfxt9AKHOuimtTg1TdfBUL4Zp2anpad1mpcwUGdUy4oH5r42HnSyyzW5KMm0aGwlIJthA5TAVdOrUeO84y3d11uwWB+W+/6Yya/irKNwYWkla1Bwp9YwvDgAtVWqjjCmExNBDiCoqO9uLD7/bHHifEzDEx0Dhc+/C7cM4YJpHtnabD3ZWxqqpFN691aFvgfICAb322xMHFG+h86RwLx0+mFWfhTvTeTG0hh657Zyt9NnichR0FCknteH1wzw7iArGE6bEfD3JfiPDzRvA1XB27+9dpG1vHGks5UFVjWUq3Bwyxy5OCtqZUHn8qKbbeDT8ZYYCjudyNB8+ftjPq2aZL907TP1R27Lho1Ao0WoPNvRUOo0trS48SVjm9j5kA4TsE1rKuG26WxDejxYIaQtISpRPa0nfnxB3wWFkazdeaARCpUzUAOrS4ddt+ze5Pvi8YyAocbm6TWRJMfLjS8z1WqBuPK1oRS2LLcm7kELSdggG+58+O/wBJVtM1oGNyOvbyXJuMr1RqxSK1mqhMU3LUWlPioocLrLxVqSN9NiNhiZYpIoXl8moWRi+y6qhTISel2rNVGHPlhKzJjRYKbrecOlSQfBNiSTtxijZHegtLCB0JPvRb1l35hpOf8zh1p+LGo9PdUpaYPxCGwtRuSTbdaifH6Y5Qy0cGQS490EOKZGUXl1zK1IllXzw0pdINu2BpUP5hjJqmaJnN8VcbK0FKKkkLAHWbqA/LbgffHCyleF0x1IbQhRsbBah3AE/74EKjzxM0pLTZG3ZGNKjZ1WfVPubKuy1Gs2XFDc47TuzZcYwpWK31NS+AZKm3kJDvbTYOD92/zAcG3BOPM8ZrainLeWLDv9l6Tg9FT1DXGQ3O1u3iuZuHJzBVVuwGEocDaG3nVHsIAuRfxO52G9iL2FjjOk5vFnteRpaOv7+haEfK4UwtBLnFEsTI0UIBmTpLy+8N6W0/YX++HY+FUrRlt/MpN/Fal5uHW935XmVkmIbiHPkMu2uEuEOJ+lgfvgk4TSuGG28iiPilS03Jv7lQO/iWX3VRZKEgOA9W6ndCz4pJ7/3T97XwiX1fDGuaw3Ydj2Kd0UnE3Nc8esOncLuoEl59p1LyVlCCAhxX5jvcedtsa3BZKiSEmXboep/e6yeNR07JgIva6joP97LrntdY2TbfG6w2KwyFyZbUGqw5FWkKTIQSlJ/bTuPtfBVt1RX7LpTHS+3dExpGpYUsC5QNar+HCR5Yy7J9evwm61Og/Om5T54lFkO53fND6P66+4rS5IQppA4sVnTt9ScNUMeuoaB3uodgJZVPLdKm0jL8Z7MdNpk5mmtqXHltlFy5dy5X6KAtbu88bEdRIx7yGFwJ3HgqdljIuWHqZ0m0aM5LhzEBtUtL0J3rEFISoDf1A+oxNXUB9K42I6ZQBkKx6cocinZsg1aCt1pcyP1WpkkK1pNiLjxSoC3ljnwp4fCY3ZsVL910R6bEp6MtRq1mKLDrdHkCfLRMc3DTigotg967JG373pihe53MMbCWuwLeHVRba6vuhWvR5qazSWVXajy1yIpI06mXFHu8iP8A5DC/E4XMLJDuRnzCsw9E0bYy1dYNhgQlbmd4vzkpvycbkDdLVjynUVZmQil0VT6lIQUgAFZsNRNh98Z9dMYonvG4Bt59E5RwiWVjDsSL+XVVLr79XdiRyhpT+vS0vQCbqsCfT0x419bPxAsp3Yzkr2DKKn4eH1DOyY0CHGpFOSy0NDLKSpaiNyeVKPmdzj0bGNY0NbsF5173SOL3blLKo9OEFUwwcvUp+c8shth15wNIWskAbc2377e3OLqqL8p5Wkwpyq7X5659dfbKHFoUUssoJB6tCOLC3JwIRDVqezU4TkV8XSodlQ5QruUPMHHOSNsjCx2xVmPdG4PbuEs3Z8ikpdjPyAwGnChRJsNQNtr+OPMCespnmmiJwfevTGCjqWtqZQMjr+9EVNK6+MhZFtaAq3hcXx7iFxcxrnCxIyvEytDXuANxfCq3U/CViC8OQ+m/ubf1wz7cbh4FcQbPBTDxkrUWNsCEqOmmfEmSqVluVU26ew8VyJMhaCsIAFmwUjxN/S2NXhjHNDpg29sD7qj84QJU8iV2phdQp9VgV8BABdjywVkJFuFW4A8caMdZFH6jmlnuVbFEH/8APtLC6pVKqU9llkR0HzUdR+yR9cLcYk9VsffKlgyjfploa6tk52QwD8TTnBKbtzpAIUPob+qRhHhsvLnsdnYVni4S0ocPLciFS6/mtVQqUyrzVMOHUENMrCrXXbc9kpPp3bY05Xztc6KGzQ0X8VTG5Vy5OTlioU+vpordGbhVJ2mzWI7RSl9hQuly/K7WJv37Y4NZzmujLtVxceBRtlOtl1DzaXGlBSFpCkqB2IPGMQgg2K6r0RcEYEJS1ckTklQ3Bscb0fsrFfuryRJitUpHxjIfZdIbU2pAUlV/EHa22MutqBTRulcLgLQo6c1MoiabErkyZGitZiSIzKGGAVrZaQmwR2bW/U48rS1DKniBlaLYXqamB9PQctxubpjPtpeZW04LoWkpUPEHnHoFgL5xf6OH4fSI/BFGmS6IwtDpDb4CupWdKVauT2gq4Av2TgQiqdQmcqdLOWIlFmzkRpmpTrDklaxsD4ncHwPhgQnOMCEvsxOJhZofebQlZIClBXGrSB/tjztVVeiV5laL4XoKalFVQCJxtn7q1pzplxW3lJCSsXsMeopZzPA2Ui115iqpxTzuiBvZcdUb6ypU9oDdT6Psb4eYbMcfBKEeuAjnGWtJaJklmHGekyXA2yyguOLUbBKQLkn2xLWlzg0dUJIRA/mxyoZjjUiPVpk+o/Bsplp1swGEo2WpN+bG/wB+TvuPIpw2Eu0gC+OpuuW+VSVul5Yay9U5OXTOTJpL7LDk9TvYllRIVpF9uCfTHeKSYyBstrOubW2UEC2E3+iigmhZMhodTpky/wDFPA9xUBYeyQkYx+ITc2ckbDC6NFgi91CXG1IWkKQoWUk8EeGE7kZCsvnmaJGQ80S8vmlR6rT5MluRBYl8azshST3EX0m/NsejZpqohLqLSMEj92XI4Nliu5b6RsxKU5V4b3UpcU6hp2QhLbRUd9IKuBxvwMEU9FDhhz5IIcUwOi+sTqYpOT8xltuewyl2CUuBYdYIvpBBsSmx9vTGdXRtf/3Eex38CrNNsFMkbjGarpZZuimPVnk9xV1ifQ/9742aV+qMLKqG2eV7YiN1ikiI6+8zZSVpcZKQpJBvtqBH2wvWQMlaWPGCu1LO+F4kZuFy04poleS4zJXJjtqSdbigVbghY2AHmLY8XVSUtNVsdT7DdewpmVNTSPFRudkzHkInQloDi+reRYLaWUqsRyFDceox6Frg4AhefILTY7pRZ7kUNmW7TKRneqwKw2hRCF1B1bDirbIWskhB28RzviyhK+iZkq8fO1In1KSudJhSEsAvudZ2NRSQFX3+ZVjgQvrJ1xLTa3FqCUISVKJ4AGKucGguOwUtBcQBuUspa4VZqkhdRDvVPr7GhakEdwuQQeBjztJVUz610k4uHYGLj3r0NZS1DKNscBsW790XQIqIsVtlu+ltIQnUok2G25PPGPXWa0Brdl5IlzyXu3K46ej47M6F/wDTiIKj/Edh+v2x1lOiC3dc4hqlv2RcdhhBPpX9JtacrVRbyZS5CGgR11WlE2THYTYm59Nz7DvxqUMQjaah48h3Ko43wg1GVfxPLonZA/FUMrkqjSW5UoNty20i/WGxAtfax8e7D3pOiXTU22uLdPBVtcYXRS4lTzdm6Ll2oMUtil0tz4iWxS27ME27zvqUTZP1xSR0dPCZWk6nYF90C5Nk+kiwsOMYC6rOBCCOlbKH9qaF1kRP/EoV3I5HKx+ZHvbbzAw9QVXIksdiquFwlL0cqaUzXU5ibS9RoraJcpl9R1dchXY0g95N0kd42PdjXrb3YYvaOBbt+5XMWQzNrtSqGY1VlDq0VBx/rGi3yg37KUjwGwA78NshYyHlnYDP5UHuvojI+cUV5owKk2YVdjC0qG4nSokW7SQeUm/t9z5qqpeUdTMsOxXVrrrpzpSzNgCVHSS7GuSB+ZHePbn64KSXQ7SdiuFTFqbcdELUZ0A7WKTsRh+Ud0iwrR/ZaQ2xJTHqDceOi5hgNglCbXCV3/KDtYb2tuMebn4PTGR8zzg/LxW/DxiobGyJgyPn2C3QKstVGdpFUU6iPJa6tS4q+2yVDfQSNx7YwqPiPo5Mbss6d1u1nDueBI3D+3RVsbojyJKQFNVaduOFSEJP0Kcb0dZBILtcFhSUk8Zs5hW0dFeRaXIZlKqsxSmXEuBHXoVqIN7WCfLBJWQRi7nBTHR1Ehs1hVzmDMi6oFxol244+a/zKPmBwPLHn63iJn9RuGde5W7RcPFP67su+QW2iZZS3ObnonPPRlJ1hl0Dsq2sUnkDnY37rY9BBQUjdE0Q2Hx8VgT19W7XDIdznw8PJXdXmohRVeJFkpHJONaJmtyy5HaRhdmW6euBBKn/APmX1dY75HuHt/vjjPJrdjYLvBHob4lUWfM5/g4RR6I38ZmCZ2I8dA1dXf8AOvwA8D+l8daWk5v8kmGDcro51sJUMioZcqEubQ5gnSITKlV6S+sGLJWpV+pTf5jvbxJva2NglkzQ2QWB9kdfNc9tlz5znUfM1OpcmjuOxZTWmMihFu6U6jfU1baxPN+dsXpo5IHOa/I31flBIKc3RnlNGU8vIYcSn4+RZ2Uob9q2yQfAD73xh1tTz5bjYbLo1tgi7CispgQsEXwISc6YOj9azIzDQm1alDVPjN37YH/UA/Ue/jjZ4dWgWik9x+yo5vVUfRoxRoj9NciyG52YJpUQrQdFNaSCVqIOxXYGx8x79650rg7Vhg/+v6VRZdT2WMw5rzRLzE9NFCHadhqkXS6G0CyVFI3Sm3Kj4nY4qKmGnhEIGrv2U2JN1fZL6VkONsxc3J+HWu6WamEFLEixsSdtvUbemF6nhtiTDnw6hS1/dXtZowjqFUo9n4TvaUlk6gn95NuU/pjnDPq/jkwUnNBp9duywwuJVILsSQAtp5GhaNRFwfMG49jiZY+hVI32NwueNlGAmM9HnFVQaKtTQfNlNpHAChYkjeyufvjNh4fTwOc5rfaWjPxCona1rnbKipVNlzFppzsep09Qbv1zjGq1rcLVqSTuOSTjAi4Q91Vqmb6hucH4Ldl4vG2mtC71xbf5r1+FVKPNdp5hz5yUqATJDISFoUAd1DSm4uQQN9sTUcGdz7wD1Mbn85RTcYYaf+c+sig5KpSpDTyUKjISnQ60wdKXhyNR52N9wQd8bstLDLp1tHqrCiqZ4g7S62rdW02fEpkZLaAlKUgJQ2gewAGG44i7ySr5LLngRAFGtV5aI7bQ1toeUEhoftKvwf0xMkmOVELoiiJOt6Fcw9IVQq7rtK6P4q5UjQtSpxACbJ5DYV8x/wB+MMQ0TI/XqTYdvz2TBdfZAOS3ZSo2ZXE9Y1mKC2mezJcB64aDZxKtXcQdwfH0xo1LWl0Y/wCBxbplUCt6lV8uZkoMOpzZiKfEiOqcnUOOAlUt87hSSLXCt7nu34xxZFPDKWtFydndh/SnBF0X9H+VpU2pf2tzJFSxKWgIp0IJsIbI2Tt424vuOTudkqyoa1vIjOOp7lWaOpTKAtjNV1nAhTAhTAhYUAQdsCEq835HqdEqD2ZsgK6iWpCkyIaEJOoK+ZSAdvPT5beB1aarZK0Q1OR0P5VC22QhSmVFeZY0bK0CRLRJnFT9fqUtVnNKCdSBc7JHhxvxurDb4+QTO4Cww0BV3wr2kRaPmmoJlVBpKMtx1Ck0SKq4Drh5c9djv/UYXkdJA3S32z6zj9lO6D6A/mbKVGn1WFVQxFiThDTDdBWiU5c6tKTxa19t+cOyiCoe1hbckXv2VRcZRajMMt2IajWssVKj7a1TIzJWyR+0ts2KR5g4W5bWnQyQO8Dv8VyfCHZGCrCm54gLCQ3UIsgdwDmhR/0qscVfTO6tIXEh7fFX8fM8RdrAknuG+FzTOUiW24XtzNMRsbBV+PDB6Keqnmk7BUlSz7AbCg9VIkYDkBfWr/lRff1tjsykd0aSj+R3ghuT0jxoTa5lGpMmeULCFVOcClttR4sgX+5Bx3FE550vdp8Bv8V1ZG1udys5rpGZDV4NUzBLOYaElSHZDEUFCGkK33aSb2A3Ct723xSnkg0FkY0O6E/ldiDfK8s0lTMuqZHafU09rNTy9LS5pIuPlSrzSCPYnEmUODaki42cFFuir6N0jOofV+N0BM+tJaXGbkNf3bzt+z1bqQO1+txxjrJQCw5b7N3t09yA5E/Rl0Wfh62KxmRpKpSLKYhq3DJ/aX3FXgO7zPClbxHWOXFt37qzWdSm4OMZCus4EKYEKYEKYEKYELBF8CEF506OKXmYqlMqNPqdiBKYTbX5LH5vXnz7sO01dJD6py3sfsqloKUmaoWb8tCjNVSKg0+jOpVEfjJBbWQoKuq3B2tuBjYgdTTatBy7e65kEbokk5py/Xs8ZaiU8pNLQ+5JcS6jQlUpzUQFBQ3IV7b7YVZTTRU8jne1t7lbUCQhuEM9IzlOmMQ5bs5BdXIakEhlTe4IOohJTY7C/cLcYad6JyA0kWxbv+VGbrW3k5+ZkBiqQqU9JqMyatSQzc9WwkW2T3i4/TE+lhtToLvVA69Soti6qKpl1+iZZpdVeekMS5rzqDEUgtlsINtXjvjsyYSyujsCBbKCEPrWtz/NWpZ57RvhoADoiyLOj6FHqbOYqcuMy7JdpTjkQqQCtLiNwEHuvffCVa90ZjfewBygBdGQEiqUDNdFdJ6p2CJbZUdm3GrkHyvcAnyxFaTHLFJ429xQMgr3MziWqFluZSKi7FrkBkxJLaUq0rZT/l6ttKh5b84q2kvJI17fVOR91JOys22M4dJUqmzWYLNOEJGhNSaCmdudje58gnbc7745aqaia5t736boy5NHJnR7Scqp65A+LqKvnmPJBUP4R+X9fPGVU1sk5scDsFcNAReBbCass4EKYEKYEKYEKYEKYEKYEKYELyptC0lK0hSTsQdwcG2yED5i6K8sVlRcajrp0g79ZDISCfNJBH0AOHoeIzx4JuPFVLAUI1zozzmIaodPzO5Og6Sn4eRIcbNu5PeCPIkDDkXEKa+p0dj4AFVLCqHM+Xs6yGKPHRQJMdFKhiOhUR8L1kfMu4NwTYbYYgnpAXEvvqN8hQQVpz01WatTsvQ26XWpDsGFpkuPRHSrrVEatyDfjm+LUhjjdI4uAue4QUKNZYzC6qyKFUz/AOlWB9xhw1MIF9Y+KjKIst5Lz5BqbM6lUt+JIbN0uurQgW7wQTuPLCs9XSPYWvdfyU2d0R6nIWbazFXErdXp9NhOqu9HpcYJ67+MgJv98Z3plNEdUbS49yVOkndEWXOjDLFEUlwxDPkJ362YQux8k20j6YXm4hPLi9h4KwaAjUJAACRYDgDuwkrLOBCmBCmBCmBCmB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AFAQMEAgj/xABEEAABAwIFAAgEAwUGBAcBAAABAgMEBREABhIhMQcTIkFRYXGBFDKRoRVCsVJicpLBFiMkM4LRJTRD4URThJOio/AI/8QAGgEAAgMBAQAAAAAAAAAAAAAAAAQBAgUDBv/EADURAAEDAwIEAgoDAAEFAAAAAAEAAgMEESESMQUTQVFhcRQiMoGRobHB0fAj4fFCFSQzUqL/2gAMAwEAAhEDEQA/AHjgQpgQpgQpgQpgQvJWlKSpRsByTgGdkILzD0oZZorhZTKVUJI26mEAvfzVe33w7Dw+eTNrDxVS4BBi+lbMdcqqKXlqisx31k/80SpSRa+o8BIA3ub4d/6bBEzXK648FXWTsupr+2k5mqvVHMM9pVOY65TEKClAeuCQG1HdXyne2Kn0ZpaGsGTbJRlV1by/mVVLZqUPNs5lo08S3m50pbZRfcJC0DSSd9vTxx0ingDyx0YObYF/qgg90vGM35kasUV2pe8hSv1ONN1LAd2BVuVaw+k3OERQKawt0X+V9tCx+mOLuH0zh7Km5RVSOm+otEJrFKjyB3rjKLavobjCknCGbsdbzU6ymDlzpLyzXSltE0w5CtgzMAbJ9DfSfrjOm4fPF0uPBWDgUZBQIuDcYSVlnAhTAhTAhTAhTAhTAhTAhTAhYJtgQg7OXSHSssq+EbBn1RWyIcc3UCeNRHHpz5YcpqKSfOze5VS4BCjsCuZg6ybnuauPT21JLlHiuBjqm1f9RxRIukDncnY8EWw3rii9WnFyf+RznsFWxO6A28xUbK8uW3l2CmWUVBDrFQdJCiwgpUWxtcXIIJ2uDjQMEs7QZTa428VW9tkSdJFblZdr9PqdNZjx6vOppM57RrClLCRsFEjYI29cK0ULZoyx+Wg4+asTnCpsr5+ZhRKyrMCpsuZPS0wlxtIsGU31J2UnTsSBbi+O89EXFnLsALn3qAbboUrLjdVqrsmk0+Q1D2Swypa3y2kC1tRufbuw5COWwB7hf4KpVc6w6x/nsut/xoKf1x1Dg7ZTdeL4lChNgSMCCnhKyZktmLSVvww3T3IYecmf4lbjupO3aSdKdyFb35sAMefFXVXcAc3tbH+q1ghjI9XzXGqFSbyep2p0WEtSgxLsAW9VkgE7pVbew+mG6qKnc1vO9V57KAT0TWyX0g0fNjYbjr+Gn2uqI8Rq9Un8wxk1NFLAc5HdXDgUWg3worLOBCmBCmBCmBCmBCwSLHe2BCT3SX0pmOt2j5YdBdTdD84G4Qe9Lfif3u7u8RsUXDtQEku3QflUc7oEucj1Okwq89JzIp5Ud6K631yAVOIcWLa783tqF/PGnVxyOjAi6WVB4ol6YJC3adlZDhecUqCVl58DW4DptqttfvOFeGtAdJbupd0QplnJtezOR+FwVqjk2Mp06Gk+O/f6C+HZ6uKD2zn5qACdk1aN0LxNQfzHVJE54ixbaJQkeWokqP2xjycVda0TbK4Z3RxSsk5ZpVvg6JDStPDjjYcX/Mq5wi+rnf7TirWCs5PURWihlttu4/IkDbFGAuOVR7gAtFOkRakhxt1DTrjZsoKSDcdxxMrHRm6rE8PFlwVXImVqqFfF0SHrVy4yjq139U2J98WZWTx+y4rrpCBMwdCER3U5QKk5HP8A5ElOtPsobj3vjQh4u4YkbfyVSzshrNFZ6QcuVaJPqbYjGKx8Mh5lsKjuoJ7+Rc2HgdhhqCKjmaWtO+fFVJI3W3o4jsuU+r1isVlTdMeUtEulRdSlvFXeUi6gNzYjfztfFK11nNjYz1hsSgIPpbNLnZtaRGmv0mnLeJZfWdTjIAuCSnv43+/fh6QyMg9Yaio3TpylnhbM9FDzFLYkKUrRCrDCgWJvcBcbBfda/P3wp6S7eZGLdx1H9K4d0KYoItzvjPV1nAhTAhTAhYJtgQlT0m5tqU6TIyvk9iRJkpT/AMQejJJLaf2AR3+J9vG2rQ0zGATTmw6flUc7oEi1oU2tSFpKVoOlSCmxSRtYjHoQQRjZUWyHEkT5bUWGyt+Q8oJbaQLqUcVc8MGp2yE88mdFKW+pnZxdVUJSEBLcRxwraZSOEkn5reHyjzxgVPEibsgFh3Vw3umi00hltLbSEoQkWSlIsAPIYyiSclXXvAheVqCElSuBviQLmygmyXebq2suqaaUQBcqN+MatPE1rbuWZK9z3WCr6DVXabPalKUVIPZdF76kH/bb6Y6zxCRhaFWKQsfqTUbUlaApBBSRcEd4xibYWte69YELVIjtSWVsyGkOtLFltrSFJUPAg4kEg3CEs8w9HEqkT/x7o/e+Dntg6oZt1biTylN9hfwO3pjTirmyN5dTkd+oVC22QhjIclTMNyi0hgtZ0myVibJmtC8Vq5Kli/Jtbs95N+Bhqrbd3Mef4wMAdVVvbqtWaa3SKJX4kCkNfj6kNKZqiX7LRMcNrE2FlOJ/aAuOL+EwQySxl7zo/wDXpby8EGwKJuiTpAXUVDL9cXonN3EZaybuAXug331JHjuRzuMLcRotH8se3VWa7omsDfGSrrOBCmBCCulLNpyxRA3DN6pOu1FSNynxXbyuLeZGHaGm50l3eyN1VxsEBZIpVUj06Q3TJ7lKzTEfVIlxJqSEzWz8uq/IHa3HBJ4vfD9XKwuGsaozgEdP3CqB8VSZvqVCzo1ElUyFIazZIcSy7FYSC06e9RVweNiDxzxhimjlpiQ8/wAY+P73UEg7Jt9HuRYeUaelSkodqjqf8RJte37qfBP64xqusdUO8FdrbIxAA4worLOBCmBCo8zVIQ4ahc3tfbDNNHqddLVElhZK2QhVUdlRSpwOOsFaijlKFEi/2OFOM1chYYqcagwjV9bb37XT3CKWMOEkx0l4On8+fZRidr6puQhDSnVrbbW2CELUkkWF+Nhx5HfDtBxJtTZrxpcRe3cdwkq3hzqe7mm7QbX7HsUw8jVTroq6e6u7kcXbvyUf9v0Ixasis7mDYqlLJcaDuEV4STamBCxbAhBPSHkdvMcYT6Yr4Sux03YkNq0FdvyKI+x7vS+HaOsMJ0Pyw7hVc26W2Qal+BUSoxqPSUvZxQ+Wy2+BqS33lA79Nt0j14xp1bObI10jv4z9fHzVAceKpJ1VTWKXUKnXah8PmeBIb+E0shtbgv2kmw30kd/FvPHdkZje1kYuxwyo3Tv6Ns2IzZl9EhwpE5izUpA27VvmA8Dz9fDGHWUxp5bdOi6NNwizCisvLikoQpSyAlIuSeAMGeiF8+x6kc99JzzyJaY+lp1NJLttKFpR/dm3jq7fj9MehMfotIBa/fy6/LC5e05cL9IcjSK/O6Q2akqU22luM+lRHWvG9tKuCLD0AvtfHRsocI2UtrfZQRvdF3Q5QafRYSK/WX2G5spv/CNKWNSGeNQTzdX6epwhxOr1u5Tdhursb1TAl1t+QtTdPbLKEjtSHmyD6JQf1V9D3ZCuuFRcUjWqZKXfhSpCgSfRJAH0xBKi66o1YlxbCQFTWCbakpAdT7CwWPQA+pxbZAyrditU+Qg9RJQpwJv1Zulfuk7jEgXNkONhdL/NNRXMmFlCrpB++Nqnj0tusmZ+oqomU5/rmilLjJQ0sJkI2UNSbW9N7+oGPD8UfLDWSva0gOI8iOq9rwxkc1LE1xB0/EHp8F7p8OZJnxi/GHUMtOJISk6G1CwQoE8HTqFu7UfDD/B9UlU+dzTYjBP0HgkOLkR0zIA4XByB18T4rtiyHaZUGpTd9TSu0B+ZPePpj1b2iRhaV5hrixwcExDX6Z1SSiSHVrSClpoa1m48B64w3AtJB6LWa4OFwqmTU50xBIKoLRJs2kjrFfxK3CT5J/mxCklam1uoRramSmyT2FJeK9/4V3H2xGUXVhGri2VqZqbR23D7Daikj95O5SfqNue7EqUvelGmJalIzrlOWyJ8Mj4vqVBRtayVkemxvyPTGtw+drwaaXIOy5uaRkKvpMilVamiLlzKj9eqUwBVRn1JNkIdO6gpfiCb2FvK+O0rZI3apZNAGwHbyUCywuqUnIXSZFi0phyLDLKI9SbK9SCSLhaSTfYkXJ8/HBy5KukJebnce5TcNcnik3F73xhrogzpVqMqPloUympK6hV3kwmEp57XzH003F+6+HaBgMut2zclVccJYw+jyDQUxpOdKyaWp4f4f4dXaQ6FH81jwkIN/FXljUdXvluKdur9/KpptuvM9EvOGc4dCFdkVykQQHVPlkW02BV8guo8Jvudzgj008Bk0hrnfvX4qHFNdhSWIh6hSGmzsVo6keXz3HHHaTfyvjKLAXbZ9/0/tU1Otv8ARedJBSlClpKvy9YpesfwrCdQ/gPtiCxtsj7fMX+ajUen5+q2SHVNAF1XVItYEtBq/wD7lyfZOIbE07C/z+n5Uue7qbfL6rCHiIwWlaQg7Bz+5A/mvp+ib+WJ5TL7fX6f2jWQP8/fkuWoShBgOLSVArBASXFK9+0kEfpjtFGC7A/fiVxlfYIao8ZUyYXVC9zffDsjg1tkqwXN0qc01edSMx1GAxLnpaZfUlAVMc45HBxivcdRWoxrS0GyKOiCZMrFfluypExxuLHuAuStaNSjbcE82vb0OOkJJKpM0AI9rEXSsrAxpRuukHBbKDLuhUV53R1XaaJcDYA7wLoPf47Y5VMLSdVvl/a7QSOF23/fgrxZIYDpI6v5us6tGw8dZXo97e2FOUy+31+lrpgvdbf9872WWl9a2ohPXtqOygyV/dq4+wxDoW+X742UtefP98FrJIJDj5SpFiQXEtFPnp0qt/rI9sSI27Aff8fJRrd1P2+S9TAJMQiUlCm1oKCtbbabpVsRruoWINuyCfDEtYGuwNvP6WHzQXutv+/vZKZp+oZQjZooTddXSy1olQUqbsZCTcFKdQ1AkaeO9PrjYIZUOjk06uh8Fdpwhuq0Jn+zUWvx6yie88u05k/5kZSuNW5J7QI1Hm4wzHMRMYi3SBt2KCMJ9dFlcXW8mxFPlXxUQmLICvmCkW587EHHn6+ERTEDY5C6NNwlz041+SzmynxYEhxhyBH6wONOFKkrWT9OyB/NjS4XA0wuc4bn6fvyVXHKoaHnplVJm0zOENdZZcWqRGcdVdTb1tr+RPeDtc8g4YlojrD4DpPXyUX6FGvQRl1r8Dm1aY3rVLcDTXilCL3IPIJUT/KMI8VqDzBG3ohrQ4ZTL/CElV1SXjbvsnV/PbV73vjM5x7fv0Ry87rLtJbUghpbiQeUuEuoV6pVf7WOATEG5/H0QYwVrZowQSVPlBI/8OgNfcXP3xYzX6fHKBEP8wsLpiGUKddkOmwuVBKEKP8AqSAfpgEpcbAKpYGgklAWYpfxM1MdoqITtuonGrAzQ26zpHajZXNFiJjx0k/NjhK7UV0aLBJ7pspfwuaGZqE/3cxgEm350mx+2nCEws66egN22Rx0OUg0/KYmOJs7PdLvH5Bsn+p98dIW2bdcZ3XdZGU5kPMqHlhlhsVwcEMlTkKWh5srCm1X7Kikkd4uMNWD22XIHSbo8jU1qWy1JjyLodSFpc6lBWAf3rf98ZTpS0lpG3mtFrA4AgrY7RiV60PpUoi132tSj7pKSfcnECa24+H6VJi7H9+S3MUlKG9C33fJLCiyhPoE/wBb4qZTfb45UiMWt/S8JoyQvUH1A960tICz/qAv784Oce31RyvFLDpzoDERil1xiPqbZc6mUnUbuJJBTdXPcoX/AHsanC5y4uiJz0Q5oGy20evUyNmyDQMuZOhRFS2kqbmSNi40UdYFfLdQsP2uR5YrJC8wmWWQm3T5Kb5sAtnRRmKRNztmODPYajSHz1ymWgQlLjZ0L57+MFfThlPG5puB98oYcpa9JsszM+1lwm+l/qwfJIA/pjUoW6adgVTuhdXF8NqCvq/ItO/CcoUiGUhCkRUFYH7ahdX3Jx5CqfzJnO8V2AsFf44KVgm2BCl/LAhD+bagI0NSQd7ePfhulj1OulKl9hZBFAiqnVAKKVrFyo6RdVgLm36e+NCpkETEpCzmPR2yl1uyWqUOrvZJc+bkbm/vjHMjjuVpCNo6LhruXKTmynpYr1OLRYcStLiRpI3GwPgbWPripJO6uABsu1pKYrDcWn0ZKIzCUoQhSNNgLiwFvId/fg1O7qNLeyyGlP623IS2XNN0rTfSTbg+GOjZXA5XN8LSMISqscX1pHZONOJ11nubYq8yHULtPU507tHW0L/lPI9j+uFa2OxDwmqR+C0qxrOYm6TOZhvx165CVdQsKGlZFtj4bnCKcVwxIakthxhaXEHhSTcYELZqHPdgQhbpOpwqeRawzpupDBfRt3o7X9CMNUL9FQ0+Kq7IXztUs0VKoilqU6GHKZFEVh2PdDmgC26gb3tt7nxx6VlMxhd1DjfK55Vx0RzVxukOmqKievLjSvPUk8+4GOHEWA0zh2Ut3VBmhRXmerqUdzOfP/2HDMH/AIWeQULjhNB+dGZIv1jyEW8bqGLvNmk+CCvoDpKrUyktssML6uIEaSU+IAO/sRb3x4lzjdNxgWSsfzbPUVJRUJOhX5UOqAt6XxKgnK80yr1d6pNwKSZbz0hdlMsrILg7977ccnYWwIun3leBVKTTVtVmoImrBuhQSQUJtskn81vGwxIBJsqOcN0IZtnKlTepG5vvbG1TM0tuseZ2py7stSE0svLUHEuEBCf8I65tybFItufXgYSqi6R+BsnKfSxuTurF6uyTsyp+/cXIz23slsfrhXlv7JjmN7rjnVWpSoRYbkLYdLiD1ggvOJsFAnsqTcGw27R9MHLf2RzGd10OV+cXVdWFlAO2th8KI9mwB9MHLf2RzGd11xq+rRd0ykL/AGTDccT9kJP3wct/ZHMZ3Va878cuUOqWlIIWlSm1ICtXNgoA7EceeG6cuGCEpOATcFU8WQql1RiYOG1dsD8yTsfthx7eZGWJZrtDw5EufaB+PU1mTHdSHIqVOJ2+dJT4/fGKcLYaQlnTaxWqY261Clqb6ztKGq+o+XnYYk2VgF7fqdakv9ZJqEhxbZTpGva+m/HBPP8A+tipIUhuUzcrPv1PK7qZhCy4haR5i1sWYbOBVHiy+cf7PVEURdXbaS7BZeUw8ttVy0oW+cdwNxY8Y9f6Qzmcs7/VcOi6chu9TnWiLB4mNi/qbf1xWrF4HjwR1CtojtHbzrWadX6YZbE2oLYS42vQ5HV1pspJ99/THBzZDTsfE6xAH0QLXyumrZIRTZcmo0Cqs1CHS3wqU2vsPx9Kt9SbWUNjuPpisdYZGhkjbF23YqSE2M2URirqZShOsPSmpUjrDcFKUW0+lhx4qx5lw6LsHWXPJyVk1T6pD1FR1qlHU20+4EJt+6FW+gxFgp5htZYyVQIOWESH2oyFVJ+6VvBRI0FXZQAT2Rxfxt9AKHOuimtTg1TdfBUL4Zp2anpad1mpcwUGdUy4oH5r42HnSyyzW5KMm0aGwlIJthA5TAVdOrUeO84y3d11uwWB+W+/6Yya/irKNwYWkla1Bwp9YwvDgAtVWqjjCmExNBDiCoqO9uLD7/bHHifEzDEx0Dhc+/C7cM4YJpHtnabD3ZWxqqpFN691aFvgfICAb322xMHFG+h86RwLx0+mFWfhTvTeTG0hh657Zyt9NnichR0FCknteH1wzw7iArGE6bEfD3JfiPDzRvA1XB27+9dpG1vHGks5UFVjWUq3Bwyxy5OCtqZUHn8qKbbeDT8ZYYCjudyNB8+ftjPq2aZL907TP1R27Lho1Ao0WoPNvRUOo0trS48SVjm9j5kA4TsE1rKuG26WxDejxYIaQtISpRPa0nfnxB3wWFkazdeaARCpUzUAOrS4ddt+ze5Pvi8YyAocbm6TWRJMfLjS8z1WqBuPK1oRS2LLcm7kELSdggG+58+O/wBJVtM1oGNyOvbyXJuMr1RqxSK1mqhMU3LUWlPioocLrLxVqSN9NiNhiZYpIoXl8moWRi+y6qhTISel2rNVGHPlhKzJjRYKbrecOlSQfBNiSTtxijZHegtLCB0JPvRb1l35hpOf8zh1p+LGo9PdUpaYPxCGwtRuSTbdaifH6Y5Qy0cGQS490EOKZGUXl1zK1IllXzw0pdINu2BpUP5hjJqmaJnN8VcbK0FKKkkLAHWbqA/LbgffHCyleF0x1IbQhRsbBah3AE/74EKjzxM0pLTZG3ZGNKjZ1WfVPubKuy1Gs2XFDc47TuzZcYwpWK31NS+AZKm3kJDvbTYOD92/zAcG3BOPM8ZrainLeWLDv9l6Tg9FT1DXGQ3O1u3iuZuHJzBVVuwGEocDaG3nVHsIAuRfxO52G9iL2FjjOk5vFnteRpaOv7+haEfK4UwtBLnFEsTI0UIBmTpLy+8N6W0/YX++HY+FUrRlt/MpN/Fal5uHW935XmVkmIbiHPkMu2uEuEOJ+lgfvgk4TSuGG28iiPilS03Jv7lQO/iWX3VRZKEgOA9W6ndCz4pJ7/3T97XwiX1fDGuaw3Ydj2Kd0UnE3Nc8esOncLuoEl59p1LyVlCCAhxX5jvcedtsa3BZKiSEmXboep/e6yeNR07JgIva6joP97LrntdY2TbfG6w2KwyFyZbUGqw5FWkKTIQSlJ/bTuPtfBVt1RX7LpTHS+3dExpGpYUsC5QNar+HCR5Yy7J9evwm61Og/Om5T54lFkO53fND6P66+4rS5IQppA4sVnTt9ScNUMeuoaB3uodgJZVPLdKm0jL8Z7MdNpk5mmtqXHltlFy5dy5X6KAtbu88bEdRIx7yGFwJ3HgqdljIuWHqZ0m0aM5LhzEBtUtL0J3rEFISoDf1A+oxNXUB9K42I6ZQBkKx6cocinZsg1aCt1pcyP1WpkkK1pNiLjxSoC3ljnwp4fCY3ZsVL910R6bEp6MtRq1mKLDrdHkCfLRMc3DTigotg967JG373pihe53MMbCWuwLeHVRba6vuhWvR5qazSWVXajy1yIpI06mXFHu8iP8A5DC/E4XMLJDuRnzCsw9E0bYy1dYNhgQlbmd4vzkpvycbkDdLVjynUVZmQil0VT6lIQUgAFZsNRNh98Z9dMYonvG4Bt59E5RwiWVjDsSL+XVVLr79XdiRyhpT+vS0vQCbqsCfT0x419bPxAsp3Yzkr2DKKn4eH1DOyY0CHGpFOSy0NDLKSpaiNyeVKPmdzj0bGNY0NbsF5173SOL3blLKo9OEFUwwcvUp+c8shth15wNIWskAbc2377e3OLqqL8p5Wkwpyq7X5659dfbKHFoUUssoJB6tCOLC3JwIRDVqezU4TkV8XSodlQ5QruUPMHHOSNsjCx2xVmPdG4PbuEs3Z8ikpdjPyAwGnChRJsNQNtr+OPMCespnmmiJwfevTGCjqWtqZQMjr+9EVNK6+MhZFtaAq3hcXx7iFxcxrnCxIyvEytDXuANxfCq3U/CViC8OQ+m/ubf1wz7cbh4FcQbPBTDxkrUWNsCEqOmmfEmSqVluVU26ew8VyJMhaCsIAFmwUjxN/S2NXhjHNDpg29sD7qj84QJU8iV2phdQp9VgV8BABdjywVkJFuFW4A8caMdZFH6jmlnuVbFEH/8APtLC6pVKqU9llkR0HzUdR+yR9cLcYk9VsffKlgyjfploa6tk52QwD8TTnBKbtzpAIUPob+qRhHhsvLnsdnYVni4S0ocPLciFS6/mtVQqUyrzVMOHUENMrCrXXbc9kpPp3bY05Xztc6KGzQ0X8VTG5Vy5OTlioU+vpordGbhVJ2mzWI7RSl9hQuly/K7WJv37Y4NZzmujLtVxceBRtlOtl1DzaXGlBSFpCkqB2IPGMQgg2K6r0RcEYEJS1ckTklQ3Bscb0fsrFfuryRJitUpHxjIfZdIbU2pAUlV/EHa22MutqBTRulcLgLQo6c1MoiabErkyZGitZiSIzKGGAVrZaQmwR2bW/U48rS1DKniBlaLYXqamB9PQctxubpjPtpeZW04LoWkpUPEHnHoFgL5xf6OH4fSI/BFGmS6IwtDpDb4CupWdKVauT2gq4Av2TgQiqdQmcqdLOWIlFmzkRpmpTrDklaxsD4ncHwPhgQnOMCEvsxOJhZofebQlZIClBXGrSB/tjztVVeiV5laL4XoKalFVQCJxtn7q1pzplxW3lJCSsXsMeopZzPA2Ui115iqpxTzuiBvZcdUb6ypU9oDdT6Psb4eYbMcfBKEeuAjnGWtJaJklmHGekyXA2yyguOLUbBKQLkn2xLWlzg0dUJIRA/mxyoZjjUiPVpk+o/Bsplp1swGEo2WpN+bG/wB+TvuPIpw2Eu0gC+OpuuW+VSVul5Yay9U5OXTOTJpL7LDk9TvYllRIVpF9uCfTHeKSYyBstrOubW2UEC2E3+iigmhZMhodTpky/wDFPA9xUBYeyQkYx+ITc2ckbDC6NFgi91CXG1IWkKQoWUk8EeGE7kZCsvnmaJGQ80S8vmlR6rT5MluRBYl8azshST3EX0m/NsejZpqohLqLSMEj92XI4Nliu5b6RsxKU5V4b3UpcU6hp2QhLbRUd9IKuBxvwMEU9FDhhz5IIcUwOi+sTqYpOT8xltuewyl2CUuBYdYIvpBBsSmx9vTGdXRtf/3Eex38CrNNsFMkbjGarpZZuimPVnk9xV1ifQ/9742aV+qMLKqG2eV7YiN1ikiI6+8zZSVpcZKQpJBvtqBH2wvWQMlaWPGCu1LO+F4kZuFy04poleS4zJXJjtqSdbigVbghY2AHmLY8XVSUtNVsdT7DdewpmVNTSPFRudkzHkInQloDi+reRYLaWUqsRyFDceox6Frg4AhefILTY7pRZ7kUNmW7TKRneqwKw2hRCF1B1bDirbIWskhB28RzviyhK+iZkq8fO1In1KSudJhSEsAvudZ2NRSQFX3+ZVjgQvrJ1xLTa3FqCUISVKJ4AGKucGguOwUtBcQBuUspa4VZqkhdRDvVPr7GhakEdwuQQeBjztJVUz610k4uHYGLj3r0NZS1DKNscBsW790XQIqIsVtlu+ltIQnUok2G25PPGPXWa0Brdl5IlzyXu3K46ej47M6F/wDTiIKj/Edh+v2x1lOiC3dc4hqlv2RcdhhBPpX9JtacrVRbyZS5CGgR11WlE2THYTYm59Nz7DvxqUMQjaah48h3Ko43wg1GVfxPLonZA/FUMrkqjSW5UoNty20i/WGxAtfax8e7D3pOiXTU22uLdPBVtcYXRS4lTzdm6Ll2oMUtil0tz4iWxS27ME27zvqUTZP1xSR0dPCZWk6nYF90C5Nk+kiwsOMYC6rOBCCOlbKH9qaF1kRP/EoV3I5HKx+ZHvbbzAw9QVXIksdiquFwlL0cqaUzXU5ibS9RoraJcpl9R1dchXY0g95N0kd42PdjXrb3YYvaOBbt+5XMWQzNrtSqGY1VlDq0VBx/rGi3yg37KUjwGwA78NshYyHlnYDP5UHuvojI+cUV5owKk2YVdjC0qG4nSokW7SQeUm/t9z5qqpeUdTMsOxXVrrrpzpSzNgCVHSS7GuSB+ZHePbn64KSXQ7SdiuFTFqbcdELUZ0A7WKTsRh+Ud0iwrR/ZaQ2xJTHqDceOi5hgNglCbXCV3/KDtYb2tuMebn4PTGR8zzg/LxW/DxiobGyJgyPn2C3QKstVGdpFUU6iPJa6tS4q+2yVDfQSNx7YwqPiPo5Mbss6d1u1nDueBI3D+3RVsbojyJKQFNVaduOFSEJP0Kcb0dZBILtcFhSUk8Zs5hW0dFeRaXIZlKqsxSmXEuBHXoVqIN7WCfLBJWQRi7nBTHR1Ehs1hVzmDMi6oFxol244+a/zKPmBwPLHn63iJn9RuGde5W7RcPFP67su+QW2iZZS3ObnonPPRlJ1hl0Dsq2sUnkDnY37rY9BBQUjdE0Q2Hx8VgT19W7XDIdznw8PJXdXmohRVeJFkpHJONaJmtyy5HaRhdmW6euBBKn/APmX1dY75HuHt/vjjPJrdjYLvBHob4lUWfM5/g4RR6I38ZmCZ2I8dA1dXf8AOvwA8D+l8daWk5v8kmGDcro51sJUMioZcqEubQ5gnSITKlV6S+sGLJWpV+pTf5jvbxJva2NglkzQ2QWB9kdfNc9tlz5znUfM1OpcmjuOxZTWmMihFu6U6jfU1baxPN+dsXpo5IHOa/I31flBIKc3RnlNGU8vIYcSn4+RZ2Uob9q2yQfAD73xh1tTz5bjYbLo1tgi7CispgQsEXwISc6YOj9azIzDQm1alDVPjN37YH/UA/Ue/jjZ4dWgWik9x+yo5vVUfRoxRoj9NciyG52YJpUQrQdFNaSCVqIOxXYGx8x79650rg7Vhg/+v6VRZdT2WMw5rzRLzE9NFCHadhqkXS6G0CyVFI3Sm3Kj4nY4qKmGnhEIGrv2U2JN1fZL6VkONsxc3J+HWu6WamEFLEixsSdtvUbemF6nhtiTDnw6hS1/dXtZowjqFUo9n4TvaUlk6gn95NuU/pjnDPq/jkwUnNBp9duywwuJVILsSQAtp5GhaNRFwfMG49jiZY+hVI32NwueNlGAmM9HnFVQaKtTQfNlNpHAChYkjeyufvjNh4fTwOc5rfaWjPxCona1rnbKipVNlzFppzsep09Qbv1zjGq1rcLVqSTuOSTjAi4Q91Vqmb6hucH4Ldl4vG2mtC71xbf5r1+FVKPNdp5hz5yUqATJDISFoUAd1DSm4uQQN9sTUcGdz7wD1Mbn85RTcYYaf+c+sig5KpSpDTyUKjISnQ60wdKXhyNR52N9wQd8bstLDLp1tHqrCiqZ4g7S62rdW02fEpkZLaAlKUgJQ2gewAGG44i7ySr5LLngRAFGtV5aI7bQ1toeUEhoftKvwf0xMkmOVELoiiJOt6Fcw9IVQq7rtK6P4q5UjQtSpxACbJ5DYV8x/wB+MMQ0TI/XqTYdvz2TBdfZAOS3ZSo2ZXE9Y1mKC2mezJcB64aDZxKtXcQdwfH0xo1LWl0Y/wCBxbplUCt6lV8uZkoMOpzZiKfEiOqcnUOOAlUt87hSSLXCt7nu34xxZFPDKWtFydndh/SnBF0X9H+VpU2pf2tzJFSxKWgIp0IJsIbI2Tt424vuOTudkqyoa1vIjOOp7lWaOpTKAtjNV1nAhTAhTAhYUAQdsCEq835HqdEqD2ZsgK6iWpCkyIaEJOoK+ZSAdvPT5beB1aarZK0Q1OR0P5VC22QhSmVFeZY0bK0CRLRJnFT9fqUtVnNKCdSBc7JHhxvxurDb4+QTO4Cww0BV3wr2kRaPmmoJlVBpKMtx1Ck0SKq4Drh5c9djv/UYXkdJA3S32z6zj9lO6D6A/mbKVGn1WFVQxFiThDTDdBWiU5c6tKTxa19t+cOyiCoe1hbckXv2VRcZRajMMt2IajWssVKj7a1TIzJWyR+0ts2KR5g4W5bWnQyQO8Dv8VyfCHZGCrCm54gLCQ3UIsgdwDmhR/0qscVfTO6tIXEh7fFX8fM8RdrAknuG+FzTOUiW24XtzNMRsbBV+PDB6Keqnmk7BUlSz7AbCg9VIkYDkBfWr/lRff1tjsykd0aSj+R3ghuT0jxoTa5lGpMmeULCFVOcClttR4sgX+5Bx3FE550vdp8Bv8V1ZG1udys5rpGZDV4NUzBLOYaElSHZDEUFCGkK33aSb2A3Ct723xSnkg0FkY0O6E/ldiDfK8s0lTMuqZHafU09rNTy9LS5pIuPlSrzSCPYnEmUODaki42cFFuir6N0jOofV+N0BM+tJaXGbkNf3bzt+z1bqQO1+txxjrJQCw5b7N3t09yA5E/Rl0Wfh62KxmRpKpSLKYhq3DJ/aX3FXgO7zPClbxHWOXFt37qzWdSm4OMZCus4EKYEKYEKYEKYELBF8CEF506OKXmYqlMqNPqdiBKYTbX5LH5vXnz7sO01dJD6py3sfsqloKUmaoWb8tCjNVSKg0+jOpVEfjJBbWQoKuq3B2tuBjYgdTTatBy7e65kEbokk5py/Xs8ZaiU8pNLQ+5JcS6jQlUpzUQFBQ3IV7b7YVZTTRU8jne1t7lbUCQhuEM9IzlOmMQ5bs5BdXIakEhlTe4IOohJTY7C/cLcYad6JyA0kWxbv+VGbrW3k5+ZkBiqQqU9JqMyatSQzc9WwkW2T3i4/TE+lhtToLvVA69Soti6qKpl1+iZZpdVeekMS5rzqDEUgtlsINtXjvjsyYSyujsCBbKCEPrWtz/NWpZ57RvhoADoiyLOj6FHqbOYqcuMy7JdpTjkQqQCtLiNwEHuvffCVa90ZjfewBygBdGQEiqUDNdFdJ6p2CJbZUdm3GrkHyvcAnyxFaTHLFJ429xQMgr3MziWqFluZSKi7FrkBkxJLaUq0rZT/l6ttKh5b84q2kvJI17fVOR91JOys22M4dJUqmzWYLNOEJGhNSaCmdudje58gnbc7745aqaia5t736boy5NHJnR7Scqp65A+LqKvnmPJBUP4R+X9fPGVU1sk5scDsFcNAReBbCass4EKYEKYEKYEKYEKYEKYEKYELyptC0lK0hSTsQdwcG2yED5i6K8sVlRcajrp0g79ZDISCfNJBH0AOHoeIzx4JuPFVLAUI1zozzmIaodPzO5Og6Sn4eRIcbNu5PeCPIkDDkXEKa+p0dj4AFVLCqHM+Xs6yGKPHRQJMdFKhiOhUR8L1kfMu4NwTYbYYgnpAXEvvqN8hQQVpz01WatTsvQ26XWpDsGFpkuPRHSrrVEatyDfjm+LUhjjdI4uAue4QUKNZYzC6qyKFUz/AOlWB9xhw1MIF9Y+KjKIst5Lz5BqbM6lUt+JIbN0uurQgW7wQTuPLCs9XSPYWvdfyU2d0R6nIWbazFXErdXp9NhOqu9HpcYJ67+MgJv98Z3plNEdUbS49yVOkndEWXOjDLFEUlwxDPkJ362YQux8k20j6YXm4hPLi9h4KwaAjUJAACRYDgDuwkrLOBCmBCmBCmBCmB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1905000" cy="19812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cs typeface="Aharoni" pitchFamily="2" charset="-79"/>
              </a:rPr>
              <a:t>Exponents tell the </a:t>
            </a:r>
            <a:r>
              <a:rPr lang="en-US" sz="3200" dirty="0" smtClean="0">
                <a:solidFill>
                  <a:srgbClr val="00197D"/>
                </a:solidFill>
                <a:cs typeface="Aharoni" pitchFamily="2" charset="-79"/>
              </a:rPr>
              <a:t>order</a:t>
            </a:r>
            <a:r>
              <a:rPr lang="en-US" sz="3200" dirty="0" smtClean="0">
                <a:cs typeface="Aharoni" pitchFamily="2" charset="-79"/>
              </a:rPr>
              <a:t> of the reaction with respect to each reactant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This reaction is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/>
              <a:t>		</a:t>
            </a:r>
            <a:r>
              <a:rPr lang="en-US" sz="3200" i="1" dirty="0" smtClean="0">
                <a:solidFill>
                  <a:srgbClr val="00197D"/>
                </a:solidFill>
              </a:rPr>
              <a:t>First-order</a:t>
            </a:r>
            <a:r>
              <a:rPr lang="en-US" sz="3200" dirty="0" smtClean="0"/>
              <a:t> in [NH</a:t>
            </a:r>
            <a:r>
              <a:rPr lang="en-US" sz="3200" baseline="-25000" dirty="0" smtClean="0"/>
              <a:t>4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]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3200" dirty="0" smtClean="0"/>
              <a:t>		</a:t>
            </a:r>
            <a:r>
              <a:rPr lang="en-US" sz="3200" i="1" dirty="0" smtClean="0">
                <a:solidFill>
                  <a:srgbClr val="00197D"/>
                </a:solidFill>
              </a:rPr>
              <a:t>First-order</a:t>
            </a:r>
            <a:r>
              <a:rPr lang="en-US" sz="3200" dirty="0" smtClean="0"/>
              <a:t> in [NO</a:t>
            </a:r>
            <a:r>
              <a:rPr lang="en-US" sz="3200" baseline="-25000" dirty="0" smtClean="0"/>
              <a:t>2</a:t>
            </a:r>
            <a:r>
              <a:rPr lang="en-US" sz="3200" baseline="30000" dirty="0" smtClean="0">
                <a:cs typeface="Arial" pitchFamily="34" charset="0"/>
              </a:rPr>
              <a:t>−</a:t>
            </a:r>
            <a:r>
              <a:rPr lang="en-US" sz="3200" dirty="0" smtClean="0"/>
              <a:t>]</a:t>
            </a:r>
            <a:endParaRPr lang="en-US" sz="3200" dirty="0" smtClean="0">
              <a:solidFill>
                <a:srgbClr val="00006C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197D"/>
                </a:solidFill>
              </a:rPr>
              <a:t>overall reaction order</a:t>
            </a:r>
            <a:r>
              <a:rPr lang="en-US" sz="3200" dirty="0" smtClean="0"/>
              <a:t> can be found by adding the exponents on the reactants in the rate law.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dirty="0" smtClean="0"/>
              <a:t>This reaction is </a:t>
            </a:r>
            <a:r>
              <a:rPr lang="en-US" sz="3200" i="1" dirty="0" smtClean="0">
                <a:solidFill>
                  <a:srgbClr val="00197D"/>
                </a:solidFill>
              </a:rPr>
              <a:t>second-order overall</a:t>
            </a:r>
            <a:r>
              <a:rPr lang="en-US" sz="3200" dirty="0" smtClean="0"/>
              <a:t>.</a:t>
            </a:r>
            <a:endParaRPr lang="en-US" sz="2800" dirty="0" smtClean="0"/>
          </a:p>
          <a:p>
            <a:pPr algn="just"/>
            <a:endParaRPr lang="en-US" sz="2800" dirty="0">
              <a:cs typeface="Aharoni" pitchFamily="2" charset="-79"/>
            </a:endParaRPr>
          </a:p>
        </p:txBody>
      </p:sp>
      <p:pic>
        <p:nvPicPr>
          <p:cNvPr id="5" name="Picture 6" descr="image-106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9530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Differential  Reaction Rate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smtClean="0"/>
              <a:t>Dependence of reaction rate on the concentrations of reactants is called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rate law</a:t>
            </a:r>
            <a:r>
              <a:rPr lang="en-US" altLang="en-US" sz="2800" dirty="0" smtClean="0"/>
              <a:t>, which is unique for each reaction.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800" dirty="0" smtClean="0"/>
              <a:t>     For a general reaction, </a:t>
            </a:r>
            <a:r>
              <a:rPr lang="en-US" altLang="en-US" sz="2800" b="1" dirty="0" smtClean="0"/>
              <a:t>	</a:t>
            </a:r>
            <a:r>
              <a:rPr lang="en-US" altLang="en-US" sz="2800" b="1" i="1" dirty="0" smtClean="0"/>
              <a:t>a A + b B + c C </a:t>
            </a:r>
            <a:r>
              <a:rPr lang="en-US" altLang="en-US" sz="2800" b="1" dirty="0" smtClean="0">
                <a:sym typeface="Symbol" pitchFamily="18" charset="2"/>
              </a:rPr>
              <a:t></a:t>
            </a:r>
            <a:r>
              <a:rPr lang="en-US" altLang="en-US" sz="2800" b="1" i="1" dirty="0" smtClean="0">
                <a:sym typeface="Symbol" pitchFamily="18" charset="2"/>
              </a:rPr>
              <a:t>   products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800" dirty="0" smtClean="0">
                <a:sym typeface="Symbol" pitchFamily="18" charset="2"/>
              </a:rPr>
              <a:t>The rate law has the general form :</a:t>
            </a:r>
          </a:p>
          <a:p>
            <a:pPr algn="just">
              <a:spcBef>
                <a:spcPct val="50000"/>
              </a:spcBef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 algn="just">
              <a:buNone/>
            </a:pP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39496" cy="457200"/>
          </a:xfrm>
        </p:spPr>
        <p:txBody>
          <a:bodyPr/>
          <a:lstStyle/>
          <a:p>
            <a:fld id="{8069AB4B-76F3-42DF-B0D3-CCB83623F1B0}" type="slidenum">
              <a:rPr lang="en-US" sz="3200" smtClean="0"/>
              <a:pPr/>
              <a:t>11</a:t>
            </a:fld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3124200"/>
          <a:ext cx="3962400" cy="914400"/>
        </p:xfrm>
        <a:graphic>
          <a:graphicData uri="http://schemas.openxmlformats.org/presentationml/2006/ole">
            <p:oleObj spid="_x0000_s38914" name="Equation" r:id="rId3" imgW="195552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43434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 smtClean="0">
                <a:sym typeface="Symbol" pitchFamily="18" charset="2"/>
              </a:rPr>
              <a:t>reaction rate</a:t>
            </a:r>
            <a:r>
              <a:rPr lang="en-US" altLang="en-US" sz="2800" dirty="0" smtClean="0">
                <a:sym typeface="Symbol" pitchFamily="18" charset="2"/>
              </a:rPr>
              <a:t>  =  </a:t>
            </a:r>
            <a:r>
              <a:rPr lang="en-US" altLang="en-US" sz="2800" i="1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2800" dirty="0" smtClean="0">
                <a:sym typeface="Symbol" pitchFamily="18" charset="2"/>
              </a:rPr>
              <a:t>  [</a:t>
            </a:r>
            <a:r>
              <a:rPr lang="en-US" altLang="en-US" sz="2800" i="1" dirty="0" smtClean="0">
                <a:sym typeface="Symbol" pitchFamily="18" charset="2"/>
              </a:rPr>
              <a:t>A</a:t>
            </a:r>
            <a:r>
              <a:rPr lang="en-US" altLang="en-US" sz="2800" dirty="0" smtClean="0">
                <a:sym typeface="Symbol" pitchFamily="18" charset="2"/>
              </a:rPr>
              <a:t>]</a:t>
            </a:r>
            <a:r>
              <a:rPr lang="en-US" altLang="en-US" sz="2800" b="1" i="1" baseline="30000" dirty="0" smtClean="0">
                <a:solidFill>
                  <a:srgbClr val="008000"/>
                </a:solidFill>
                <a:sym typeface="Symbol" pitchFamily="18" charset="2"/>
              </a:rPr>
              <a:t>X</a:t>
            </a:r>
            <a:r>
              <a:rPr lang="en-US" altLang="en-US" sz="2800" dirty="0" smtClean="0">
                <a:sym typeface="Symbol" pitchFamily="18" charset="2"/>
              </a:rPr>
              <a:t>[</a:t>
            </a:r>
            <a:r>
              <a:rPr lang="en-US" altLang="en-US" sz="2800" i="1" dirty="0" smtClean="0">
                <a:sym typeface="Symbol" pitchFamily="18" charset="2"/>
              </a:rPr>
              <a:t>B</a:t>
            </a:r>
            <a:r>
              <a:rPr lang="en-US" altLang="en-US" sz="2800" dirty="0" smtClean="0">
                <a:sym typeface="Symbol" pitchFamily="18" charset="2"/>
              </a:rPr>
              <a:t>]</a:t>
            </a:r>
            <a:r>
              <a:rPr lang="en-US" altLang="en-US" sz="2800" b="1" i="1" baseline="30000" dirty="0" smtClean="0">
                <a:solidFill>
                  <a:srgbClr val="008000"/>
                </a:solidFill>
                <a:sym typeface="Symbol" pitchFamily="18" charset="2"/>
              </a:rPr>
              <a:t>Y</a:t>
            </a:r>
            <a:r>
              <a:rPr lang="en-US" altLang="en-US" sz="2800" dirty="0" smtClean="0">
                <a:sym typeface="Symbol" pitchFamily="18" charset="2"/>
              </a:rPr>
              <a:t> [</a:t>
            </a:r>
            <a:r>
              <a:rPr lang="en-US" altLang="en-US" sz="2800" i="1" dirty="0" smtClean="0">
                <a:sym typeface="Symbol" pitchFamily="18" charset="2"/>
              </a:rPr>
              <a:t>C</a:t>
            </a:r>
            <a:r>
              <a:rPr lang="en-US" altLang="en-US" sz="2800" dirty="0" smtClean="0">
                <a:sym typeface="Symbol" pitchFamily="18" charset="2"/>
              </a:rPr>
              <a:t>]</a:t>
            </a:r>
            <a:r>
              <a:rPr lang="en-US" altLang="en-US" sz="2800" b="1" i="1" baseline="30000" dirty="0" smtClean="0">
                <a:solidFill>
                  <a:srgbClr val="008000"/>
                </a:solidFill>
                <a:sym typeface="Symbol" pitchFamily="18" charset="2"/>
              </a:rPr>
              <a:t>Z</a:t>
            </a:r>
            <a:r>
              <a:rPr lang="en-US" altLang="en-US" sz="2800" dirty="0" smtClean="0">
                <a:sym typeface="Symbol" pitchFamily="18" charset="2"/>
              </a:rPr>
              <a:t> </a:t>
            </a:r>
            <a:endParaRPr lang="en-US" sz="2800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124200" y="4267200"/>
            <a:ext cx="304800" cy="1524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85781 h 21600"/>
              <a:gd name="T4" fmla="*/ 45678 w 21600"/>
              <a:gd name="T5" fmla="*/ 152400 h 21600"/>
              <a:gd name="T6" fmla="*/ 304800 w 21600"/>
              <a:gd name="T7" fmla="*/ 4289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038600"/>
            <a:ext cx="5838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order</a:t>
            </a:r>
            <a:r>
              <a:rPr lang="en-US" altLang="en-US" sz="2400" dirty="0" smtClean="0">
                <a:solidFill>
                  <a:srgbClr val="008000"/>
                </a:solidFill>
                <a:sym typeface="Symbol" pitchFamily="18" charset="2"/>
              </a:rPr>
              <a:t> wrt </a:t>
            </a:r>
            <a:r>
              <a:rPr lang="en-US" altLang="en-US" sz="2400" i="1" dirty="0" smtClean="0">
                <a:solidFill>
                  <a:srgbClr val="008000"/>
                </a:solidFill>
                <a:sym typeface="Symbol" pitchFamily="18" charset="2"/>
              </a:rPr>
              <a:t>A, B</a:t>
            </a:r>
            <a:r>
              <a:rPr lang="en-US" altLang="en-US" sz="2400" dirty="0" smtClean="0">
                <a:solidFill>
                  <a:srgbClr val="008000"/>
                </a:solidFill>
                <a:sym typeface="Symbol" pitchFamily="18" charset="2"/>
              </a:rPr>
              <a:t>, and </a:t>
            </a:r>
            <a:r>
              <a:rPr lang="en-US" altLang="en-US" sz="2400" i="1" dirty="0" smtClean="0">
                <a:solidFill>
                  <a:srgbClr val="008000"/>
                </a:solidFill>
                <a:sym typeface="Symbol" pitchFamily="18" charset="2"/>
              </a:rPr>
              <a:t>C</a:t>
            </a:r>
            <a:r>
              <a:rPr lang="en-US" altLang="en-US" sz="2400" dirty="0" smtClean="0">
                <a:solidFill>
                  <a:srgbClr val="008000"/>
                </a:solidFill>
                <a:sym typeface="Symbol" pitchFamily="18" charset="2"/>
              </a:rPr>
              <a:t>, determined  experimentally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743200" y="4800600"/>
            <a:ext cx="203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rate constant</a:t>
            </a:r>
            <a:endParaRPr lang="en-US" sz="2400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438400" y="4724400"/>
            <a:ext cx="45719" cy="30479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2438400" y="5029200"/>
            <a:ext cx="304800" cy="457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181601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ym typeface="Symbol" pitchFamily="18" charset="2"/>
              </a:rPr>
              <a:t>For example, the rate law is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ym typeface="Symbol" pitchFamily="18" charset="2"/>
              </a:rPr>
              <a:t>	</a:t>
            </a:r>
            <a:r>
              <a:rPr lang="en-US" altLang="en-US" sz="2400" i="1" dirty="0" smtClean="0">
                <a:sym typeface="Symbol" pitchFamily="18" charset="2"/>
              </a:rPr>
              <a:t>rate</a:t>
            </a:r>
            <a:r>
              <a:rPr lang="en-US" altLang="en-US" sz="2400" dirty="0" smtClean="0">
                <a:sym typeface="Symbol" pitchFamily="18" charset="2"/>
              </a:rPr>
              <a:t> = </a:t>
            </a:r>
            <a:r>
              <a:rPr lang="en-US" altLang="en-US" sz="2400" i="1" dirty="0" smtClean="0">
                <a:sym typeface="Symbol" pitchFamily="18" charset="2"/>
              </a:rPr>
              <a:t>k</a:t>
            </a:r>
            <a:r>
              <a:rPr lang="en-US" altLang="en-US" sz="2400" dirty="0" smtClean="0">
                <a:sym typeface="Symbol" pitchFamily="18" charset="2"/>
              </a:rPr>
              <a:t> [Br</a:t>
            </a:r>
            <a:r>
              <a:rPr lang="en-US" altLang="en-US" sz="2400" baseline="30000" dirty="0" smtClean="0">
                <a:sym typeface="Symbol" pitchFamily="18" charset="2"/>
              </a:rPr>
              <a:t>-</a:t>
            </a:r>
            <a:r>
              <a:rPr lang="en-US" altLang="en-US" sz="2400" dirty="0" smtClean="0">
                <a:sym typeface="Symbol" pitchFamily="18" charset="2"/>
              </a:rPr>
              <a:t>] [BrO</a:t>
            </a:r>
            <a:r>
              <a:rPr lang="en-US" altLang="en-US" sz="2400" baseline="-25000" dirty="0" smtClean="0">
                <a:sym typeface="Symbol" pitchFamily="18" charset="2"/>
              </a:rPr>
              <a:t>3</a:t>
            </a:r>
            <a:r>
              <a:rPr lang="en-US" altLang="en-US" sz="2400" baseline="30000" dirty="0" smtClean="0">
                <a:sym typeface="Symbol" pitchFamily="18" charset="2"/>
              </a:rPr>
              <a:t>-</a:t>
            </a:r>
            <a:r>
              <a:rPr lang="en-US" altLang="en-US" sz="2400" dirty="0" smtClean="0">
                <a:sym typeface="Symbol" pitchFamily="18" charset="2"/>
              </a:rPr>
              <a:t>] [H</a:t>
            </a:r>
            <a:r>
              <a:rPr lang="en-US" altLang="en-US" sz="2400" baseline="30000" dirty="0" smtClean="0">
                <a:sym typeface="Symbol" pitchFamily="18" charset="2"/>
              </a:rPr>
              <a:t>+</a:t>
            </a:r>
            <a:r>
              <a:rPr lang="en-US" altLang="en-US" sz="2400" dirty="0" smtClean="0">
                <a:sym typeface="Symbol" pitchFamily="18" charset="2"/>
              </a:rPr>
              <a:t>]       for 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ym typeface="Symbol" pitchFamily="18" charset="2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28956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B050"/>
                </a:solidFill>
                <a:sym typeface="Symbol" pitchFamily="18" charset="2"/>
              </a:rPr>
              <a:t>reaction  1</a:t>
            </a:r>
            <a:r>
              <a:rPr lang="en-US" altLang="en-US" sz="2400" baseline="30000" dirty="0" smtClean="0">
                <a:solidFill>
                  <a:srgbClr val="00B050"/>
                </a:solidFill>
                <a:sym typeface="Symbol" pitchFamily="18" charset="2"/>
              </a:rPr>
              <a:t>st</a:t>
            </a:r>
            <a:r>
              <a:rPr lang="en-US" altLang="en-US" sz="2400" dirty="0" smtClean="0">
                <a:solidFill>
                  <a:srgbClr val="00B050"/>
                </a:solidFill>
                <a:sym typeface="Symbol" pitchFamily="18" charset="2"/>
              </a:rPr>
              <a:t> order wrt all three reactants, total order 3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/>
              <a:t>Method of Initial Rates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At the start of an experiment (t = 0), the initial concentration of the reagents can be known.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 tangent to the concentration-time curve at t = 0 will provide the initial rate of reaction.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Based on this we will: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Measure initial rates for two different concentrations of every  reactant keeping concentrations of other reactants constant.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Compare relative rates and initial concentrations to find m, n and k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        Reaction: aA → bB     rate of reaction = R = k[A]</a:t>
            </a:r>
            <a:r>
              <a:rPr lang="en-US" sz="2800" baseline="38000" dirty="0" smtClean="0">
                <a:solidFill>
                  <a:srgbClr val="00B050"/>
                </a:solidFill>
              </a:rPr>
              <a:t>m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763000" cy="3352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Two unknowns: k and m. Two equations are needed to  determine 2 unknowns.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2 experiments are needed to generate two equations</a:t>
            </a:r>
          </a:p>
          <a:p>
            <a:pPr algn="just">
              <a:buNone/>
            </a:pPr>
            <a:r>
              <a:rPr lang="pt-BR" dirty="0" smtClean="0"/>
              <a:t>            </a:t>
            </a:r>
            <a:r>
              <a:rPr lang="pt-BR" b="1" dirty="0" smtClean="0">
                <a:solidFill>
                  <a:srgbClr val="00B050"/>
                </a:solidFill>
              </a:rPr>
              <a:t>Experiment 1: R</a:t>
            </a:r>
            <a:r>
              <a:rPr lang="pt-BR" b="1" baseline="-25000" dirty="0" smtClean="0">
                <a:solidFill>
                  <a:srgbClr val="00B050"/>
                </a:solidFill>
              </a:rPr>
              <a:t>1</a:t>
            </a:r>
            <a:r>
              <a:rPr lang="pt-BR" b="1" dirty="0" smtClean="0">
                <a:solidFill>
                  <a:srgbClr val="00B050"/>
                </a:solidFill>
              </a:rPr>
              <a:t>  = k[A]</a:t>
            </a:r>
            <a:r>
              <a:rPr lang="pt-BR" b="1" baseline="-25000" dirty="0" smtClean="0">
                <a:solidFill>
                  <a:srgbClr val="00B050"/>
                </a:solidFill>
              </a:rPr>
              <a:t>1</a:t>
            </a:r>
            <a:r>
              <a:rPr lang="pt-BR" b="1" baseline="36000" dirty="0" smtClean="0">
                <a:solidFill>
                  <a:srgbClr val="00B050"/>
                </a:solidFill>
              </a:rPr>
              <a:t>m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            Experiment 2: R</a:t>
            </a:r>
            <a:r>
              <a:rPr lang="pt-BR" b="1" baseline="-25000" dirty="0" smtClean="0">
                <a:solidFill>
                  <a:srgbClr val="00B050"/>
                </a:solidFill>
              </a:rPr>
              <a:t>2</a:t>
            </a:r>
            <a:r>
              <a:rPr lang="pt-BR" b="1" dirty="0" smtClean="0">
                <a:solidFill>
                  <a:srgbClr val="00B050"/>
                </a:solidFill>
              </a:rPr>
              <a:t>  = k[A]</a:t>
            </a:r>
            <a:r>
              <a:rPr lang="pt-BR" b="1" baseline="-25000" dirty="0" smtClean="0">
                <a:solidFill>
                  <a:srgbClr val="00B050"/>
                </a:solidFill>
              </a:rPr>
              <a:t>2</a:t>
            </a:r>
            <a:r>
              <a:rPr lang="pt-BR" b="1" baseline="36000" dirty="0" smtClean="0">
                <a:solidFill>
                  <a:srgbClr val="00B050"/>
                </a:solidFill>
              </a:rPr>
              <a:t>m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Step 1: To find “m”, exclude “k” from equations by dividing one  by another. Instead of 2 equation with 2 unknown we will get 1  equation with 1 unknown</a:t>
            </a:r>
            <a:r>
              <a:rPr lang="en-US" baseline="36000" dirty="0" smtClean="0"/>
              <a:t>:</a:t>
            </a:r>
          </a:p>
          <a:p>
            <a:pPr algn="just"/>
            <a:endParaRPr lang="en-US" baseline="36000" dirty="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4419600"/>
            <a:ext cx="4343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562600"/>
            <a:ext cx="45720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334000"/>
            <a:ext cx="2911475" cy="111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914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 smtClean="0"/>
              <a:t>Step 2: To find “k”, use the rate expression for one of the two  sets of experiments (e.g. experiment 1):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2141537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5257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229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382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3820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  <a:tabLst>
                <a:tab pos="403225" algn="ctr"/>
                <a:tab pos="1598613" algn="ctr"/>
                <a:tab pos="2792413" algn="ctr"/>
                <a:tab pos="3890963" algn="ctr"/>
                <a:tab pos="5424488" algn="l"/>
              </a:tabLst>
            </a:pPr>
            <a:r>
              <a:rPr lang="en-US" altLang="en-US" sz="3200" b="1" u="sng" dirty="0" smtClean="0"/>
              <a:t>Exercise</a:t>
            </a:r>
          </a:p>
          <a:p>
            <a:pPr algn="just">
              <a:spcBef>
                <a:spcPct val="50000"/>
              </a:spcBef>
              <a:buNone/>
              <a:tabLst>
                <a:tab pos="403225" algn="ctr"/>
                <a:tab pos="1598613" algn="ctr"/>
                <a:tab pos="2792413" algn="ctr"/>
                <a:tab pos="3890963" algn="ctr"/>
                <a:tab pos="5424488" algn="l"/>
              </a:tabLst>
            </a:pPr>
            <a:r>
              <a:rPr lang="en-US" altLang="en-US" sz="2800" b="1" dirty="0" smtClean="0"/>
              <a:t>1.</a:t>
            </a:r>
            <a:r>
              <a:rPr lang="en-US" altLang="en-US" sz="2800" dirty="0" smtClean="0"/>
              <a:t> Estimate the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orders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>
                <a:solidFill>
                  <a:srgbClr val="008000"/>
                </a:solidFill>
              </a:rPr>
              <a:t>rate constant k</a:t>
            </a:r>
            <a:r>
              <a:rPr lang="en-US" altLang="en-US" sz="2800" dirty="0" smtClean="0"/>
              <a:t> from the results observed for the reaction? </a:t>
            </a:r>
            <a:r>
              <a:rPr lang="en-US" altLang="en-US" sz="2800" dirty="0" smtClean="0">
                <a:sym typeface="Symbol" pitchFamily="18" charset="2"/>
              </a:rPr>
              <a:t>What is the </a:t>
            </a:r>
            <a:r>
              <a:rPr lang="en-US" altLang="en-US" sz="2800" dirty="0" smtClean="0">
                <a:solidFill>
                  <a:srgbClr val="008000"/>
                </a:solidFill>
                <a:sym typeface="Symbol" pitchFamily="18" charset="2"/>
              </a:rPr>
              <a:t>rate</a:t>
            </a:r>
            <a:r>
              <a:rPr lang="en-US" altLang="en-US" sz="2800" dirty="0" smtClean="0">
                <a:sym typeface="Symbol" pitchFamily="18" charset="2"/>
              </a:rPr>
              <a:t> when [H</a:t>
            </a:r>
            <a:r>
              <a:rPr lang="en-US" altLang="en-US" sz="2800" baseline="-25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O</a:t>
            </a:r>
            <a:r>
              <a:rPr lang="en-US" altLang="en-US" sz="2800" baseline="-25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] = [I</a:t>
            </a:r>
            <a:r>
              <a:rPr lang="en-US" altLang="en-US" sz="2800" baseline="30000" dirty="0" smtClean="0">
                <a:sym typeface="Symbol" pitchFamily="18" charset="2"/>
              </a:rPr>
              <a:t>-</a:t>
            </a:r>
            <a:r>
              <a:rPr lang="en-US" altLang="en-US" sz="2800" dirty="0" smtClean="0">
                <a:sym typeface="Symbol" pitchFamily="18" charset="2"/>
              </a:rPr>
              <a:t>] = [H</a:t>
            </a:r>
            <a:r>
              <a:rPr lang="en-US" altLang="en-US" sz="2800" baseline="30000" dirty="0" smtClean="0">
                <a:sym typeface="Symbol" pitchFamily="18" charset="2"/>
              </a:rPr>
              <a:t>+</a:t>
            </a:r>
            <a:r>
              <a:rPr lang="en-US" altLang="en-US" sz="2800" dirty="0" smtClean="0">
                <a:sym typeface="Symbol" pitchFamily="18" charset="2"/>
              </a:rPr>
              <a:t>] = 1.0 M?</a:t>
            </a:r>
          </a:p>
          <a:p>
            <a:pPr>
              <a:spcBef>
                <a:spcPct val="50000"/>
              </a:spcBef>
              <a:buNone/>
              <a:tabLst>
                <a:tab pos="403225" algn="ctr"/>
                <a:tab pos="1598613" algn="ctr"/>
                <a:tab pos="2792413" algn="ctr"/>
                <a:tab pos="3890963" algn="ctr"/>
                <a:tab pos="5424488" algn="l"/>
              </a:tabLst>
            </a:pPr>
            <a:r>
              <a:rPr lang="en-US" altLang="en-US" sz="2800" b="1" dirty="0" smtClean="0"/>
              <a:t>        H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O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 + 3 I</a:t>
            </a:r>
            <a:r>
              <a:rPr lang="en-US" altLang="en-US" sz="2800" b="1" baseline="30000" dirty="0" smtClean="0"/>
              <a:t>-</a:t>
            </a:r>
            <a:r>
              <a:rPr lang="en-US" altLang="en-US" sz="2800" b="1" dirty="0" smtClean="0"/>
              <a:t> + 2 H</a:t>
            </a:r>
            <a:r>
              <a:rPr lang="en-US" altLang="en-US" sz="2800" b="1" baseline="30000" dirty="0" smtClean="0"/>
              <a:t>+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ym typeface="Symbol" pitchFamily="18" charset="2"/>
              </a:rPr>
              <a:t>    I</a:t>
            </a:r>
            <a:r>
              <a:rPr lang="en-US" altLang="en-US" sz="2800" b="1" baseline="-25000" dirty="0" smtClean="0">
                <a:sym typeface="Symbol" pitchFamily="18" charset="2"/>
              </a:rPr>
              <a:t>3</a:t>
            </a:r>
            <a:r>
              <a:rPr lang="en-US" altLang="en-US" sz="2800" b="1" baseline="30000" dirty="0" smtClean="0">
                <a:sym typeface="Symbol" pitchFamily="18" charset="2"/>
              </a:rPr>
              <a:t>-</a:t>
            </a:r>
            <a:r>
              <a:rPr lang="en-US" altLang="en-US" sz="2800" b="1" dirty="0" smtClean="0">
                <a:sym typeface="Symbol" pitchFamily="18" charset="2"/>
              </a:rPr>
              <a:t> + 2 H</a:t>
            </a:r>
            <a:r>
              <a:rPr lang="en-US" altLang="en-US" sz="2800" b="1" baseline="-25000" dirty="0" smtClean="0">
                <a:sym typeface="Symbol" pitchFamily="18" charset="2"/>
              </a:rPr>
              <a:t>2</a:t>
            </a:r>
            <a:r>
              <a:rPr lang="en-US" altLang="en-US" sz="2800" b="1" dirty="0" smtClean="0">
                <a:sym typeface="Symbol" pitchFamily="18" charset="2"/>
              </a:rPr>
              <a:t>O</a:t>
            </a:r>
            <a:endParaRPr lang="en-US" altLang="en-US" sz="28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None/>
              <a:tabLst>
                <a:tab pos="403225" algn="ctr"/>
                <a:tab pos="1598613" algn="ctr"/>
                <a:tab pos="2792413" algn="ctr"/>
                <a:tab pos="3890963" algn="ctr"/>
                <a:tab pos="5424488" algn="l"/>
              </a:tabLst>
            </a:pPr>
            <a:r>
              <a:rPr lang="en-US" altLang="en-US" sz="2800" dirty="0" smtClean="0">
                <a:sym typeface="Symbol" pitchFamily="18" charset="2"/>
              </a:rPr>
              <a:t>Exp’t	[H</a:t>
            </a:r>
            <a:r>
              <a:rPr lang="en-US" altLang="en-US" sz="2800" baseline="-25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O</a:t>
            </a:r>
            <a:r>
              <a:rPr lang="en-US" altLang="en-US" sz="2800" baseline="-25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]	[I</a:t>
            </a:r>
            <a:r>
              <a:rPr lang="en-US" altLang="en-US" sz="2800" baseline="30000" dirty="0" smtClean="0">
                <a:sym typeface="Symbol" pitchFamily="18" charset="2"/>
              </a:rPr>
              <a:t>-</a:t>
            </a:r>
            <a:r>
              <a:rPr lang="en-US" altLang="en-US" sz="2800" dirty="0" smtClean="0">
                <a:sym typeface="Symbol" pitchFamily="18" charset="2"/>
              </a:rPr>
              <a:t>]	[H</a:t>
            </a:r>
            <a:r>
              <a:rPr lang="en-US" altLang="en-US" sz="2800" baseline="30000" dirty="0" smtClean="0">
                <a:sym typeface="Symbol" pitchFamily="18" charset="2"/>
              </a:rPr>
              <a:t>+</a:t>
            </a:r>
            <a:r>
              <a:rPr lang="en-US" altLang="en-US" sz="2800" dirty="0" smtClean="0">
                <a:sym typeface="Symbol" pitchFamily="18" charset="2"/>
              </a:rPr>
              <a:t>]	Initial rate M s</a:t>
            </a:r>
            <a:r>
              <a:rPr lang="en-US" altLang="en-US" sz="2800" baseline="30000" dirty="0" smtClean="0">
                <a:sym typeface="Symbol" pitchFamily="18" charset="2"/>
              </a:rPr>
              <a:t>-1</a:t>
            </a:r>
            <a:r>
              <a:rPr lang="en-US" altLang="en-US" sz="2800" dirty="0" smtClean="0">
                <a:sym typeface="Symbol" pitchFamily="18" charset="2"/>
              </a:rPr>
              <a:t/>
            </a:r>
            <a:br>
              <a:rPr lang="en-US" altLang="en-US" sz="2800" dirty="0" smtClean="0">
                <a:sym typeface="Symbol" pitchFamily="18" charset="2"/>
              </a:rPr>
            </a:br>
            <a:r>
              <a:rPr lang="en-US" altLang="en-US" sz="2800" dirty="0" smtClean="0">
                <a:sym typeface="Symbol" pitchFamily="18" charset="2"/>
              </a:rPr>
              <a:t>	1	0.010	0.010	0.0050	1.15e-6</a:t>
            </a:r>
            <a:br>
              <a:rPr lang="en-US" altLang="en-US" sz="2800" dirty="0" smtClean="0">
                <a:sym typeface="Symbol" pitchFamily="18" charset="2"/>
              </a:rPr>
            </a:br>
            <a:r>
              <a:rPr lang="en-US" altLang="en-US" sz="2800" dirty="0" smtClean="0">
                <a:sym typeface="Symbol" pitchFamily="18" charset="2"/>
              </a:rPr>
              <a:t> 	2	0.020	0.010	0.0050	2.30e-6 </a:t>
            </a:r>
            <a:br>
              <a:rPr lang="en-US" altLang="en-US" sz="2800" dirty="0" smtClean="0">
                <a:sym typeface="Symbol" pitchFamily="18" charset="2"/>
              </a:rPr>
            </a:br>
            <a:r>
              <a:rPr lang="en-US" altLang="en-US" sz="2800" dirty="0" smtClean="0">
                <a:sym typeface="Symbol" pitchFamily="18" charset="2"/>
              </a:rPr>
              <a:t> 	3	0.010	0.020	0.0050	2.30e-6</a:t>
            </a:r>
            <a:br>
              <a:rPr lang="en-US" altLang="en-US" sz="2800" dirty="0" smtClean="0">
                <a:sym typeface="Symbol" pitchFamily="18" charset="2"/>
              </a:rPr>
            </a:br>
            <a:r>
              <a:rPr lang="en-US" altLang="en-US" sz="2800" dirty="0" smtClean="0">
                <a:sym typeface="Symbol" pitchFamily="18" charset="2"/>
              </a:rPr>
              <a:t>	4	0.010	0.010	0.0100	1.15e-6</a:t>
            </a:r>
          </a:p>
          <a:p>
            <a:pPr algn="just">
              <a:spcBef>
                <a:spcPct val="50000"/>
              </a:spcBef>
              <a:tabLst>
                <a:tab pos="403225" algn="ctr"/>
                <a:tab pos="1598613" algn="ctr"/>
                <a:tab pos="2792413" algn="ctr"/>
                <a:tab pos="3890963" algn="ctr"/>
                <a:tab pos="5424488" algn="l"/>
              </a:tabLst>
            </a:pP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z="3200" smtClean="0"/>
              <a:pPr/>
              <a:t>19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Adjective “</a:t>
            </a:r>
            <a:r>
              <a:rPr lang="en-US" sz="2800" b="1" dirty="0" smtClean="0"/>
              <a:t>kinetic</a:t>
            </a:r>
            <a:r>
              <a:rPr lang="en-US" sz="2800" dirty="0" smtClean="0"/>
              <a:t>” originates from Greek “kinetikos”  that, in turn, originates from Greek “</a:t>
            </a:r>
            <a:r>
              <a:rPr lang="en-US" sz="2800" b="1" dirty="0" smtClean="0"/>
              <a:t>kinetos</a:t>
            </a:r>
            <a:r>
              <a:rPr lang="en-US" sz="2800" dirty="0" smtClean="0"/>
              <a:t>’ which means  “</a:t>
            </a:r>
            <a:r>
              <a:rPr lang="en-US" sz="2800" b="1" dirty="0" smtClean="0"/>
              <a:t>moving</a:t>
            </a:r>
            <a:r>
              <a:rPr lang="en-US" sz="2800" dirty="0" smtClean="0"/>
              <a:t>”.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Noun “kinetics” is used in a singular form only. </a:t>
            </a:r>
          </a:p>
          <a:p>
            <a:pPr algn="just">
              <a:buNone/>
            </a:pPr>
            <a:r>
              <a:rPr lang="en-US" sz="2800" dirty="0" smtClean="0"/>
              <a:t>           </a:t>
            </a:r>
            <a:r>
              <a:rPr lang="en-US" sz="2800" dirty="0" smtClean="0">
                <a:solidFill>
                  <a:srgbClr val="FF0000"/>
                </a:solidFill>
              </a:rPr>
              <a:t>Example: “The kinetics of this process is fast”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general, the word “kinetics” is used in physical and  life sciences to represent the dependence of something on  time.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/>
              <a:t>Chemical kinetics </a:t>
            </a:r>
            <a:r>
              <a:rPr lang="en-US" sz="2800" dirty="0" smtClean="0"/>
              <a:t>is a branch of chemistry which is  concerned with the rates of change in the concentration of reactants in a chemical reaction.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Thermodynamics</a:t>
            </a:r>
            <a:r>
              <a:rPr lang="en-US" sz="2800" dirty="0" smtClean="0"/>
              <a:t> tells us which direction a reaction will  go  but </a:t>
            </a:r>
            <a:r>
              <a:rPr lang="en-US" sz="2800" dirty="0" smtClean="0">
                <a:solidFill>
                  <a:srgbClr val="FF0000"/>
                </a:solidFill>
              </a:rPr>
              <a:t>Kinetics </a:t>
            </a:r>
            <a:r>
              <a:rPr lang="en-US" sz="2800" dirty="0" smtClean="0"/>
              <a:t>can tell us how quickly it will get there.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z="2000" b="1" smtClean="0"/>
              <a:pPr/>
              <a:t>2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52400" y="914400"/>
            <a:ext cx="8839200" cy="40318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tabLst>
                <a:tab pos="452438" algn="ctr"/>
                <a:tab pos="1549400" algn="ctr"/>
                <a:tab pos="2679700" algn="ctr"/>
                <a:tab pos="3778250" algn="ctr"/>
                <a:tab pos="4794250" algn="ctr"/>
                <a:tab pos="5940425" algn="l"/>
              </a:tabLst>
            </a:pPr>
            <a:r>
              <a:rPr lang="en-US" altLang="en-US" b="1" dirty="0" smtClean="0"/>
              <a:t>2.</a:t>
            </a:r>
            <a:r>
              <a:rPr lang="en-US" altLang="en-US" dirty="0" smtClean="0"/>
              <a:t> From </a:t>
            </a:r>
            <a:r>
              <a:rPr lang="en-US" altLang="en-US" dirty="0"/>
              <a:t>the following </a:t>
            </a:r>
            <a:r>
              <a:rPr lang="en-US" altLang="en-US" i="1" dirty="0">
                <a:solidFill>
                  <a:srgbClr val="008000"/>
                </a:solidFill>
              </a:rPr>
              <a:t>reaction rates</a:t>
            </a:r>
            <a:r>
              <a:rPr lang="en-US" altLang="en-US" dirty="0"/>
              <a:t> observed in </a:t>
            </a:r>
            <a:r>
              <a:rPr lang="en-US" altLang="en-US" dirty="0" smtClean="0"/>
              <a:t>experiments</a:t>
            </a:r>
            <a:r>
              <a:rPr lang="en-US" altLang="en-US" dirty="0"/>
              <a:t>, derive the rate law for the reaction</a:t>
            </a:r>
            <a:br>
              <a:rPr lang="en-US" altLang="en-US" dirty="0"/>
            </a:br>
            <a:r>
              <a:rPr lang="en-US" altLang="en-US" dirty="0"/>
              <a:t>               </a:t>
            </a:r>
            <a:r>
              <a:rPr lang="en-US" altLang="en-US" dirty="0" smtClean="0"/>
              <a:t>  </a:t>
            </a:r>
            <a:r>
              <a:rPr lang="en-US" altLang="en-US" dirty="0"/>
              <a:t>	</a:t>
            </a:r>
            <a:r>
              <a:rPr lang="en-US" altLang="en-US" dirty="0" smtClean="0"/>
              <a:t> A </a:t>
            </a:r>
            <a:r>
              <a:rPr lang="en-US" altLang="en-US" dirty="0"/>
              <a:t>+ B + C </a:t>
            </a:r>
            <a:r>
              <a:rPr lang="en-US" altLang="en-US" dirty="0">
                <a:sym typeface="Symbol" pitchFamily="18" charset="2"/>
              </a:rPr>
              <a:t></a:t>
            </a:r>
            <a:r>
              <a:rPr lang="en-US" altLang="en-US" dirty="0"/>
              <a:t>   </a:t>
            </a:r>
            <a:r>
              <a:rPr lang="en-US" altLang="en-US" i="1" dirty="0"/>
              <a:t>products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where </a:t>
            </a:r>
            <a:r>
              <a:rPr lang="en-US" altLang="en-US" i="1" dirty="0">
                <a:solidFill>
                  <a:srgbClr val="008000"/>
                </a:solidFill>
              </a:rPr>
              <a:t>reaction rates</a:t>
            </a:r>
            <a:r>
              <a:rPr lang="en-US" altLang="en-US" dirty="0"/>
              <a:t> are measured as soon as the reactants are mixed.</a:t>
            </a:r>
          </a:p>
          <a:p>
            <a:pPr>
              <a:spcBef>
                <a:spcPct val="50000"/>
              </a:spcBef>
              <a:buNone/>
              <a:tabLst>
                <a:tab pos="452438" algn="ctr"/>
                <a:tab pos="1549400" algn="ctr"/>
                <a:tab pos="2679700" algn="ctr"/>
                <a:tab pos="3778250" algn="ctr"/>
                <a:tab pos="4794250" algn="ctr"/>
                <a:tab pos="5940425" algn="l"/>
              </a:tabLst>
            </a:pPr>
            <a:r>
              <a:rPr lang="en-US" altLang="en-US" dirty="0" smtClean="0"/>
              <a:t>   </a:t>
            </a:r>
            <a:r>
              <a:rPr lang="en-US" altLang="en-US" sz="3200" dirty="0" smtClean="0"/>
              <a:t>Expt</a:t>
            </a:r>
            <a:r>
              <a:rPr lang="en-US" altLang="en-US" dirty="0" smtClean="0"/>
              <a:t> </a:t>
            </a:r>
            <a:r>
              <a:rPr lang="en-US" altLang="en-US" dirty="0"/>
              <a:t>	1 	2 	3 	4 </a:t>
            </a:r>
            <a:br>
              <a:rPr lang="en-US" altLang="en-US" dirty="0"/>
            </a:br>
            <a:r>
              <a:rPr lang="en-US" altLang="en-US" dirty="0"/>
              <a:t>	[A]</a:t>
            </a:r>
            <a:r>
              <a:rPr lang="en-US" altLang="en-US" baseline="-25000" dirty="0"/>
              <a:t>o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rgbClr val="008000"/>
                </a:solidFill>
              </a:rPr>
              <a:t>0.100 	0.200 	0.200 	0.100</a:t>
            </a:r>
            <a:br>
              <a:rPr lang="en-US" altLang="en-US" dirty="0">
                <a:solidFill>
                  <a:srgbClr val="008000"/>
                </a:solidFill>
              </a:rPr>
            </a:br>
            <a:r>
              <a:rPr lang="en-US" altLang="en-US" dirty="0"/>
              <a:t>	[B]</a:t>
            </a:r>
            <a:r>
              <a:rPr lang="en-US" altLang="en-US" baseline="-25000" dirty="0"/>
              <a:t>o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rgbClr val="008000"/>
                </a:solidFill>
              </a:rPr>
              <a:t>0.100 	0.100 	0.300 	0.100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[C]</a:t>
            </a:r>
            <a:r>
              <a:rPr lang="en-US" altLang="en-US" baseline="-25000" dirty="0"/>
              <a:t>o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rgbClr val="008000"/>
                </a:solidFill>
              </a:rPr>
              <a:t>0.100 	0.100 	0.100 	0.400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i="1" dirty="0"/>
              <a:t>rate</a:t>
            </a:r>
            <a:r>
              <a:rPr lang="en-US" altLang="en-US" dirty="0"/>
              <a:t> 	</a:t>
            </a:r>
            <a:r>
              <a:rPr lang="en-US" altLang="en-US" dirty="0">
                <a:solidFill>
                  <a:srgbClr val="008000"/>
                </a:solidFill>
              </a:rPr>
              <a:t>0.100 	0.800 	7.200 	0.400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105400"/>
            <a:ext cx="86106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/>
              <a:t>This example illustrates the strategy to determine, and a reliable method to solve rate-law experimentally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Integrated Reaction Rate Laws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Consider a simple 1</a:t>
            </a:r>
            <a:r>
              <a:rPr lang="en-US" sz="2800" baseline="34000" dirty="0" smtClean="0"/>
              <a:t>st</a:t>
            </a:r>
            <a:r>
              <a:rPr lang="en-US" sz="2800" dirty="0" smtClean="0"/>
              <a:t> order reaction:           A  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/>
              <a:t> B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14" descr="image-107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23876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15240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82E32"/>
                </a:solidFill>
              </a:rPr>
              <a:t>Differential form</a:t>
            </a:r>
            <a:r>
              <a:rPr lang="en-US" sz="2000" dirty="0" smtClean="0">
                <a:solidFill>
                  <a:srgbClr val="C82E32"/>
                </a:solidFill>
              </a:rPr>
              <a:t>:</a:t>
            </a:r>
            <a:endParaRPr lang="en-US" sz="2000" dirty="0"/>
          </a:p>
        </p:txBody>
      </p:sp>
      <p:pic>
        <p:nvPicPr>
          <p:cNvPr id="7" name="Picture 23" descr="image-129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451100" cy="82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981200"/>
            <a:ext cx="573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How much A is left after time </a:t>
            </a:r>
            <a:r>
              <a:rPr lang="en-US" sz="2800" i="1" dirty="0" smtClean="0"/>
              <a:t>t</a:t>
            </a:r>
            <a:r>
              <a:rPr lang="en-US" sz="2800" dirty="0" smtClean="0"/>
              <a:t>?  Integrate:</a:t>
            </a:r>
            <a:endParaRPr lang="en-US" sz="2800" dirty="0"/>
          </a:p>
        </p:txBody>
      </p:sp>
      <p:pic>
        <p:nvPicPr>
          <p:cNvPr id="9" name="Picture 26" descr="image-134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67000"/>
            <a:ext cx="2819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5" descr="image-133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429000"/>
            <a:ext cx="2235200" cy="92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4" descr="image-132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724400"/>
            <a:ext cx="3225800" cy="92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4648200" y="3352800"/>
            <a:ext cx="3581400" cy="1600200"/>
          </a:xfrm>
          <a:prstGeom prst="ellipse">
            <a:avLst/>
          </a:prstGeom>
          <a:solidFill>
            <a:srgbClr val="FFD2DD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DA0"/>
              </a:solidFill>
            </a:endParaRPr>
          </a:p>
        </p:txBody>
      </p:sp>
      <p:pic>
        <p:nvPicPr>
          <p:cNvPr id="13" name="Picture 21" descr="image-115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657600"/>
            <a:ext cx="26289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The integrated form of first order rate law:</a:t>
            </a: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15" descr="image-117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3149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2286000"/>
            <a:ext cx="363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82E32"/>
                </a:solidFill>
              </a:rPr>
              <a:t>Can be rearranged to give:</a:t>
            </a:r>
            <a:endParaRPr lang="en-US" sz="2800" dirty="0"/>
          </a:p>
        </p:txBody>
      </p:sp>
      <p:pic>
        <p:nvPicPr>
          <p:cNvPr id="8" name="Picture 14" descr="image-116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95600"/>
            <a:ext cx="3657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38100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82E32"/>
                </a:solidFill>
              </a:rPr>
              <a:t>[A]</a:t>
            </a:r>
            <a:r>
              <a:rPr lang="en-US" sz="2800" baseline="-25000" dirty="0" smtClean="0">
                <a:solidFill>
                  <a:srgbClr val="C82E32"/>
                </a:solidFill>
              </a:rPr>
              <a:t>0</a:t>
            </a:r>
            <a:r>
              <a:rPr lang="en-US" sz="2800" dirty="0" smtClean="0">
                <a:solidFill>
                  <a:srgbClr val="C82E32"/>
                </a:solidFill>
              </a:rPr>
              <a:t> is the initial concentration of A (</a:t>
            </a:r>
            <a:r>
              <a:rPr lang="en-US" sz="2800" i="1" dirty="0" smtClean="0">
                <a:solidFill>
                  <a:srgbClr val="C82E32"/>
                </a:solidFill>
              </a:rPr>
              <a:t>t</a:t>
            </a:r>
            <a:r>
              <a:rPr lang="en-US" sz="2800" dirty="0" smtClean="0">
                <a:solidFill>
                  <a:srgbClr val="C82E32"/>
                </a:solidFill>
              </a:rPr>
              <a:t>=0).</a:t>
            </a:r>
          </a:p>
          <a:p>
            <a:r>
              <a:rPr lang="en-US" sz="2800" dirty="0" smtClean="0">
                <a:solidFill>
                  <a:srgbClr val="C82E32"/>
                </a:solidFill>
              </a:rPr>
              <a:t>[A]</a:t>
            </a:r>
            <a:r>
              <a:rPr lang="en-US" sz="2800" i="1" baseline="-25000" dirty="0" smtClean="0">
                <a:solidFill>
                  <a:srgbClr val="C82E32"/>
                </a:solidFill>
              </a:rPr>
              <a:t>t</a:t>
            </a:r>
            <a:r>
              <a:rPr lang="en-US" sz="2800" dirty="0" smtClean="0">
                <a:solidFill>
                  <a:srgbClr val="C82E32"/>
                </a:solidFill>
              </a:rPr>
              <a:t> is the concentration of A at some time, </a:t>
            </a:r>
            <a:r>
              <a:rPr lang="en-US" sz="2800" i="1" dirty="0" smtClean="0">
                <a:solidFill>
                  <a:srgbClr val="C82E32"/>
                </a:solidFill>
              </a:rPr>
              <a:t>t</a:t>
            </a:r>
            <a:r>
              <a:rPr lang="en-US" sz="2800" dirty="0" smtClean="0">
                <a:solidFill>
                  <a:srgbClr val="C82E32"/>
                </a:solidFill>
              </a:rPr>
              <a:t>, during the course of the reaction.</a:t>
            </a:r>
            <a:endParaRPr lang="en-US" sz="2800" dirty="0">
              <a:solidFill>
                <a:srgbClr val="C82E3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1816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Manipulating this equation produces… </a:t>
            </a:r>
          </a:p>
        </p:txBody>
      </p:sp>
      <p:pic>
        <p:nvPicPr>
          <p:cNvPr id="11" name="Picture 17" descr="image-121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638800"/>
            <a:ext cx="23368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7630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Can be rewritten in the form of: 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>
              <a:buNone/>
            </a:pPr>
            <a:endParaRPr lang="en-US" altLang="en-US" dirty="0" smtClean="0"/>
          </a:p>
          <a:p>
            <a:pPr algn="just">
              <a:buNone/>
            </a:pPr>
            <a:endParaRPr lang="en-US" altLang="en-US" dirty="0" smtClean="0"/>
          </a:p>
          <a:p>
            <a:pPr algn="just">
              <a:buNone/>
            </a:pPr>
            <a:endParaRPr lang="en-US" altLang="en-US" dirty="0" smtClean="0"/>
          </a:p>
          <a:p>
            <a:pPr algn="just">
              <a:buNone/>
            </a:pPr>
            <a:endParaRPr lang="en-US" altLang="en-US" dirty="0" smtClean="0"/>
          </a:p>
          <a:p>
            <a:pPr algn="just">
              <a:buNone/>
            </a:pPr>
            <a:r>
              <a:rPr lang="en-US" altLang="en-US" dirty="0" smtClean="0"/>
              <a:t>Describe the features of plot of [A] vs.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and ln[A] vs. t for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order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18" descr="image-122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3810000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9" descr="image-123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733800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2895600"/>
            <a:ext cx="2783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82E32"/>
                </a:solidFill>
              </a:rPr>
              <a:t>which is in the form</a:t>
            </a:r>
            <a:endParaRPr lang="en-US" sz="2800" dirty="0">
              <a:solidFill>
                <a:srgbClr val="C82E3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819400"/>
            <a:ext cx="2514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197D"/>
                </a:solidFill>
              </a:rPr>
              <a:t>y</a:t>
            </a:r>
            <a:r>
              <a:rPr lang="en-US" sz="3600" dirty="0" smtClean="0">
                <a:solidFill>
                  <a:srgbClr val="00197D"/>
                </a:solidFill>
              </a:rPr>
              <a:t>    = </a:t>
            </a:r>
            <a:r>
              <a:rPr lang="en-US" sz="3600" i="1" dirty="0" smtClean="0">
                <a:solidFill>
                  <a:srgbClr val="00197D"/>
                </a:solidFill>
              </a:rPr>
              <a:t>mx</a:t>
            </a:r>
            <a:r>
              <a:rPr lang="en-US" sz="3600" dirty="0" smtClean="0">
                <a:solidFill>
                  <a:srgbClr val="00197D"/>
                </a:solidFill>
              </a:rPr>
              <a:t> +  </a:t>
            </a:r>
            <a:r>
              <a:rPr lang="en-US" sz="3600" i="1" dirty="0" smtClean="0">
                <a:solidFill>
                  <a:srgbClr val="00197D"/>
                </a:solidFill>
              </a:rPr>
              <a:t>b</a:t>
            </a:r>
            <a:endParaRPr lang="en-US" sz="3600" i="1" dirty="0">
              <a:solidFill>
                <a:srgbClr val="00197D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362200" y="4419600"/>
            <a:ext cx="4762" cy="144780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362200" y="5867400"/>
            <a:ext cx="2976562" cy="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362200" y="4648200"/>
            <a:ext cx="2743200" cy="1143000"/>
          </a:xfrm>
          <a:prstGeom prst="line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5943600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/>
              <a:t>Time</a:t>
            </a:r>
            <a:r>
              <a:rPr lang="en-US" altLang="en-US" b="1" dirty="0" smtClean="0">
                <a:solidFill>
                  <a:srgbClr val="0000CC"/>
                </a:solidFill>
              </a:rPr>
              <a:t>,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0" y="495300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3399"/>
                </a:solidFill>
              </a:rPr>
              <a:t>ln[A]</a:t>
            </a:r>
            <a:r>
              <a:rPr lang="en-US" altLang="en-US" b="1" baseline="-25000" dirty="0" smtClean="0">
                <a:solidFill>
                  <a:srgbClr val="003399"/>
                </a:solidFill>
              </a:rPr>
              <a:t>t</a:t>
            </a:r>
            <a:endParaRPr lang="en-US" altLang="en-US" b="1" baseline="-25000" dirty="0">
              <a:solidFill>
                <a:srgbClr val="003399"/>
              </a:solidFill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362200" y="4191000"/>
            <a:ext cx="2133600" cy="45720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5800" y="39624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9900"/>
                </a:solidFill>
              </a:rPr>
              <a:t>b</a:t>
            </a:r>
            <a:endParaRPr lang="en-US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4114800" y="4572000"/>
            <a:ext cx="2133600" cy="76200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48400" y="434340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00"/>
                </a:solidFill>
              </a:rPr>
              <a:t>Slope (</a:t>
            </a:r>
            <a:r>
              <a:rPr lang="en-US" altLang="en-US" b="1" dirty="0" smtClean="0">
                <a:solidFill>
                  <a:srgbClr val="CC3300"/>
                </a:solidFill>
              </a:rPr>
              <a:t>m</a:t>
            </a:r>
            <a:r>
              <a:rPr lang="en-US" altLang="en-US" b="1" dirty="0" smtClean="0">
                <a:solidFill>
                  <a:srgbClr val="006600"/>
                </a:solidFill>
              </a:rPr>
              <a:t>) = - 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2800" dirty="0" smtClean="0">
                <a:solidFill>
                  <a:srgbClr val="FF0000"/>
                </a:solidFill>
              </a:rPr>
              <a:t>Example Reaction Rate Laws</a:t>
            </a:r>
          </a:p>
          <a:p>
            <a:pPr>
              <a:buNone/>
            </a:pPr>
            <a:r>
              <a:rPr lang="en-US" sz="2800" dirty="0" smtClean="0"/>
              <a:t>            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800" dirty="0" smtClean="0"/>
              <a:t> + 2ClO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800" dirty="0" smtClean="0"/>
              <a:t>          2FClO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Quadruple [ClO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 with [F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 constant</a:t>
            </a:r>
          </a:p>
          <a:p>
            <a:pPr>
              <a:buNone/>
            </a:pPr>
            <a:r>
              <a:rPr lang="en-US" sz="2800" dirty="0" smtClean="0"/>
              <a:t>      Rate quadruples</a:t>
            </a:r>
          </a:p>
          <a:p>
            <a:pPr>
              <a:buNone/>
            </a:pPr>
            <a:r>
              <a:rPr lang="en-US" sz="2800" i="1" dirty="0" smtClean="0"/>
              <a:t>            y</a:t>
            </a:r>
            <a:r>
              <a:rPr lang="en-US" sz="2800" dirty="0" smtClean="0"/>
              <a:t> = 1         rate = </a:t>
            </a:r>
            <a:r>
              <a:rPr lang="en-US" sz="2800" i="1" dirty="0" smtClean="0"/>
              <a:t>k</a:t>
            </a:r>
            <a:r>
              <a:rPr lang="en-US" sz="2800" dirty="0" smtClean="0"/>
              <a:t> [F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][ClO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3657600" y="1600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7041" name="Object 15"/>
          <p:cNvGraphicFramePr>
            <a:graphicFrameLocks noChangeAspect="1"/>
          </p:cNvGraphicFramePr>
          <p:nvPr/>
        </p:nvGraphicFramePr>
        <p:xfrm>
          <a:off x="3276600" y="1981200"/>
          <a:ext cx="5105400" cy="2168525"/>
        </p:xfrm>
        <a:graphic>
          <a:graphicData uri="http://schemas.openxmlformats.org/presentationml/2006/ole">
            <p:oleObj spid="_x0000_s87041" name="Photo Editor Photo" r:id="rId3" imgW="8097380" imgH="3600000" progId="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2057400"/>
            <a:ext cx="2595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rate </a:t>
            </a:r>
            <a:r>
              <a:rPr lang="en-US" dirty="0" smtClean="0"/>
              <a:t>= </a:t>
            </a:r>
            <a:r>
              <a:rPr lang="en-US" sz="2800" i="1" dirty="0" smtClean="0"/>
              <a:t>k</a:t>
            </a:r>
            <a:r>
              <a:rPr lang="en-US" dirty="0" smtClean="0"/>
              <a:t> [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</a:t>
            </a:r>
            <a:r>
              <a:rPr lang="en-US" sz="2800" i="1" baseline="30000" dirty="0" smtClean="0"/>
              <a:t>x</a:t>
            </a:r>
            <a:r>
              <a:rPr lang="en-US" sz="2800" dirty="0" smtClean="0"/>
              <a:t>[ClO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</a:t>
            </a:r>
            <a:r>
              <a:rPr lang="en-US" sz="2800" i="1" baseline="30000" dirty="0" smtClean="0"/>
              <a:t>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4267200"/>
            <a:ext cx="445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Double [F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 with [ClO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 constant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953000" y="4267200"/>
            <a:ext cx="16116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Rate doubles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010400" y="4343400"/>
            <a:ext cx="7745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= 1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5715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Half life</a:t>
            </a:r>
            <a:r>
              <a:rPr lang="en-US" altLang="en-US" b="1" dirty="0" smtClean="0">
                <a:solidFill>
                  <a:srgbClr val="FF0000"/>
                </a:solidFill>
              </a:rPr>
              <a:t> &amp; </a:t>
            </a:r>
            <a:r>
              <a:rPr lang="en-US" altLang="en-US" b="1" i="1" dirty="0" smtClean="0">
                <a:solidFill>
                  <a:srgbClr val="FF0000"/>
                </a:solidFill>
              </a:rPr>
              <a:t>k</a:t>
            </a:r>
            <a:r>
              <a:rPr lang="en-US" altLang="en-US" b="1" dirty="0" smtClean="0">
                <a:solidFill>
                  <a:srgbClr val="FF0000"/>
                </a:solidFill>
              </a:rPr>
              <a:t> of First Order Decomposition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n-US" sz="2800" dirty="0" smtClean="0"/>
              <a:t>The time required for half of A to decompose is called half life </a:t>
            </a:r>
            <a:r>
              <a:rPr lang="en-US" altLang="en-US" sz="2800" i="1" dirty="0" smtClean="0"/>
              <a:t>t</a:t>
            </a:r>
            <a:r>
              <a:rPr lang="en-US" altLang="en-US" sz="2800" baseline="-25000" dirty="0" smtClean="0"/>
              <a:t>1/2</a:t>
            </a:r>
            <a:r>
              <a:rPr lang="en-US" alt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n-US" sz="2800" dirty="0" smtClean="0"/>
              <a:t>Since    </a:t>
            </a:r>
            <a:r>
              <a:rPr lang="en-US" altLang="en-US" sz="3200" dirty="0" smtClean="0"/>
              <a:t>[A] = [A]</a:t>
            </a:r>
            <a:r>
              <a:rPr lang="en-US" altLang="en-US" sz="3200" baseline="-25000" dirty="0" smtClean="0"/>
              <a:t>o</a:t>
            </a:r>
            <a:r>
              <a:rPr lang="en-US" altLang="en-US" sz="3200" dirty="0" smtClean="0"/>
              <a:t> e </a:t>
            </a:r>
            <a:r>
              <a:rPr lang="en-US" altLang="en-US" sz="3200" baseline="30000" dirty="0" smtClean="0"/>
              <a:t>– </a:t>
            </a:r>
            <a:r>
              <a:rPr lang="en-US" altLang="en-US" sz="3200" i="1" baseline="30000" dirty="0" smtClean="0"/>
              <a:t>k t </a:t>
            </a:r>
            <a:r>
              <a:rPr lang="en-US" altLang="en-US" sz="3200" i="1" dirty="0" smtClean="0"/>
              <a:t>or  </a:t>
            </a:r>
            <a:r>
              <a:rPr lang="en-US" altLang="en-US" sz="3200" dirty="0" smtClean="0"/>
              <a:t>ln [A] = ln [A]</a:t>
            </a:r>
            <a:r>
              <a:rPr lang="en-US" altLang="en-US" sz="3200" baseline="-25000" dirty="0" smtClean="0"/>
              <a:t>o</a:t>
            </a:r>
            <a:r>
              <a:rPr lang="en-US" altLang="en-US" sz="3200" dirty="0" smtClean="0"/>
              <a:t> – </a:t>
            </a:r>
            <a:r>
              <a:rPr lang="en-US" altLang="en-US" sz="3200" i="1" dirty="0" smtClean="0"/>
              <a:t>k t</a:t>
            </a:r>
            <a:endParaRPr lang="en-US" altLang="en-US" sz="3200" i="1" baseline="30000" dirty="0" smtClean="0"/>
          </a:p>
          <a:p>
            <a:pPr algn="just">
              <a:buFont typeface="Wingdings" pitchFamily="2" charset="2"/>
              <a:buChar char="ü"/>
            </a:pPr>
            <a:r>
              <a:rPr lang="en-US" altLang="en-US" sz="3200" dirty="0" smtClean="0"/>
              <a:t>When 	  t = </a:t>
            </a:r>
            <a:r>
              <a:rPr lang="en-US" altLang="en-US" sz="3200" i="1" dirty="0" smtClean="0"/>
              <a:t>t</a:t>
            </a:r>
            <a:r>
              <a:rPr lang="en-US" altLang="en-US" sz="3200" baseline="-25000" dirty="0" smtClean="0"/>
              <a:t>1/2</a:t>
            </a:r>
            <a:r>
              <a:rPr lang="en-US" altLang="en-US" sz="3200" dirty="0" smtClean="0"/>
              <a:t>, [A] = ½ [A]</a:t>
            </a:r>
            <a:r>
              <a:rPr lang="en-US" altLang="en-US" sz="3200" baseline="-25000" dirty="0" smtClean="0"/>
              <a:t>o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n-US" sz="2800" dirty="0" smtClean="0"/>
              <a:t>Thus 	 </a:t>
            </a:r>
            <a:r>
              <a:rPr lang="en-US" altLang="en-US" sz="3200" dirty="0" smtClean="0"/>
              <a:t>ln ½ [A]</a:t>
            </a:r>
            <a:r>
              <a:rPr lang="en-US" altLang="en-US" sz="3200" baseline="-25000" dirty="0" smtClean="0"/>
              <a:t>o</a:t>
            </a:r>
            <a:r>
              <a:rPr lang="en-US" altLang="en-US" sz="3200" dirty="0" smtClean="0"/>
              <a:t> = ln [A]</a:t>
            </a:r>
            <a:r>
              <a:rPr lang="en-US" altLang="en-US" sz="3200" baseline="-25000" dirty="0" smtClean="0"/>
              <a:t>o</a:t>
            </a:r>
            <a:r>
              <a:rPr lang="en-US" altLang="en-US" sz="3200" dirty="0" smtClean="0"/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–</a:t>
            </a:r>
            <a:r>
              <a:rPr lang="en-US" altLang="en-US" sz="3200" dirty="0" smtClean="0"/>
              <a:t> </a:t>
            </a:r>
            <a:r>
              <a:rPr lang="en-US" altLang="en-US" sz="3200" i="1" dirty="0" smtClean="0"/>
              <a:t>k t</a:t>
            </a:r>
            <a:r>
              <a:rPr lang="en-US" altLang="en-US" sz="3200" baseline="-25000" dirty="0" smtClean="0"/>
              <a:t>1/2</a:t>
            </a:r>
            <a:endParaRPr lang="en-US" altLang="en-US" sz="3200" i="1" dirty="0" smtClean="0"/>
          </a:p>
          <a:p>
            <a:pPr algn="just">
              <a:buNone/>
            </a:pPr>
            <a:r>
              <a:rPr lang="en-US" altLang="en-US" sz="3200" dirty="0" smtClean="0"/>
              <a:t>                        </a:t>
            </a:r>
            <a:r>
              <a:rPr lang="en-US" altLang="en-US" sz="3200" dirty="0" smtClean="0">
                <a:solidFill>
                  <a:srgbClr val="FF0000"/>
                </a:solidFill>
              </a:rPr>
              <a:t>–</a:t>
            </a:r>
            <a:r>
              <a:rPr lang="en-US" altLang="en-US" sz="3200" dirty="0" smtClean="0"/>
              <a:t> ln</a:t>
            </a:r>
            <a:r>
              <a:rPr lang="en-US" altLang="en-US" sz="3200" i="1" dirty="0" smtClean="0"/>
              <a:t> 2 = </a:t>
            </a:r>
            <a:r>
              <a:rPr lang="en-US" altLang="en-US" sz="3200" dirty="0" smtClean="0">
                <a:solidFill>
                  <a:srgbClr val="FF0000"/>
                </a:solidFill>
              </a:rPr>
              <a:t>–</a:t>
            </a:r>
            <a:r>
              <a:rPr lang="en-US" altLang="en-US" sz="3200" dirty="0" smtClean="0"/>
              <a:t> </a:t>
            </a:r>
            <a:r>
              <a:rPr lang="en-US" altLang="en-US" sz="3200" i="1" dirty="0" smtClean="0"/>
              <a:t>k t</a:t>
            </a:r>
            <a:r>
              <a:rPr lang="en-US" altLang="en-US" sz="3200" baseline="-25000" dirty="0" smtClean="0"/>
              <a:t>1/2</a:t>
            </a:r>
          </a:p>
          <a:p>
            <a:pPr algn="just">
              <a:buNone/>
            </a:pPr>
            <a:r>
              <a:rPr lang="en-US" altLang="en-US" sz="3200" i="1" dirty="0" smtClean="0"/>
              <a:t>           k t</a:t>
            </a:r>
            <a:r>
              <a:rPr lang="en-US" altLang="en-US" sz="3200" baseline="-25000" dirty="0" smtClean="0"/>
              <a:t>1/2</a:t>
            </a:r>
            <a:r>
              <a:rPr lang="en-US" altLang="en-US" sz="3200" dirty="0" smtClean="0"/>
              <a:t> = ln 2 = 0.693</a:t>
            </a:r>
            <a:r>
              <a:rPr lang="en-US" altLang="en-US" sz="3200" dirty="0" smtClean="0">
                <a:solidFill>
                  <a:srgbClr val="FF0000"/>
                </a:solidFill>
                <a:sym typeface="Symbol" pitchFamily="18" charset="2"/>
              </a:rPr>
              <a:t>  </a:t>
            </a:r>
            <a:r>
              <a:rPr lang="en-US" altLang="en-US" sz="2800" dirty="0" smtClean="0">
                <a:solidFill>
                  <a:srgbClr val="FF0000"/>
                </a:solidFill>
                <a:sym typeface="Symbol" pitchFamily="18" charset="2"/>
              </a:rPr>
              <a:t>relationship between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k </a:t>
            </a:r>
            <a:r>
              <a:rPr lang="en-US" altLang="en-US" sz="2800" dirty="0" smtClean="0">
                <a:solidFill>
                  <a:srgbClr val="FF0000"/>
                </a:solidFill>
              </a:rPr>
              <a:t>and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t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1/2</a:t>
            </a:r>
            <a:endParaRPr lang="en-US" alt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altLang="en-US" sz="2800" dirty="0" smtClean="0">
                <a:solidFill>
                  <a:srgbClr val="008000"/>
                </a:solidFill>
              </a:rPr>
              <a:t>Radioactive decay usually follow 1</a:t>
            </a:r>
            <a:r>
              <a:rPr lang="en-US" altLang="en-US" sz="2800" baseline="30000" dirty="0" smtClean="0">
                <a:solidFill>
                  <a:srgbClr val="008000"/>
                </a:solidFill>
              </a:rPr>
              <a:t>st</a:t>
            </a:r>
            <a:r>
              <a:rPr lang="en-US" altLang="en-US" sz="2800" dirty="0" smtClean="0">
                <a:solidFill>
                  <a:srgbClr val="008000"/>
                </a:solidFill>
              </a:rPr>
              <a:t> order kinetics, and half life of an isotope is used to indicate its stability.</a:t>
            </a:r>
          </a:p>
          <a:p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+mn-lt"/>
              </a:rPr>
              <a:t>Integrated Rate Law</a:t>
            </a:r>
            <a:r>
              <a:rPr lang="zh-TW" altLang="en-US" b="1" dirty="0" smtClean="0">
                <a:solidFill>
                  <a:schemeClr val="bg1"/>
                </a:solidFill>
                <a:latin typeface="+mn-lt"/>
              </a:rPr>
              <a:t>－</a:t>
            </a:r>
            <a:r>
              <a:rPr lang="en-US" altLang="zh-TW" b="1" dirty="0" smtClean="0">
                <a:solidFill>
                  <a:schemeClr val="bg1"/>
                </a:solidFill>
                <a:latin typeface="+mn-lt"/>
              </a:rPr>
              <a:t>second order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2595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838200"/>
          <a:ext cx="8610600" cy="3352800"/>
        </p:xfrm>
        <a:graphic>
          <a:graphicData uri="http://schemas.openxmlformats.org/presentationml/2006/ole">
            <p:oleObj spid="_x0000_s125954" name="Equation" r:id="rId3" imgW="3606800" imgH="14986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4343401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 smtClean="0">
                <a:solidFill>
                  <a:srgbClr val="006600"/>
                </a:solidFill>
              </a:rPr>
              <a:t>1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/[A]</a:t>
            </a:r>
            <a:r>
              <a:rPr lang="en-US" altLang="en-US" sz="2800" b="1" baseline="-25000" dirty="0" smtClean="0">
                <a:solidFill>
                  <a:srgbClr val="006600"/>
                </a:solidFill>
              </a:rPr>
              <a:t>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= k t  +  1/[A]</a:t>
            </a:r>
            <a:r>
              <a:rPr lang="en-US" altLang="en-US" sz="2800" b="1" baseline="-25000" dirty="0" smtClean="0">
                <a:solidFill>
                  <a:srgbClr val="006600"/>
                </a:solidFill>
              </a:rPr>
              <a:t>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   So, a plot of 1/[A]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t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 vs t should give a straight line with slope = k and  y intercept = 1/[A]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91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06600"/>
                </a:solidFill>
              </a:rPr>
              <a:t>t</a:t>
            </a:r>
            <a:r>
              <a:rPr lang="en-US" altLang="en-US" sz="2400" b="1" baseline="-25000" dirty="0" smtClean="0">
                <a:solidFill>
                  <a:srgbClr val="006600"/>
                </a:solidFill>
              </a:rPr>
              <a:t>1/2</a:t>
            </a:r>
            <a:r>
              <a:rPr lang="en-US" altLang="en-US" sz="2400" b="1" dirty="0" smtClean="0">
                <a:solidFill>
                  <a:srgbClr val="006600"/>
                </a:solidFill>
              </a:rPr>
              <a:t> = 	     1		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Note:  Now t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1/2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depends on initial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M</a:t>
            </a:r>
          </a:p>
          <a:p>
            <a:r>
              <a:rPr lang="en-US" altLang="en-US" sz="2400" b="1" dirty="0" smtClean="0">
                <a:solidFill>
                  <a:srgbClr val="006600"/>
                </a:solidFill>
              </a:rPr>
              <a:t>	k x [A]</a:t>
            </a:r>
            <a:r>
              <a:rPr lang="en-US" altLang="en-US" sz="2400" b="1" baseline="-25000" dirty="0" smtClean="0">
                <a:solidFill>
                  <a:srgbClr val="006600"/>
                </a:solidFill>
              </a:rPr>
              <a:t>0</a:t>
            </a:r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981200" y="6172200"/>
            <a:ext cx="1143000" cy="0"/>
          </a:xfrm>
          <a:prstGeom prst="line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Half-Life- 2nd order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 smtClean="0"/>
              <a:t>For a second-order process, set  [A]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=0.5 [A]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in 2nd order equation.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buNone/>
            </a:pPr>
            <a:endParaRPr lang="en-US" sz="2800" b="1" dirty="0"/>
          </a:p>
        </p:txBody>
      </p:sp>
      <p:pic>
        <p:nvPicPr>
          <p:cNvPr id="5" name="Picture 41" descr="image-144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35560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2" descr="image-146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29972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3" descr="image-147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29845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4" descr="image-148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5638800"/>
            <a:ext cx="18288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n-lt"/>
              </a:rPr>
              <a:t>Integrated Rate Law</a:t>
            </a:r>
            <a:r>
              <a:rPr lang="zh-TW" altLang="en-US" b="1" dirty="0" smtClean="0">
                <a:solidFill>
                  <a:schemeClr val="bg1"/>
                </a:solidFill>
                <a:latin typeface="+mn-lt"/>
              </a:rPr>
              <a:t>－</a:t>
            </a:r>
            <a:r>
              <a:rPr lang="en-US" altLang="zh-TW" b="1" dirty="0" smtClean="0">
                <a:solidFill>
                  <a:schemeClr val="bg1"/>
                </a:solidFill>
                <a:latin typeface="+mn-lt"/>
              </a:rPr>
              <a:t>zero order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2697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04800" y="914400"/>
          <a:ext cx="7239000" cy="3276600"/>
        </p:xfrm>
        <a:graphic>
          <a:graphicData uri="http://schemas.openxmlformats.org/presentationml/2006/ole">
            <p:oleObj spid="_x0000_s126978" name="Equation" r:id="rId3" imgW="2273300" imgH="1435100" progId="Equation.ESEE4">
              <p:embed/>
            </p:oleObj>
          </a:graphicData>
        </a:graphic>
      </p:graphicFrame>
      <p:pic>
        <p:nvPicPr>
          <p:cNvPr id="6" name="Picture 3" descr="370750_la_15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743200"/>
            <a:ext cx="365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419601"/>
            <a:ext cx="43434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Half life for zero order</a:t>
            </a:r>
          </a:p>
          <a:p>
            <a:r>
              <a:rPr lang="en-US" sz="2400" i="1" dirty="0" smtClean="0">
                <a:cs typeface="Arial" pitchFamily="34" charset="0"/>
              </a:rPr>
              <a:t>t</a:t>
            </a:r>
            <a:r>
              <a:rPr lang="en-US" sz="2400" i="1" baseline="-25000" dirty="0" smtClean="0">
                <a:cs typeface="Arial" pitchFamily="34" charset="0"/>
              </a:rPr>
              <a:t>½</a:t>
            </a:r>
            <a:r>
              <a:rPr lang="en-US" sz="2400" dirty="0" smtClean="0"/>
              <a:t> = </a:t>
            </a:r>
            <a:r>
              <a:rPr lang="en-US" sz="2400" i="1" dirty="0" smtClean="0"/>
              <a:t>t</a:t>
            </a:r>
            <a:r>
              <a:rPr lang="en-US" sz="2400" dirty="0" smtClean="0"/>
              <a:t>  when [A] = [A]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/2</a:t>
            </a:r>
            <a:endParaRPr lang="en-US" sz="2400" i="1" dirty="0" smtClean="0"/>
          </a:p>
          <a:p>
            <a:endParaRPr lang="en-US" sz="2400" b="1" dirty="0"/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066800" y="5562600"/>
            <a:ext cx="1828800" cy="838200"/>
            <a:chOff x="549" y="3079"/>
            <a:chExt cx="901" cy="521"/>
          </a:xfrm>
        </p:grpSpPr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549" y="3191"/>
              <a:ext cx="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t</a:t>
              </a:r>
              <a:r>
                <a:rPr lang="en-US" sz="2400" i="1" baseline="-25000" dirty="0">
                  <a:cs typeface="Arial" pitchFamily="34" charset="0"/>
                </a:rPr>
                <a:t>½</a:t>
              </a:r>
              <a:r>
                <a:rPr lang="en-US" sz="2400" dirty="0"/>
                <a:t> =</a:t>
              </a:r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970" y="3079"/>
              <a:ext cx="480" cy="521"/>
              <a:chOff x="970" y="3079"/>
              <a:chExt cx="480" cy="521"/>
            </a:xfrm>
          </p:grpSpPr>
          <p:sp>
            <p:nvSpPr>
              <p:cNvPr id="12" name="Text Box 48"/>
              <p:cNvSpPr txBox="1">
                <a:spLocks noChangeArrowheads="1"/>
              </p:cNvSpPr>
              <p:nvPr/>
            </p:nvSpPr>
            <p:spPr bwMode="auto">
              <a:xfrm>
                <a:off x="1001" y="3079"/>
                <a:ext cx="4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[A]</a:t>
                </a:r>
                <a:r>
                  <a:rPr lang="en-US" sz="2400" baseline="-25000" dirty="0"/>
                  <a:t>0</a:t>
                </a:r>
                <a:endParaRPr lang="en-US" sz="2400" dirty="0"/>
              </a:p>
            </p:txBody>
          </p:sp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051" y="3312"/>
                <a:ext cx="31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  <a:r>
                  <a:rPr lang="en-US" sz="2400" i="1" dirty="0"/>
                  <a:t>k</a:t>
                </a:r>
              </a:p>
            </p:txBody>
          </p:sp>
          <p:sp>
            <p:nvSpPr>
              <p:cNvPr id="14" name="Line 50"/>
              <p:cNvSpPr>
                <a:spLocks noChangeShapeType="1"/>
              </p:cNvSpPr>
              <p:nvPr/>
            </p:nvSpPr>
            <p:spPr bwMode="auto">
              <a:xfrm>
                <a:off x="970" y="3359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       Order 	Integrated Rate Law -  Summary</a:t>
            </a:r>
            <a:endParaRPr lang="en-US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1" name="Picture 5" descr="ch 14 rat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828800"/>
            <a:ext cx="7543800" cy="4267200"/>
          </a:xfrm>
          <a:noFill/>
          <a:ln>
            <a:solidFill>
              <a:schemeClr val="tx1"/>
            </a:solidFill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772400" y="2133600"/>
            <a:ext cx="1371600" cy="3662541"/>
          </a:xfrm>
          <a:prstGeom prst="rect">
            <a:avLst/>
          </a:prstGeom>
          <a:solidFill>
            <a:schemeClr val="accent1">
              <a:alpha val="49019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en-US" sz="1800" b="1" dirty="0">
              <a:cs typeface="Times New Roman" pitchFamily="18" charset="0"/>
            </a:endParaRPr>
          </a:p>
          <a:p>
            <a:pPr algn="l"/>
            <a:r>
              <a:rPr lang="el-GR" altLang="en-US" sz="1800" b="1" dirty="0">
                <a:cs typeface="Times New Roman" pitchFamily="18" charset="0"/>
              </a:rPr>
              <a:t>Δ</a:t>
            </a:r>
            <a:r>
              <a:rPr lang="en-US" altLang="en-US" sz="1800" b="1" dirty="0">
                <a:cs typeface="Times New Roman" pitchFamily="18" charset="0"/>
              </a:rPr>
              <a:t> Rate when double [</a:t>
            </a:r>
            <a:r>
              <a:rPr lang="en-US" altLang="en-US" sz="1800" b="1" u="sng" dirty="0">
                <a:cs typeface="Times New Roman" pitchFamily="18" charset="0"/>
              </a:rPr>
              <a:t>M]</a:t>
            </a:r>
          </a:p>
          <a:p>
            <a:pPr algn="l"/>
            <a:endParaRPr lang="en-US" altLang="en-US" sz="800" b="1" u="sng" dirty="0">
              <a:cs typeface="Times New Roman" pitchFamily="18" charset="0"/>
            </a:endParaRPr>
          </a:p>
          <a:p>
            <a:pPr algn="l"/>
            <a:endParaRPr lang="en-US" altLang="en-US" sz="800" b="1" u="sng" dirty="0">
              <a:cs typeface="Times New Roman" pitchFamily="18" charset="0"/>
            </a:endParaRPr>
          </a:p>
          <a:p>
            <a:pPr algn="l"/>
            <a:r>
              <a:rPr lang="en-US" altLang="en-US" sz="1800" b="1" dirty="0">
                <a:cs typeface="Times New Roman" pitchFamily="18" charset="0"/>
              </a:rPr>
              <a:t>    None</a:t>
            </a:r>
          </a:p>
          <a:p>
            <a:pPr algn="l"/>
            <a:endParaRPr lang="en-US" altLang="en-US" sz="1800" b="1" dirty="0">
              <a:cs typeface="Times New Roman" pitchFamily="18" charset="0"/>
            </a:endParaRPr>
          </a:p>
          <a:p>
            <a:pPr algn="l"/>
            <a:r>
              <a:rPr lang="en-US" altLang="en-US" sz="1800" b="1" dirty="0">
                <a:cs typeface="Times New Roman" pitchFamily="18" charset="0"/>
              </a:rPr>
              <a:t>   </a:t>
            </a:r>
            <a:endParaRPr lang="en-US" altLang="en-US" sz="1800" b="1" dirty="0" smtClean="0">
              <a:cs typeface="Times New Roman" pitchFamily="18" charset="0"/>
            </a:endParaRPr>
          </a:p>
          <a:p>
            <a:pPr algn="l"/>
            <a:r>
              <a:rPr lang="en-US" altLang="en-US" sz="1800" b="1" dirty="0" smtClean="0">
                <a:cs typeface="Times New Roman" pitchFamily="18" charset="0"/>
              </a:rPr>
              <a:t>Double</a:t>
            </a:r>
            <a:endParaRPr lang="en-US" altLang="en-US" sz="1800" b="1" dirty="0">
              <a:cs typeface="Times New Roman" pitchFamily="18" charset="0"/>
            </a:endParaRPr>
          </a:p>
          <a:p>
            <a:pPr algn="l"/>
            <a:endParaRPr lang="en-US" altLang="en-US" sz="1800" b="1" dirty="0">
              <a:cs typeface="Times New Roman" pitchFamily="18" charset="0"/>
            </a:endParaRPr>
          </a:p>
          <a:p>
            <a:pPr algn="l"/>
            <a:endParaRPr lang="en-US" altLang="en-US" sz="1800" b="1" dirty="0" smtClean="0">
              <a:cs typeface="Times New Roman" pitchFamily="18" charset="0"/>
            </a:endParaRPr>
          </a:p>
          <a:p>
            <a:pPr algn="l"/>
            <a:endParaRPr lang="en-US" altLang="en-US" b="1" dirty="0" smtClean="0">
              <a:cs typeface="Times New Roman" pitchFamily="18" charset="0"/>
            </a:endParaRPr>
          </a:p>
          <a:p>
            <a:pPr algn="l"/>
            <a:r>
              <a:rPr lang="en-US" altLang="en-US" sz="1800" b="1" dirty="0" smtClean="0">
                <a:cs typeface="Times New Roman" pitchFamily="18" charset="0"/>
              </a:rPr>
              <a:t>Quadruple</a:t>
            </a:r>
            <a:endParaRPr lang="el-GR" altLang="en-US" sz="1800" b="1" dirty="0">
              <a:cs typeface="Times New Roman" pitchFamily="18" charset="0"/>
            </a:endParaRPr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7620000" y="3200400"/>
            <a:ext cx="152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7696200" y="3276600"/>
            <a:ext cx="1447800" cy="0"/>
          </a:xfrm>
          <a:prstGeom prst="line">
            <a:avLst/>
          </a:prstGeom>
          <a:noFill/>
          <a:ln w="41275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7620000" y="2209800"/>
            <a:ext cx="1524000" cy="0"/>
          </a:xfrm>
          <a:prstGeom prst="line">
            <a:avLst/>
          </a:prstGeom>
          <a:noFill/>
          <a:ln w="41275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/>
              <a:t>Aims of Chemical Kinetics</a:t>
            </a:r>
          </a:p>
          <a:p>
            <a:pPr algn="just">
              <a:buNone/>
            </a:pPr>
            <a:r>
              <a:rPr lang="en-US" b="1" dirty="0" smtClean="0"/>
              <a:t>1) </a:t>
            </a:r>
            <a:r>
              <a:rPr lang="en-US" sz="2800" b="1" dirty="0" smtClean="0"/>
              <a:t>at the macroscopic level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to define “rate of reaction”, “order of reaction” and  “rate law”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to examine how “rates” and “orders” are determined</a:t>
            </a:r>
          </a:p>
          <a:p>
            <a:pPr algn="just">
              <a:buNone/>
            </a:pPr>
            <a:r>
              <a:rPr lang="en-US" sz="2800" b="1" dirty="0" smtClean="0"/>
              <a:t>2) at the molecular (microscopic) level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to predict plausible “reaction mechanisms” from  experimental “rate laws”</a:t>
            </a:r>
          </a:p>
          <a:p>
            <a:pPr algn="just">
              <a:buNone/>
            </a:pPr>
            <a:r>
              <a:rPr lang="en-US" sz="2800" b="1" dirty="0" smtClean="0"/>
              <a:t>Note</a:t>
            </a:r>
            <a:r>
              <a:rPr lang="en-US" sz="2800" dirty="0" smtClean="0"/>
              <a:t>: The macroscopic level operates with measurable parameters (e.g. T, P, V).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microscopic level operates with parameters that are  hard to measure directly (e.g. velocity of a molecule)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Order Integrated Rate Law -  Summary</a:t>
            </a:r>
            <a:endParaRPr lang="en-US" altLang="en-US" sz="2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78275" y="1295400"/>
            <a:ext cx="898525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en-US" sz="2800" b="1">
                <a:solidFill>
                  <a:srgbClr val="003399"/>
                </a:solidFill>
              </a:rPr>
              <a:t>[A]</a:t>
            </a:r>
            <a:r>
              <a:rPr kumimoji="0" lang="en-US" altLang="en-US" sz="2800" b="1" baseline="-25000">
                <a:solidFill>
                  <a:srgbClr val="003399"/>
                </a:solidFill>
              </a:rPr>
              <a:t>t</a:t>
            </a:r>
            <a:r>
              <a:rPr kumimoji="0" lang="en-US" altLang="en-US" sz="28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5040313" y="990600"/>
            <a:ext cx="4762" cy="1447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040313" y="2438400"/>
            <a:ext cx="2976562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045075" y="1295400"/>
            <a:ext cx="2743200" cy="1143000"/>
          </a:xfrm>
          <a:prstGeom prst="line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959475" y="2590800"/>
            <a:ext cx="205740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800" b="1"/>
              <a:t>Time, </a:t>
            </a:r>
            <a:r>
              <a:rPr lang="en-US" altLang="en-US" sz="2800" b="1">
                <a:solidFill>
                  <a:srgbClr val="006600"/>
                </a:solidFill>
              </a:rPr>
              <a:t>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25875" y="2895600"/>
            <a:ext cx="4191000" cy="2119313"/>
            <a:chOff x="816" y="2256"/>
            <a:chExt cx="2640" cy="1335"/>
          </a:xfrm>
        </p:grpSpPr>
        <p:sp>
          <p:nvSpPr>
            <p:cNvPr id="38933" name="Line 9"/>
            <p:cNvSpPr>
              <a:spLocks noChangeShapeType="1"/>
            </p:cNvSpPr>
            <p:nvPr/>
          </p:nvSpPr>
          <p:spPr bwMode="auto">
            <a:xfrm flipH="1">
              <a:off x="1581" y="2256"/>
              <a:ext cx="3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4" name="Line 10"/>
            <p:cNvSpPr>
              <a:spLocks noChangeShapeType="1"/>
            </p:cNvSpPr>
            <p:nvPr/>
          </p:nvSpPr>
          <p:spPr bwMode="auto">
            <a:xfrm>
              <a:off x="1581" y="3168"/>
              <a:ext cx="18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5" name="Line 11"/>
            <p:cNvSpPr>
              <a:spLocks noChangeShapeType="1"/>
            </p:cNvSpPr>
            <p:nvPr/>
          </p:nvSpPr>
          <p:spPr bwMode="auto">
            <a:xfrm>
              <a:off x="1584" y="2448"/>
              <a:ext cx="1728" cy="72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6" name="Text Box 12"/>
            <p:cNvSpPr txBox="1">
              <a:spLocks noChangeArrowheads="1"/>
            </p:cNvSpPr>
            <p:nvPr/>
          </p:nvSpPr>
          <p:spPr bwMode="auto">
            <a:xfrm>
              <a:off x="816" y="2448"/>
              <a:ext cx="720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0" lang="en-US" altLang="en-US" sz="2800" b="1" dirty="0">
                  <a:solidFill>
                    <a:srgbClr val="003399"/>
                  </a:solidFill>
                </a:rPr>
                <a:t>ln[A]</a:t>
              </a:r>
              <a:r>
                <a:rPr kumimoji="0" lang="en-US" altLang="en-US" sz="2800" b="1" baseline="-25000" dirty="0">
                  <a:solidFill>
                    <a:srgbClr val="003399"/>
                  </a:solidFill>
                </a:rPr>
                <a:t>t</a:t>
              </a:r>
            </a:p>
          </p:txBody>
        </p:sp>
        <p:sp>
          <p:nvSpPr>
            <p:cNvPr id="38937" name="Text Box 13"/>
            <p:cNvSpPr txBox="1">
              <a:spLocks noChangeArrowheads="1"/>
            </p:cNvSpPr>
            <p:nvPr/>
          </p:nvSpPr>
          <p:spPr bwMode="auto">
            <a:xfrm>
              <a:off x="2160" y="3264"/>
              <a:ext cx="1296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sz="2800" b="1"/>
                <a:t>Time, </a:t>
              </a:r>
              <a:r>
                <a:rPr lang="en-US" altLang="en-US" sz="2800" b="1">
                  <a:solidFill>
                    <a:srgbClr val="006600"/>
                  </a:solidFill>
                </a:rPr>
                <a:t>t</a:t>
              </a:r>
            </a:p>
          </p:txBody>
        </p:sp>
      </p:grpSp>
      <p:sp>
        <p:nvSpPr>
          <p:cNvPr id="38921" name="Line 14"/>
          <p:cNvSpPr>
            <a:spLocks noChangeShapeType="1"/>
          </p:cNvSpPr>
          <p:nvPr/>
        </p:nvSpPr>
        <p:spPr bwMode="auto">
          <a:xfrm flipH="1">
            <a:off x="5040313" y="4738688"/>
            <a:ext cx="4762" cy="1447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>
            <a:off x="5040313" y="6186488"/>
            <a:ext cx="2976562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 flipV="1">
            <a:off x="5045075" y="4876800"/>
            <a:ext cx="2743200" cy="1143000"/>
          </a:xfrm>
          <a:prstGeom prst="line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4" name="Text Box 17"/>
          <p:cNvSpPr txBox="1">
            <a:spLocks noChangeArrowheads="1"/>
          </p:cNvSpPr>
          <p:nvPr/>
        </p:nvSpPr>
        <p:spPr bwMode="auto">
          <a:xfrm>
            <a:off x="3825875" y="5043488"/>
            <a:ext cx="114300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en-US" sz="2800" b="1">
                <a:solidFill>
                  <a:srgbClr val="003399"/>
                </a:solidFill>
              </a:rPr>
              <a:t>1/[A]</a:t>
            </a:r>
            <a:r>
              <a:rPr kumimoji="0" lang="en-US" altLang="en-US" sz="2800" b="1" baseline="-25000">
                <a:solidFill>
                  <a:srgbClr val="003399"/>
                </a:solidFill>
              </a:rPr>
              <a:t>t</a:t>
            </a:r>
          </a:p>
        </p:txBody>
      </p:sp>
      <p:sp>
        <p:nvSpPr>
          <p:cNvPr id="38925" name="Text Box 18"/>
          <p:cNvSpPr txBox="1">
            <a:spLocks noChangeArrowheads="1"/>
          </p:cNvSpPr>
          <p:nvPr/>
        </p:nvSpPr>
        <p:spPr bwMode="auto">
          <a:xfrm>
            <a:off x="5959475" y="6338888"/>
            <a:ext cx="205740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800" b="1" dirty="0"/>
              <a:t>Time, </a:t>
            </a:r>
            <a:r>
              <a:rPr lang="en-US" altLang="en-US" sz="2800" b="1" dirty="0">
                <a:solidFill>
                  <a:srgbClr val="006600"/>
                </a:solidFill>
              </a:rPr>
              <a:t>t</a:t>
            </a:r>
          </a:p>
        </p:txBody>
      </p:sp>
      <p:sp>
        <p:nvSpPr>
          <p:cNvPr id="38926" name="Text Box 19"/>
          <p:cNvSpPr txBox="1">
            <a:spLocks noChangeArrowheads="1"/>
          </p:cNvSpPr>
          <p:nvPr/>
        </p:nvSpPr>
        <p:spPr bwMode="auto">
          <a:xfrm>
            <a:off x="533400" y="1346200"/>
            <a:ext cx="2928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sz="2400" b="1" dirty="0"/>
              <a:t>0</a:t>
            </a:r>
            <a:r>
              <a:rPr kumimoji="0" lang="en-US" altLang="en-US" sz="2400" b="1" baseline="30000" dirty="0"/>
              <a:t>th</a:t>
            </a:r>
            <a:r>
              <a:rPr kumimoji="0" lang="en-US" altLang="en-US" sz="2400" b="1" dirty="0"/>
              <a:t> Order  n=0</a:t>
            </a:r>
          </a:p>
          <a:p>
            <a:pPr>
              <a:spcBef>
                <a:spcPct val="0"/>
              </a:spcBef>
            </a:pPr>
            <a:r>
              <a:rPr kumimoji="0" lang="en-US" altLang="en-US" sz="2400" b="1" dirty="0">
                <a:solidFill>
                  <a:srgbClr val="CC0000"/>
                </a:solidFill>
              </a:rPr>
              <a:t>[A]</a:t>
            </a:r>
            <a:r>
              <a:rPr kumimoji="0" lang="en-US" altLang="en-US" sz="2400" b="1" baseline="-25000" dirty="0">
                <a:solidFill>
                  <a:srgbClr val="CC0000"/>
                </a:solidFill>
              </a:rPr>
              <a:t>t</a:t>
            </a:r>
            <a:r>
              <a:rPr kumimoji="0" lang="en-US" altLang="en-US" sz="2400" b="1" dirty="0">
                <a:solidFill>
                  <a:srgbClr val="CC0000"/>
                </a:solidFill>
              </a:rPr>
              <a:t> = - kt + [A]</a:t>
            </a:r>
            <a:r>
              <a:rPr kumimoji="0" lang="en-US" altLang="en-US" sz="2400" b="1" baseline="-25000" dirty="0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8927" name="Text Box 20"/>
          <p:cNvSpPr txBox="1">
            <a:spLocks noChangeArrowheads="1"/>
          </p:cNvSpPr>
          <p:nvPr/>
        </p:nvSpPr>
        <p:spPr bwMode="auto">
          <a:xfrm>
            <a:off x="228600" y="3203575"/>
            <a:ext cx="3428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sz="2800" b="1" dirty="0"/>
              <a:t>1</a:t>
            </a:r>
            <a:r>
              <a:rPr kumimoji="0" lang="en-US" altLang="en-US" sz="2800" b="1" baseline="30000" dirty="0"/>
              <a:t>st</a:t>
            </a:r>
            <a:r>
              <a:rPr kumimoji="0" lang="en-US" altLang="en-US" sz="2800" b="1" dirty="0"/>
              <a:t> Order  n=1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altLang="en-US" sz="2800" b="1" dirty="0">
                <a:solidFill>
                  <a:srgbClr val="CC0000"/>
                </a:solidFill>
              </a:rPr>
              <a:t>ln[A]</a:t>
            </a:r>
            <a:r>
              <a:rPr kumimoji="0" lang="en-US" altLang="en-US" sz="2800" b="1" baseline="-25000" dirty="0">
                <a:solidFill>
                  <a:srgbClr val="CC0000"/>
                </a:solidFill>
              </a:rPr>
              <a:t>t</a:t>
            </a:r>
            <a:r>
              <a:rPr kumimoji="0" lang="en-US" altLang="en-US" sz="2800" b="1" dirty="0">
                <a:solidFill>
                  <a:srgbClr val="CC0000"/>
                </a:solidFill>
              </a:rPr>
              <a:t> = - kt + ln[A]</a:t>
            </a:r>
            <a:r>
              <a:rPr kumimoji="0" lang="en-US" altLang="en-US" sz="2800" b="1" baseline="-25000" dirty="0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8928" name="Text Box 21"/>
          <p:cNvSpPr txBox="1">
            <a:spLocks noChangeArrowheads="1"/>
          </p:cNvSpPr>
          <p:nvPr/>
        </p:nvSpPr>
        <p:spPr bwMode="auto">
          <a:xfrm>
            <a:off x="228600" y="5094288"/>
            <a:ext cx="3522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sz="2800" b="1" dirty="0"/>
              <a:t>2</a:t>
            </a:r>
            <a:r>
              <a:rPr kumimoji="0" lang="en-US" altLang="en-US" sz="2800" b="1" baseline="30000" dirty="0"/>
              <a:t>th</a:t>
            </a:r>
            <a:r>
              <a:rPr kumimoji="0" lang="en-US" altLang="en-US" sz="2800" b="1" dirty="0"/>
              <a:t> Order  n=2</a:t>
            </a:r>
          </a:p>
          <a:p>
            <a:pPr>
              <a:spcBef>
                <a:spcPct val="0"/>
              </a:spcBef>
            </a:pPr>
            <a:r>
              <a:rPr kumimoji="0" lang="en-US" altLang="en-US" sz="2800" b="1" dirty="0">
                <a:solidFill>
                  <a:srgbClr val="CC0000"/>
                </a:solidFill>
              </a:rPr>
              <a:t>1/[A]</a:t>
            </a:r>
            <a:r>
              <a:rPr kumimoji="0" lang="en-US" altLang="en-US" sz="2800" b="1" baseline="-25000" dirty="0">
                <a:solidFill>
                  <a:srgbClr val="CC0000"/>
                </a:solidFill>
              </a:rPr>
              <a:t>t</a:t>
            </a:r>
            <a:r>
              <a:rPr kumimoji="0" lang="en-US" altLang="en-US" sz="2800" b="1" dirty="0">
                <a:solidFill>
                  <a:srgbClr val="CC0000"/>
                </a:solidFill>
              </a:rPr>
              <a:t> =  kt  +  1/[A]</a:t>
            </a:r>
            <a:r>
              <a:rPr kumimoji="0" lang="en-US" altLang="en-US" sz="2800" b="1" baseline="-25000" dirty="0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8929" name="Text Box 22"/>
          <p:cNvSpPr txBox="1">
            <a:spLocks noChangeArrowheads="1"/>
          </p:cNvSpPr>
          <p:nvPr/>
        </p:nvSpPr>
        <p:spPr bwMode="auto">
          <a:xfrm>
            <a:off x="228600" y="838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0" lang="en-US" altLang="en-US" sz="2400" b="1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1" dirty="0">
                <a:solidFill>
                  <a:schemeClr val="tx2"/>
                </a:solidFill>
                <a:sym typeface="Wingdings" pitchFamily="2" charset="2"/>
              </a:rPr>
              <a:t> B    </a:t>
            </a:r>
            <a:r>
              <a:rPr kumimoji="0" lang="el-GR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Δ</a:t>
            </a:r>
            <a:r>
              <a:rPr kumimoji="0" lang="en-US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[A]/</a:t>
            </a:r>
            <a:r>
              <a:rPr kumimoji="0" lang="el-GR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Δ</a:t>
            </a:r>
            <a:r>
              <a:rPr kumimoji="0" lang="en-US" altLang="en-US" sz="2400" b="1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t = k[A]</a:t>
            </a:r>
            <a:r>
              <a:rPr kumimoji="0" lang="en-US" altLang="en-US" sz="2400" b="1" baseline="30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n</a:t>
            </a:r>
            <a:endParaRPr kumimoji="0" lang="el-GR" altLang="en-US" sz="2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8930" name="Text Box 23"/>
          <p:cNvSpPr txBox="1">
            <a:spLocks noChangeArrowheads="1"/>
          </p:cNvSpPr>
          <p:nvPr/>
        </p:nvSpPr>
        <p:spPr bwMode="auto">
          <a:xfrm>
            <a:off x="6019800" y="762000"/>
            <a:ext cx="2286000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rgbClr val="CC3300"/>
                </a:solidFill>
              </a:rPr>
              <a:t>Note:  slope  = k in each case</a:t>
            </a:r>
          </a:p>
        </p:txBody>
      </p:sp>
      <p:cxnSp>
        <p:nvCxnSpPr>
          <p:cNvPr id="38931" name="Straight Connector 2"/>
          <p:cNvCxnSpPr>
            <a:cxnSpLocks noChangeShapeType="1"/>
          </p:cNvCxnSpPr>
          <p:nvPr/>
        </p:nvCxnSpPr>
        <p:spPr bwMode="auto">
          <a:xfrm>
            <a:off x="6781800" y="838200"/>
            <a:ext cx="0" cy="274638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932" name="Straight Connector 25"/>
          <p:cNvCxnSpPr>
            <a:cxnSpLocks noChangeShapeType="1"/>
          </p:cNvCxnSpPr>
          <p:nvPr/>
        </p:nvCxnSpPr>
        <p:spPr bwMode="auto">
          <a:xfrm>
            <a:off x="7391400" y="871538"/>
            <a:ext cx="0" cy="2746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   Rate Constant &amp; Units</a:t>
            </a:r>
          </a:p>
          <a:p>
            <a:pPr algn="just">
              <a:buNone/>
            </a:pPr>
            <a:r>
              <a:rPr lang="en-US" altLang="en-US" sz="2800" b="1" dirty="0" smtClean="0">
                <a:solidFill>
                  <a:srgbClr val="003366"/>
                </a:solidFill>
              </a:rPr>
              <a:t>Note:  Assume time is in </a:t>
            </a:r>
            <a:r>
              <a:rPr lang="en-US" altLang="en-US" sz="2800" b="1" dirty="0" smtClean="0">
                <a:solidFill>
                  <a:srgbClr val="996633"/>
                </a:solidFill>
              </a:rPr>
              <a:t>seconds</a:t>
            </a:r>
            <a:r>
              <a:rPr lang="en-US" altLang="en-US" sz="2800" b="1" dirty="0" smtClean="0">
                <a:solidFill>
                  <a:srgbClr val="003366"/>
                </a:solidFill>
              </a:rPr>
              <a:t> (</a:t>
            </a:r>
            <a:r>
              <a:rPr lang="en-US" altLang="en-US" sz="2800" b="1" dirty="0" smtClean="0">
                <a:solidFill>
                  <a:srgbClr val="996633"/>
                </a:solidFill>
              </a:rPr>
              <a:t>s</a:t>
            </a:r>
            <a:r>
              <a:rPr lang="en-US" altLang="en-US" sz="2800" b="1" dirty="0" smtClean="0">
                <a:solidFill>
                  <a:srgbClr val="003366"/>
                </a:solidFill>
              </a:rPr>
              <a:t>).	  Rate = k [A]</a:t>
            </a:r>
            <a:r>
              <a:rPr lang="en-US" altLang="en-US" sz="2800" b="1" baseline="30000" dirty="0" smtClean="0">
                <a:solidFill>
                  <a:srgbClr val="003366"/>
                </a:solidFill>
              </a:rPr>
              <a:t>x</a:t>
            </a:r>
            <a:endParaRPr lang="en-US" altLang="en-US" sz="2800" b="1" dirty="0" smtClean="0">
              <a:solidFill>
                <a:srgbClr val="003366"/>
              </a:solidFill>
            </a:endParaRPr>
          </a:p>
          <a:p>
            <a:pPr algn="just">
              <a:buNone/>
            </a:pPr>
            <a:r>
              <a:rPr lang="en-US" altLang="en-US" sz="2800" b="1" dirty="0" smtClean="0">
                <a:solidFill>
                  <a:srgbClr val="003366"/>
                </a:solidFill>
              </a:rPr>
              <a:t>Solve for k &amp; plug in units;   k = Rate / [A]</a:t>
            </a:r>
            <a:r>
              <a:rPr lang="en-US" altLang="en-US" sz="2800" b="1" baseline="30000" dirty="0" smtClean="0">
                <a:solidFill>
                  <a:srgbClr val="003366"/>
                </a:solidFill>
              </a:rPr>
              <a:t>x</a:t>
            </a:r>
          </a:p>
          <a:p>
            <a:pPr>
              <a:buNone/>
            </a:pPr>
            <a:endParaRPr lang="en-US" altLang="en-US" sz="2800" b="1" u="sng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en-US" altLang="en-US" sz="2800" b="1" u="sng" dirty="0" smtClean="0">
                <a:solidFill>
                  <a:srgbClr val="003366"/>
                </a:solidFill>
              </a:rPr>
              <a:t>  </a:t>
            </a:r>
            <a:r>
              <a:rPr lang="en-US" altLang="en-US" sz="3200" b="1" u="sng" dirty="0" smtClean="0">
                <a:solidFill>
                  <a:srgbClr val="003366"/>
                </a:solidFill>
              </a:rPr>
              <a:t>Overall Rxn Order, x</a:t>
            </a:r>
            <a:r>
              <a:rPr lang="en-US" altLang="en-US" sz="3200" b="1" dirty="0" smtClean="0">
                <a:solidFill>
                  <a:srgbClr val="003366"/>
                </a:solidFill>
              </a:rPr>
              <a:t>    	 </a:t>
            </a:r>
            <a:r>
              <a:rPr lang="en-US" altLang="en-US" sz="3200" b="1" u="sng" dirty="0" smtClean="0">
                <a:solidFill>
                  <a:srgbClr val="003366"/>
                </a:solidFill>
              </a:rPr>
              <a:t>Units for  k</a:t>
            </a:r>
            <a:endParaRPr lang="en-US" altLang="en-US" sz="3200" b="1" dirty="0" smtClean="0">
              <a:solidFill>
                <a:srgbClr val="003366"/>
              </a:solidFill>
            </a:endParaRPr>
          </a:p>
          <a:p>
            <a:pPr algn="just">
              <a:buNone/>
            </a:pPr>
            <a:r>
              <a:rPr lang="en-US" altLang="en-US" sz="3200" b="1" dirty="0" smtClean="0">
                <a:solidFill>
                  <a:srgbClr val="003366"/>
                </a:solidFill>
              </a:rPr>
              <a:t>      </a:t>
            </a:r>
            <a:r>
              <a:rPr lang="en-US" altLang="en-US" sz="3200" b="1" dirty="0" smtClean="0">
                <a:solidFill>
                  <a:srgbClr val="663300"/>
                </a:solidFill>
              </a:rPr>
              <a:t>zero	          		  </a:t>
            </a:r>
            <a:r>
              <a:rPr lang="en-US" altLang="en-US" sz="32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3200" b="1" dirty="0" smtClean="0">
                <a:solidFill>
                  <a:srgbClr val="663300"/>
                </a:solidFill>
              </a:rPr>
              <a:t>s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-1</a:t>
            </a:r>
          </a:p>
          <a:p>
            <a:pPr algn="just">
              <a:buNone/>
            </a:pPr>
            <a:r>
              <a:rPr lang="en-US" altLang="en-US" sz="3200" b="1" dirty="0" smtClean="0">
                <a:solidFill>
                  <a:srgbClr val="663300"/>
                </a:solidFill>
              </a:rPr>
              <a:t>     first		              	   s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-1</a:t>
            </a:r>
          </a:p>
          <a:p>
            <a:pPr algn="just">
              <a:buNone/>
            </a:pPr>
            <a:r>
              <a:rPr lang="en-US" altLang="en-US" sz="3200" b="1" dirty="0" smtClean="0">
                <a:solidFill>
                  <a:srgbClr val="663300"/>
                </a:solidFill>
              </a:rPr>
              <a:t>     second				  </a:t>
            </a:r>
            <a:r>
              <a:rPr lang="en-US" altLang="en-US" sz="32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-1</a:t>
            </a:r>
            <a:r>
              <a:rPr lang="en-US" altLang="en-US" sz="3200" b="1" dirty="0" smtClean="0">
                <a:solidFill>
                  <a:srgbClr val="663300"/>
                </a:solidFill>
              </a:rPr>
              <a:t>s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-1</a:t>
            </a:r>
          </a:p>
          <a:p>
            <a:pPr algn="just">
              <a:buNone/>
            </a:pPr>
            <a:r>
              <a:rPr lang="en-US" altLang="en-US" sz="3200" b="1" dirty="0" smtClean="0">
                <a:solidFill>
                  <a:srgbClr val="663300"/>
                </a:solidFill>
              </a:rPr>
              <a:t>     third				   </a:t>
            </a:r>
            <a:r>
              <a:rPr lang="en-US" altLang="en-US" sz="32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-2</a:t>
            </a:r>
            <a:r>
              <a:rPr lang="en-US" altLang="en-US" sz="3200" b="1" dirty="0" smtClean="0">
                <a:solidFill>
                  <a:srgbClr val="663300"/>
                </a:solidFill>
              </a:rPr>
              <a:t>s</a:t>
            </a:r>
            <a:r>
              <a:rPr lang="en-US" altLang="en-US" sz="3200" b="1" baseline="30000" dirty="0" smtClean="0">
                <a:solidFill>
                  <a:srgbClr val="663300"/>
                </a:solidFill>
              </a:rPr>
              <a:t>-1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/>
              <a:t>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Factors that Affect Rate of Reaction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en-US" sz="2800" b="1" dirty="0" smtClean="0"/>
              <a:t>1. Temperature:</a:t>
            </a:r>
            <a:r>
              <a:rPr lang="en-US" sz="2800" dirty="0" smtClean="0"/>
              <a:t>  At higher temperatures, reactant molecules have more kinetic energy, move faster, and collide more often and with greater energy</a:t>
            </a:r>
            <a:endParaRPr lang="en-US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Increase in temperature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increase in velocity of reactants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   increase in number of collision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increase the effective reactions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increase the rate of reaction</a:t>
            </a:r>
          </a:p>
          <a:p>
            <a:pPr>
              <a:buNone/>
            </a:pPr>
            <a:r>
              <a:rPr lang="en-US" sz="2800" b="1" dirty="0" smtClean="0"/>
              <a:t>2.</a:t>
            </a:r>
            <a:r>
              <a:rPr lang="en-US" sz="2800" dirty="0" smtClean="0"/>
              <a:t> </a:t>
            </a:r>
            <a:r>
              <a:rPr lang="en-US" sz="2800" b="1" dirty="0" smtClean="0"/>
              <a:t>Concentrations of reactants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terms of collision theory, as the concentration of reactants increases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increase the number of collision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increase rate of reaction.</a:t>
            </a:r>
          </a:p>
          <a:p>
            <a:pPr>
              <a:buNone/>
            </a:pPr>
            <a:r>
              <a:rPr lang="en-US" sz="2800" b="1" dirty="0" smtClean="0"/>
              <a:t>3.</a:t>
            </a:r>
            <a:r>
              <a:rPr lang="en-US" sz="2800" dirty="0" smtClean="0"/>
              <a:t> </a:t>
            </a:r>
            <a:r>
              <a:rPr lang="en-US" sz="2800" b="1" dirty="0" smtClean="0"/>
              <a:t>Surface area of a solid reactant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Increase in surface area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Symbol"/>
              </a:rPr>
              <a:t></a:t>
            </a:r>
            <a:r>
              <a:rPr lang="en-US" sz="2800" dirty="0" smtClean="0"/>
              <a:t>decrease in number of collision between molecules 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decrease the rate of reaction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4. Catalysts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Catalyst provides the different pathway for a reaction; which lowers activation energy than the original route.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 So the presence of catalyst decreases the time taken by the reaction, increases rate of chemical reaction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sz="2800" b="1" dirty="0" smtClean="0"/>
              <a:t>5. Pressure of gaseous reactants or products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concentration of a gas is a function of the pressure on the gas.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Increasing the pressure of a gas is exactly the same as increasing its concentration.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Under higher pressure or at a higher concentration, gas molecules collide more frequently and react at a faster rate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Determination of order of reaction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US" altLang="en-US" sz="2800" b="1" dirty="0" smtClean="0"/>
              <a:t>Order  from units of k: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  </a:t>
            </a:r>
            <a:r>
              <a:rPr lang="en-US" altLang="en-US" sz="2800" dirty="0" smtClean="0">
                <a:solidFill>
                  <a:srgbClr val="000000"/>
                </a:solidFill>
              </a:rPr>
              <a:t>If you are given the units of the rate constant for a reaction, then you will know the overall order. 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Not too common.</a:t>
            </a:r>
            <a:endParaRPr lang="en-US" altLang="en-US" sz="2800" b="1" i="1" dirty="0" smtClean="0">
              <a:solidFill>
                <a:srgbClr val="0000FF"/>
              </a:solidFill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US" altLang="en-US" sz="2800" b="1" dirty="0" smtClean="0"/>
              <a:t>Order from altering M:  </a:t>
            </a:r>
            <a:r>
              <a:rPr lang="en-US" altLang="en-US" sz="2800" dirty="0" smtClean="0">
                <a:solidFill>
                  <a:srgbClr val="000000"/>
                </a:solidFill>
              </a:rPr>
              <a:t>Measure initial rates keeping one reactant constant and change the concentration of another; observe the rates; calculate order as illustrated in the next few slides.  </a:t>
            </a:r>
            <a:endParaRPr lang="en-US" altLang="en-US" sz="2800" b="1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US" altLang="en-US" sz="2800" b="1" dirty="0" smtClean="0"/>
              <a:t>Order from integrated rate expression</a:t>
            </a:r>
            <a:r>
              <a:rPr lang="en-US" altLang="en-US" sz="2800" dirty="0" smtClean="0"/>
              <a:t>:  U</a:t>
            </a:r>
            <a:r>
              <a:rPr lang="en-US" altLang="en-US" sz="2800" dirty="0" smtClean="0">
                <a:solidFill>
                  <a:srgbClr val="000000"/>
                </a:solidFill>
              </a:rPr>
              <a:t>se calculus &amp; integrate the rate expression between the limits of time = 0 &amp; time = t.  By plotting out the variables of these integrated rate expressions you can determine the order.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800" b="1" dirty="0" smtClean="0"/>
              <a:t>Determination of Order by varying </a:t>
            </a:r>
            <a:r>
              <a:rPr lang="en-US" altLang="en-US" sz="2800" b="1" u="sng" dirty="0" smtClean="0"/>
              <a:t>M</a:t>
            </a: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Example #1:  Determine the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</a:rPr>
              <a:t>order for &amp; rate expression for:</a:t>
            </a:r>
          </a:p>
          <a:p>
            <a:pPr algn="ctr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2N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 ---) 4NO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+ 1O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rate = k [N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m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Exp #1</a:t>
            </a:r>
            <a:r>
              <a:rPr lang="en-US" sz="2800" b="1" dirty="0" smtClean="0">
                <a:solidFill>
                  <a:srgbClr val="663300"/>
                </a:solidFill>
              </a:rPr>
              <a:t>:	Rate = </a:t>
            </a:r>
            <a:r>
              <a:rPr lang="en-US" sz="2800" b="1" dirty="0" smtClean="0">
                <a:solidFill>
                  <a:srgbClr val="002060"/>
                </a:solidFill>
              </a:rPr>
              <a:t>4.8x10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-6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-1    </a:t>
            </a:r>
            <a:r>
              <a:rPr lang="en-US" sz="2800" b="1" dirty="0" smtClean="0">
                <a:solidFill>
                  <a:srgbClr val="663300"/>
                </a:solidFill>
              </a:rPr>
              <a:t>at  </a:t>
            </a:r>
            <a:r>
              <a:rPr lang="en-US" sz="2800" b="1" dirty="0" smtClean="0">
                <a:solidFill>
                  <a:srgbClr val="002060"/>
                </a:solidFill>
              </a:rPr>
              <a:t>1.0x10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-2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M</a:t>
            </a:r>
            <a:r>
              <a:rPr lang="en-US" sz="2800" b="1" dirty="0" smtClean="0">
                <a:solidFill>
                  <a:srgbClr val="663300"/>
                </a:solidFill>
              </a:rPr>
              <a:t>   N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2</a:t>
            </a:r>
            <a:r>
              <a:rPr lang="en-US" sz="2800" b="1" dirty="0" smtClean="0">
                <a:solidFill>
                  <a:srgbClr val="6633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5 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>
              <a:buNone/>
              <a:defRPr/>
            </a:pPr>
            <a:r>
              <a:rPr lang="en-US" sz="2800" b="1" dirty="0" smtClean="0">
                <a:solidFill>
                  <a:srgbClr val="66330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Exp #2</a:t>
            </a:r>
            <a:r>
              <a:rPr lang="en-US" sz="2800" b="1" dirty="0" smtClean="0">
                <a:solidFill>
                  <a:srgbClr val="663300"/>
                </a:solidFill>
              </a:rPr>
              <a:t>:	Rate = </a:t>
            </a:r>
            <a:r>
              <a:rPr lang="en-US" sz="2800" b="1" dirty="0" smtClean="0">
                <a:solidFill>
                  <a:srgbClr val="002060"/>
                </a:solidFill>
              </a:rPr>
              <a:t>9.6x10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-6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b="1" dirty="0" smtClean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663300"/>
                </a:solidFill>
              </a:rPr>
              <a:t>at  </a:t>
            </a:r>
            <a:r>
              <a:rPr lang="en-US" sz="2800" b="1" dirty="0" smtClean="0">
                <a:solidFill>
                  <a:srgbClr val="002060"/>
                </a:solidFill>
              </a:rPr>
              <a:t>2.0x10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-2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M</a:t>
            </a:r>
            <a:r>
              <a:rPr lang="en-US" sz="2800" b="1" dirty="0" smtClean="0">
                <a:solidFill>
                  <a:srgbClr val="663300"/>
                </a:solidFill>
              </a:rPr>
              <a:t>   N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2</a:t>
            </a:r>
            <a:r>
              <a:rPr lang="en-US" sz="2800" b="1" dirty="0" smtClean="0">
                <a:solidFill>
                  <a:srgbClr val="6633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5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Order:</a:t>
            </a:r>
            <a:r>
              <a:rPr lang="en-US" sz="2800" b="1" dirty="0" smtClean="0">
                <a:solidFill>
                  <a:srgbClr val="003366"/>
                </a:solidFill>
              </a:rPr>
              <a:t>  </a:t>
            </a:r>
            <a:r>
              <a:rPr lang="en-US" sz="2800" b="1" dirty="0" smtClean="0">
                <a:solidFill>
                  <a:srgbClr val="003399"/>
                </a:solidFill>
              </a:rPr>
              <a:t>Note that when [N</a:t>
            </a:r>
            <a:r>
              <a:rPr lang="en-US" sz="2800" b="1" baseline="-25000" dirty="0" smtClean="0">
                <a:solidFill>
                  <a:srgbClr val="003399"/>
                </a:solidFill>
              </a:rPr>
              <a:t>2</a:t>
            </a:r>
            <a:r>
              <a:rPr lang="en-US" sz="2800" b="1" dirty="0" smtClean="0">
                <a:solidFill>
                  <a:srgbClr val="003399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3399"/>
                </a:solidFill>
              </a:rPr>
              <a:t>5</a:t>
            </a:r>
            <a:r>
              <a:rPr lang="en-US" sz="2800" b="1" dirty="0" smtClean="0">
                <a:solidFill>
                  <a:srgbClr val="003399"/>
                </a:solidFill>
              </a:rPr>
              <a:t>] doubles, the rate doubles.  Since </a:t>
            </a:r>
            <a:r>
              <a:rPr lang="en-US" sz="2800" b="1" dirty="0" smtClean="0"/>
              <a:t>rate </a:t>
            </a:r>
            <a:r>
              <a:rPr lang="el-GR" sz="2800" b="1" dirty="0" smtClean="0">
                <a:cs typeface="Times New Roman" pitchFamily="18" charset="0"/>
              </a:rPr>
              <a:t>α</a:t>
            </a:r>
            <a:r>
              <a:rPr lang="en-US" sz="2800" b="1" dirty="0" smtClean="0"/>
              <a:t> [N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5</a:t>
            </a:r>
            <a:r>
              <a:rPr lang="en-US" sz="2800" b="1" dirty="0" smtClean="0"/>
              <a:t>]</a:t>
            </a:r>
            <a:r>
              <a:rPr lang="en-US" sz="2800" b="1" baseline="30000" dirty="0" smtClean="0"/>
              <a:t>m</a:t>
            </a:r>
            <a:r>
              <a:rPr lang="en-US" sz="2800" b="1" baseline="30000" dirty="0" smtClean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&amp; rate doubles when [N</a:t>
            </a:r>
            <a:r>
              <a:rPr lang="en-US" sz="2800" b="1" baseline="-25000" dirty="0" smtClean="0">
                <a:solidFill>
                  <a:srgbClr val="003399"/>
                </a:solidFill>
              </a:rPr>
              <a:t>2</a:t>
            </a:r>
            <a:r>
              <a:rPr lang="en-US" sz="2800" b="1" dirty="0" smtClean="0">
                <a:solidFill>
                  <a:srgbClr val="003399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3399"/>
                </a:solidFill>
              </a:rPr>
              <a:t>5</a:t>
            </a:r>
            <a:r>
              <a:rPr lang="en-US" sz="2800" b="1" dirty="0" smtClean="0">
                <a:solidFill>
                  <a:srgbClr val="003399"/>
                </a:solidFill>
              </a:rPr>
              <a:t>] doubles, the value of must be 1;  the order is 1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b="1" dirty="0" smtClean="0"/>
              <a:t>rate </a:t>
            </a:r>
            <a:r>
              <a:rPr lang="el-GR" sz="2800" b="1" dirty="0" smtClean="0">
                <a:cs typeface="Times New Roman" pitchFamily="18" charset="0"/>
              </a:rPr>
              <a:t>α</a:t>
            </a:r>
            <a:r>
              <a:rPr lang="en-US" sz="2800" b="1" dirty="0" smtClean="0"/>
              <a:t> [N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5</a:t>
            </a:r>
            <a:r>
              <a:rPr lang="en-US" sz="2800" b="1" dirty="0" smtClean="0"/>
              <a:t>]</a:t>
            </a:r>
            <a:r>
              <a:rPr lang="en-US" sz="2800" b="1" baseline="30000" dirty="0" smtClean="0"/>
              <a:t>m</a:t>
            </a:r>
            <a:r>
              <a:rPr lang="en-US" sz="2800" b="1" dirty="0" smtClean="0"/>
              <a:t>  &amp; rate doubles when [N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5</a:t>
            </a:r>
            <a:r>
              <a:rPr lang="en-US" sz="2800" b="1" dirty="0" smtClean="0"/>
              <a:t>]doubles, then: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rgbClr val="003399"/>
                </a:solidFill>
              </a:rPr>
              <a:t>		</a:t>
            </a:r>
            <a:r>
              <a:rPr lang="en-US" sz="2800" b="1" dirty="0" smtClean="0"/>
              <a:t> go from   [1]</a:t>
            </a:r>
            <a:r>
              <a:rPr lang="en-US" sz="2800" b="1" baseline="30000" dirty="0" smtClean="0"/>
              <a:t>m</a:t>
            </a:r>
            <a:r>
              <a:rPr lang="en-US" sz="2800" b="1" dirty="0" smtClean="0"/>
              <a:t> = 1  to   [2]</a:t>
            </a:r>
            <a:r>
              <a:rPr lang="en-US" sz="2800" b="1" baseline="30000" dirty="0" smtClean="0"/>
              <a:t>m </a:t>
            </a:r>
            <a:r>
              <a:rPr lang="en-US" sz="2800" b="1" dirty="0" smtClean="0"/>
              <a:t>= 2</a:t>
            </a:r>
            <a:r>
              <a:rPr lang="en-US" sz="2800" b="1" baseline="30000" dirty="0" smtClean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 m has to be 1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        Rate law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</a:rPr>
              <a:t>rate = k  x  [N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2</a:t>
            </a:r>
            <a:r>
              <a:rPr lang="en-US" sz="2800" b="1" dirty="0" smtClean="0">
                <a:solidFill>
                  <a:srgbClr val="6633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663300"/>
                </a:solidFill>
              </a:rPr>
              <a:t>5</a:t>
            </a:r>
            <a:r>
              <a:rPr lang="en-US" sz="2800" b="1" dirty="0" smtClean="0">
                <a:solidFill>
                  <a:srgbClr val="663300"/>
                </a:solidFill>
              </a:rPr>
              <a:t>]</a:t>
            </a:r>
            <a:r>
              <a:rPr lang="en-US" sz="2800" b="1" baseline="30000" dirty="0" smtClean="0">
                <a:solidFill>
                  <a:srgbClr val="663300"/>
                </a:solidFill>
              </a:rPr>
              <a:t>1</a:t>
            </a:r>
          </a:p>
          <a:p>
            <a:pPr algn="just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rgbClr val="663300"/>
                </a:solidFill>
              </a:rPr>
              <a:t>Summary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u="sng" dirty="0" smtClean="0">
                <a:solidFill>
                  <a:srgbClr val="CC3300"/>
                </a:solidFill>
              </a:rPr>
              <a:t>EFFECTS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of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doubling reagent </a:t>
            </a:r>
            <a:r>
              <a:rPr lang="en-US" altLang="en-US" sz="2800" b="1" u="sng" dirty="0" smtClean="0">
                <a:solidFill>
                  <a:srgbClr val="000000"/>
                </a:solidFill>
              </a:rPr>
              <a:t>M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 while keeping others constant: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663300"/>
                </a:solidFill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Rate remains the same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           0th order:	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[</a:t>
            </a:r>
            <a:r>
              <a:rPr lang="en-US" altLang="en-US" sz="28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]</a:t>
            </a:r>
            <a:r>
              <a:rPr lang="en-US" altLang="en-US" sz="2800" b="1" baseline="30000" dirty="0" smtClean="0">
                <a:solidFill>
                  <a:srgbClr val="0000FF"/>
                </a:solidFill>
              </a:rPr>
              <a:t>0</a:t>
            </a:r>
            <a:endParaRPr lang="en-US" altLang="en-US" sz="28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Rate doubles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	           1st order:	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[</a:t>
            </a:r>
            <a:r>
              <a:rPr lang="en-US" altLang="en-US" sz="28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]</a:t>
            </a:r>
            <a:r>
              <a:rPr lang="en-US" altLang="en-US" sz="2800" b="1" baseline="30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Rate quadruples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	2nd order:	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[</a:t>
            </a:r>
            <a:r>
              <a:rPr lang="en-US" altLang="en-US" sz="28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]</a:t>
            </a:r>
            <a:r>
              <a:rPr lang="en-US" alt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	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Rate increases eightfold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3rd order:	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[</a:t>
            </a:r>
            <a:r>
              <a:rPr lang="en-US" altLang="en-US" sz="2800" b="1" u="sng" dirty="0" smtClean="0">
                <a:solidFill>
                  <a:srgbClr val="663300"/>
                </a:solidFill>
              </a:rPr>
              <a:t>M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]</a:t>
            </a:r>
            <a:r>
              <a:rPr lang="en-US" altLang="en-US" sz="2800" b="1" baseline="30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		</a:t>
            </a:r>
            <a:r>
              <a:rPr lang="en-US" altLang="en-US" sz="2800" b="1" dirty="0" smtClean="0">
                <a:solidFill>
                  <a:srgbClr val="663300"/>
                </a:solidFill>
              </a:rPr>
              <a:t>	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2800" b="1" dirty="0" smtClean="0"/>
              <a:t>Example #2: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2 NO + Cl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 -----) 2 NOCl   -  Calculate order of Rxn</a:t>
            </a:r>
          </a:p>
          <a:p>
            <a:pPr>
              <a:buNone/>
            </a:pPr>
            <a:r>
              <a:rPr lang="en-US" altLang="en-US" sz="2800" b="1" dirty="0" smtClean="0">
                <a:solidFill>
                  <a:srgbClr val="0000CC"/>
                </a:solidFill>
              </a:rPr>
              <a:t>Exp  Initial [NO]	Initial [Cl</a:t>
            </a:r>
            <a:r>
              <a:rPr lang="en-US" altLang="en-US" sz="2800" b="1" baseline="-25000" dirty="0" smtClean="0">
                <a:solidFill>
                  <a:srgbClr val="0000CC"/>
                </a:solidFill>
              </a:rPr>
              <a:t>2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]	      Initial Rate, Ms</a:t>
            </a:r>
            <a:r>
              <a:rPr lang="en-US" altLang="en-US" sz="2800" b="1" baseline="30000" dirty="0" smtClean="0">
                <a:solidFill>
                  <a:srgbClr val="0000CC"/>
                </a:solidFill>
              </a:rPr>
              <a:t>-1</a:t>
            </a:r>
            <a:endParaRPr lang="en-US" alt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800" b="1" dirty="0" smtClean="0">
                <a:solidFill>
                  <a:srgbClr val="0000CC"/>
                </a:solidFill>
              </a:rPr>
              <a:t>	  1	0.0125		   0.0255		    2.27x10</a:t>
            </a:r>
            <a:r>
              <a:rPr lang="en-US" altLang="en-US" sz="2800" b="1" baseline="30000" dirty="0" smtClean="0">
                <a:solidFill>
                  <a:srgbClr val="0000CC"/>
                </a:solidFill>
              </a:rPr>
              <a:t>-5</a:t>
            </a:r>
            <a:endParaRPr lang="en-US" alt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800" b="1" dirty="0" smtClean="0">
                <a:solidFill>
                  <a:srgbClr val="0000CC"/>
                </a:solidFill>
              </a:rPr>
              <a:t>	  2     0.0125		   0.0510		    4.57x10</a:t>
            </a:r>
            <a:r>
              <a:rPr lang="en-US" altLang="en-US" sz="2800" b="1" baseline="30000" dirty="0" smtClean="0">
                <a:solidFill>
                  <a:srgbClr val="0000CC"/>
                </a:solidFill>
              </a:rPr>
              <a:t>-5</a:t>
            </a:r>
            <a:endParaRPr lang="en-US" altLang="en-US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800" b="1" dirty="0" smtClean="0">
                <a:solidFill>
                  <a:srgbClr val="0000CC"/>
                </a:solidFill>
              </a:rPr>
              <a:t>	  3     0.0250		   0.0255		    9.08x10</a:t>
            </a:r>
            <a:r>
              <a:rPr lang="en-US" altLang="en-US" sz="2800" b="1" baseline="30000" dirty="0" smtClean="0">
                <a:solidFill>
                  <a:srgbClr val="0000CC"/>
                </a:solidFill>
              </a:rPr>
              <a:t>-5</a:t>
            </a:r>
          </a:p>
          <a:p>
            <a:pPr>
              <a:buNone/>
            </a:pPr>
            <a:r>
              <a:rPr lang="en-US" altLang="en-US" sz="2800" b="1" dirty="0" smtClean="0"/>
              <a:t>Rate = k[NO]</a:t>
            </a:r>
            <a:r>
              <a:rPr lang="en-US" altLang="en-US" sz="2800" b="1" baseline="30000" dirty="0" smtClean="0"/>
              <a:t>m</a:t>
            </a:r>
            <a:r>
              <a:rPr lang="en-US" altLang="en-US" sz="2800" b="1" dirty="0" smtClean="0"/>
              <a:t>[Cl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]</a:t>
            </a:r>
            <a:r>
              <a:rPr lang="en-US" altLang="en-US" sz="2800" b="1" baseline="30000" dirty="0" smtClean="0"/>
              <a:t>n</a:t>
            </a:r>
            <a:endParaRPr lang="en-US" altLang="en-US" sz="2800" b="1" dirty="0" smtClean="0"/>
          </a:p>
          <a:p>
            <a:pPr>
              <a:buNone/>
            </a:pPr>
            <a:r>
              <a:rPr lang="en-US" altLang="en-US" sz="2800" b="1" dirty="0" smtClean="0"/>
              <a:t>	</a:t>
            </a:r>
            <a:r>
              <a:rPr lang="en-US" altLang="en-US" sz="2800" b="1" dirty="0" smtClean="0">
                <a:solidFill>
                  <a:srgbClr val="996633"/>
                </a:solidFill>
              </a:rPr>
              <a:t>a) calculate n:	From 1 &amp; 2 - double [Cl</a:t>
            </a:r>
            <a:r>
              <a:rPr lang="en-US" altLang="en-US" sz="2800" b="1" baseline="-25000" dirty="0" smtClean="0">
                <a:solidFill>
                  <a:srgbClr val="996633"/>
                </a:solidFill>
              </a:rPr>
              <a:t>2</a:t>
            </a:r>
            <a:r>
              <a:rPr lang="en-US" altLang="en-US" sz="2800" b="1" dirty="0" smtClean="0">
                <a:solidFill>
                  <a:srgbClr val="996633"/>
                </a:solidFill>
              </a:rPr>
              <a:t>] &amp; keep [NO] constant &amp; rate increases by factor of 2.01;  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n = 1</a:t>
            </a:r>
          </a:p>
          <a:p>
            <a:pPr>
              <a:buNone/>
            </a:pPr>
            <a:r>
              <a:rPr lang="en-US" altLang="en-US" sz="2800" b="1" dirty="0" smtClean="0">
                <a:solidFill>
                  <a:srgbClr val="996633"/>
                </a:solidFill>
              </a:rPr>
              <a:t>	b) calculate m:	From 1 &amp; 3 - double [NO] &amp; keep [Cl</a:t>
            </a:r>
            <a:r>
              <a:rPr lang="en-US" altLang="en-US" sz="2800" b="1" baseline="-25000" dirty="0" smtClean="0">
                <a:solidFill>
                  <a:srgbClr val="996633"/>
                </a:solidFill>
              </a:rPr>
              <a:t>2</a:t>
            </a:r>
            <a:r>
              <a:rPr lang="en-US" altLang="en-US" sz="2800" b="1" dirty="0" smtClean="0">
                <a:solidFill>
                  <a:srgbClr val="996633"/>
                </a:solidFill>
              </a:rPr>
              <a:t>] constant &amp; rate increases by factor of 4.00;  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m = 2</a:t>
            </a:r>
          </a:p>
          <a:p>
            <a:pPr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        Rate = k[NO]</a:t>
            </a:r>
            <a:r>
              <a:rPr lang="en-US" altLang="en-US" sz="2800" b="1" baseline="30000" dirty="0" smtClean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[Cl</a:t>
            </a:r>
            <a:r>
              <a:rPr lang="en-US" alt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]</a:t>
            </a:r>
            <a:r>
              <a:rPr lang="en-US" altLang="en-US" sz="2800" b="1" baseline="30000" dirty="0" smtClean="0">
                <a:solidFill>
                  <a:srgbClr val="006600"/>
                </a:solidFill>
              </a:rPr>
              <a:t>1</a:t>
            </a:r>
          </a:p>
          <a:p>
            <a:pPr>
              <a:buNone/>
            </a:pPr>
            <a:r>
              <a:rPr lang="en-US" altLang="en-US" sz="2800" b="1" dirty="0" smtClean="0">
                <a:solidFill>
                  <a:srgbClr val="006600"/>
                </a:solidFill>
              </a:rPr>
              <a:t>	2</a:t>
            </a:r>
            <a:r>
              <a:rPr lang="en-US" altLang="en-US" sz="2800" b="1" baseline="36000" dirty="0" smtClean="0">
                <a:solidFill>
                  <a:srgbClr val="006600"/>
                </a:solidFill>
              </a:rPr>
              <a:t>nd 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order wrt [NO];    1</a:t>
            </a:r>
            <a:r>
              <a:rPr lang="en-US" altLang="en-US" sz="2800" b="1" baseline="36000" dirty="0" smtClean="0">
                <a:solidFill>
                  <a:srgbClr val="006600"/>
                </a:solidFill>
              </a:rPr>
              <a:t>st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order wrt [Cl</a:t>
            </a:r>
            <a:r>
              <a:rPr lang="en-US" altLang="en-US" sz="2800" b="1" baseline="-25000" dirty="0" smtClean="0">
                <a:solidFill>
                  <a:srgbClr val="006600"/>
                </a:solidFill>
              </a:rPr>
              <a:t>2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];    3</a:t>
            </a:r>
            <a:r>
              <a:rPr lang="en-US" altLang="en-US" sz="2800" b="1" baseline="30000" dirty="0" smtClean="0">
                <a:solidFill>
                  <a:srgbClr val="006600"/>
                </a:solidFill>
              </a:rPr>
              <a:t>rd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order overall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Pseudo order reaction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321357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458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smtClean="0"/>
              <a:t>Generally, Chemical kinetics deals with: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 smtClean="0"/>
              <a:t>How rapidly reactants are consumed and products are formed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 smtClean="0"/>
              <a:t>How reaction rates respond to change in conditions and catalyst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 smtClean="0"/>
              <a:t>Identification of steps by which reaction takes place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 smtClean="0"/>
              <a:t>The mechanisms of the reaction proceeds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Elementary Reactions and Mechanism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305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82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Rate Laws and Mechanisms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82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43323"/>
            <a:ext cx="8229600" cy="586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57609"/>
            <a:ext cx="8305800" cy="577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8153399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For example, the Haber process for the production of ammonia requires high temperatures to achieve commercially feasible reaction rates.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However, even higher temperatures (and more cost) would be required without the use of iron oxide, which speeds up the reaction.</a:t>
            </a:r>
          </a:p>
          <a:p>
            <a:pPr algn="just">
              <a:buNone/>
            </a:pPr>
            <a:r>
              <a:rPr lang="en-US" sz="2800" b="1" u="sng" dirty="0" smtClean="0"/>
              <a:t>Rate of chemical reaction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Reaction rate of a chemical reaction is defined as the change in concentration of  reactant or product per unit time.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Let us consider the general one-way chemical reaction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9670" b="17102"/>
          <a:stretch/>
        </p:blipFill>
        <p:spPr bwMode="auto">
          <a:xfrm>
            <a:off x="1447800" y="5715000"/>
            <a:ext cx="5867400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Kinetics of Complex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Reaction can be divide into the following 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Simple reaction (irreversible)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Reversible (opposing) reaction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Parallel (side) reaction 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Consecutive (sequential) reactions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Chain </a:t>
            </a:r>
            <a:r>
              <a:rPr lang="en-US" sz="2800" dirty="0" smtClean="0"/>
              <a:t>reactions</a:t>
            </a:r>
          </a:p>
          <a:p>
            <a:pPr marL="514350" lvl="0" indent="-514350">
              <a:buAutoNum type="alphaUcParenR"/>
            </a:pPr>
            <a:r>
              <a:rPr lang="en-US" sz="2800" b="1" dirty="0" smtClean="0"/>
              <a:t>Simple </a:t>
            </a:r>
            <a:r>
              <a:rPr lang="en-US" sz="2800" b="1" dirty="0" smtClean="0"/>
              <a:t>reaction </a:t>
            </a:r>
            <a:endParaRPr lang="en-US" sz="2800" b="1" dirty="0" smtClean="0"/>
          </a:p>
          <a:p>
            <a:pPr marL="514350" lvl="0" indent="-514350">
              <a:buNone/>
            </a:pPr>
            <a:r>
              <a:rPr lang="en-US" sz="2800" b="1" dirty="0" smtClean="0"/>
              <a:t> </a:t>
            </a:r>
            <a:r>
              <a:rPr lang="en-US" sz="2800" b="1" dirty="0" smtClean="0"/>
              <a:t>                         or </a:t>
            </a:r>
          </a:p>
          <a:p>
            <a:pPr marL="514350" lvl="0" indent="-514350" algn="just">
              <a:buFont typeface="Wingdings" pitchFamily="2" charset="2"/>
              <a:buChar char="ü"/>
            </a:pPr>
            <a:r>
              <a:rPr lang="en-US" sz="2800" dirty="0" smtClean="0"/>
              <a:t>Single </a:t>
            </a:r>
            <a:r>
              <a:rPr lang="en-US" sz="2800" dirty="0" smtClean="0"/>
              <a:t>arrow is used to represent the reaction is irreversible reaction. </a:t>
            </a:r>
            <a:endParaRPr lang="en-US" sz="2800" dirty="0" smtClean="0"/>
          </a:p>
          <a:p>
            <a:pPr marL="514350" lvl="0" indent="-514350" algn="just">
              <a:buFont typeface="Wingdings" pitchFamily="2" charset="2"/>
              <a:buChar char="ü"/>
            </a:pPr>
            <a:r>
              <a:rPr lang="en-US" sz="2800" dirty="0" smtClean="0"/>
              <a:t>Therefore</a:t>
            </a:r>
            <a:r>
              <a:rPr lang="en-US" sz="2800" dirty="0" smtClean="0"/>
              <a:t>, rate law and order of reaction simply be derived like 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order,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order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 smtClean="0"/>
              <a:t>order.</a:t>
            </a:r>
            <a:endParaRPr lang="en-US" sz="2800" b="1" dirty="0" smtClean="0"/>
          </a:p>
          <a:p>
            <a:pPr marL="514350" lvl="0" indent="-51435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914400" y="4038600"/>
          <a:ext cx="1143000" cy="381000"/>
        </p:xfrm>
        <a:graphic>
          <a:graphicData uri="http://schemas.openxmlformats.org/presentationml/2006/ole">
            <p:oleObj spid="_x0000_s130050" name="Equation" r:id="rId3" imgW="634680" imgH="215640" progId="Equation.DSMT4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971800" y="3962400"/>
          <a:ext cx="1981200" cy="368300"/>
        </p:xfrm>
        <a:graphic>
          <a:graphicData uri="http://schemas.openxmlformats.org/presentationml/2006/ole">
            <p:oleObj spid="_x0000_s130051" name="Equation" r:id="rId4" imgW="113004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lvl="0">
              <a:buNone/>
            </a:pPr>
            <a:r>
              <a:rPr lang="en-US" b="1" dirty="0" smtClean="0"/>
              <a:t>B) </a:t>
            </a:r>
            <a:r>
              <a:rPr lang="en-US" sz="2800" b="1" dirty="0" smtClean="0"/>
              <a:t>Reversible </a:t>
            </a:r>
            <a:r>
              <a:rPr lang="en-US" sz="2800" b="1" dirty="0" smtClean="0"/>
              <a:t>reaction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Consider the following reversible reaction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Double half arrow is used represent the reversible reaction which means reactants form product and simultaneously products form reactant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Rate of forward </a:t>
            </a:r>
            <a:r>
              <a:rPr lang="en-US" sz="2800" dirty="0" smtClean="0"/>
              <a:t>is: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Rate of backward is: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But </a:t>
            </a:r>
            <a:r>
              <a:rPr lang="en-US" sz="2800" dirty="0" smtClean="0"/>
              <a:t>according to law of mass action: R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 = R</a:t>
            </a:r>
            <a:r>
              <a:rPr lang="en-US" sz="2800" baseline="-25000" dirty="0" smtClean="0"/>
              <a:t>b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143000" y="1905000"/>
          <a:ext cx="2667000" cy="609600"/>
        </p:xfrm>
        <a:graphic>
          <a:graphicData uri="http://schemas.openxmlformats.org/presentationml/2006/ole">
            <p:oleObj spid="_x0000_s131074" name="Equation" r:id="rId3" imgW="1409400" imgH="253800" progId="Equation.DSMT4">
              <p:embed/>
            </p:oleObj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971800" y="3657600"/>
          <a:ext cx="1524000" cy="558800"/>
        </p:xfrm>
        <a:graphic>
          <a:graphicData uri="http://schemas.openxmlformats.org/presentationml/2006/ole">
            <p:oleObj spid="_x0000_s131075" name="Equation" r:id="rId4" imgW="812520" imgH="253800" progId="Equation.DSMT4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4495800" y="3657600"/>
          <a:ext cx="2057400" cy="482600"/>
        </p:xfrm>
        <a:graphic>
          <a:graphicData uri="http://schemas.openxmlformats.org/presentationml/2006/ole">
            <p:oleObj spid="_x0000_s131076" name="Equation" r:id="rId5" imgW="1206360" imgH="253800" progId="Equation.DSMT4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3276600" y="4419600"/>
          <a:ext cx="3124200" cy="457200"/>
        </p:xfrm>
        <a:graphic>
          <a:graphicData uri="http://schemas.openxmlformats.org/presentationml/2006/ole">
            <p:oleObj spid="_x0000_s131077" name="Equation" r:id="rId6" imgW="2019240" imgH="241200" progId="Equation.DSMT4">
              <p:embed/>
            </p:oleObj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2667000" y="5791200"/>
          <a:ext cx="2743200" cy="482600"/>
        </p:xfrm>
        <a:graphic>
          <a:graphicData uri="http://schemas.openxmlformats.org/presentationml/2006/ole">
            <p:oleObj spid="_x0000_s131078" name="Equation" r:id="rId7" imgW="15238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Rearranging of this equation gives: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Where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is forward rate constant and k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is backward rate </a:t>
            </a:r>
            <a:r>
              <a:rPr lang="en-US" sz="2800" dirty="0" smtClean="0"/>
              <a:t>constant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But               </a:t>
            </a:r>
            <a:r>
              <a:rPr lang="en-US" sz="2800" dirty="0" smtClean="0"/>
              <a:t>where k equilibrium constant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Overall order: 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362200" y="1447800"/>
          <a:ext cx="3200400" cy="990600"/>
        </p:xfrm>
        <a:graphic>
          <a:graphicData uri="http://schemas.openxmlformats.org/presentationml/2006/ole">
            <p:oleObj spid="_x0000_s132098" name="Equation" r:id="rId3" imgW="1587240" imgH="469800" progId="Equation.DSMT4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743200" y="2743200"/>
          <a:ext cx="2133600" cy="990600"/>
        </p:xfrm>
        <a:graphic>
          <a:graphicData uri="http://schemas.openxmlformats.org/presentationml/2006/ole">
            <p:oleObj spid="_x0000_s132099" name="Equation" r:id="rId4" imgW="939600" imgH="457200" progId="Equation.DSMT4">
              <p:embed/>
            </p:oleObj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066800" y="4800600"/>
          <a:ext cx="838200" cy="914400"/>
        </p:xfrm>
        <a:graphic>
          <a:graphicData uri="http://schemas.openxmlformats.org/presentationml/2006/ole">
            <p:oleObj spid="_x0000_s132100" name="Equation" r:id="rId5" imgW="457200" imgH="457200" progId="Equation.DSMT4">
              <p:embed/>
            </p:oleObj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6096000" y="4648200"/>
          <a:ext cx="1981200" cy="838200"/>
        </p:xfrm>
        <a:graphic>
          <a:graphicData uri="http://schemas.openxmlformats.org/presentationml/2006/ole">
            <p:oleObj spid="_x0000_s132101" name="Equation" r:id="rId6" imgW="1117440" imgH="444240" progId="Equation.DSMT4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2590800" y="5867400"/>
          <a:ext cx="1828800" cy="406400"/>
        </p:xfrm>
        <a:graphic>
          <a:graphicData uri="http://schemas.openxmlformats.org/presentationml/2006/ole">
            <p:oleObj spid="_x0000_s132102" name="Equation" r:id="rId7" imgW="78732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lvl="0">
              <a:buNone/>
            </a:pPr>
            <a:r>
              <a:rPr lang="en-US" sz="2800" b="1" dirty="0" smtClean="0"/>
              <a:t>C) Parallel </a:t>
            </a:r>
            <a:r>
              <a:rPr lang="en-US" sz="2800" b="1" dirty="0" smtClean="0"/>
              <a:t>(concurrent) </a:t>
            </a:r>
            <a:r>
              <a:rPr lang="en-US" sz="2800" b="1" dirty="0" smtClean="0"/>
              <a:t>reaction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Many products are formed from the same reactants. Different path for the </a:t>
            </a:r>
            <a:r>
              <a:rPr lang="en-US" sz="2800" dirty="0" smtClean="0"/>
              <a:t>reaction</a:t>
            </a:r>
          </a:p>
          <a:p>
            <a:pPr algn="just">
              <a:buNone/>
            </a:pPr>
            <a:r>
              <a:rPr lang="en-US" sz="2800" dirty="0" smtClean="0"/>
              <a:t>     A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Assume the steps are first order</a:t>
            </a:r>
          </a:p>
          <a:p>
            <a:pPr algn="just">
              <a:buNone/>
            </a:pPr>
            <a:r>
              <a:rPr lang="en-US" sz="2800" dirty="0" smtClean="0"/>
              <a:t>                                                           ………. (a)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………... (b)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…………… (c)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2590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90600" y="2590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2362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19200" y="2819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1066800" y="3810000"/>
          <a:ext cx="3581400" cy="762000"/>
        </p:xfrm>
        <a:graphic>
          <a:graphicData uri="http://schemas.openxmlformats.org/presentationml/2006/ole">
            <p:oleObj spid="_x0000_s133124" name="Equation" r:id="rId3" imgW="2197080" imgH="393480" progId="Equation.DSMT4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1371600" y="4800600"/>
          <a:ext cx="3352800" cy="685800"/>
        </p:xfrm>
        <a:graphic>
          <a:graphicData uri="http://schemas.openxmlformats.org/presentationml/2006/ole">
            <p:oleObj spid="_x0000_s133125" name="Equation" r:id="rId4" imgW="2133360" imgH="393480" progId="Equation.DSMT4">
              <p:embed/>
            </p:oleObj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447800" y="5791200"/>
          <a:ext cx="3048000" cy="685800"/>
        </p:xfrm>
        <a:graphic>
          <a:graphicData uri="http://schemas.openxmlformats.org/presentationml/2006/ole">
            <p:oleObj spid="_x0000_s133126" name="Equation" r:id="rId5" imgW="214596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Integration of equation (a-c) gives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The rate of decay of A is the sum of </a:t>
            </a:r>
            <a:r>
              <a:rPr lang="en-US" sz="2800" b="1" dirty="0" smtClean="0"/>
              <a:t>(             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2362200" y="1524000"/>
          <a:ext cx="2514600" cy="609600"/>
        </p:xfrm>
        <a:graphic>
          <a:graphicData uri="http://schemas.openxmlformats.org/presentationml/2006/ole">
            <p:oleObj spid="_x0000_s134146" name="Equation" r:id="rId3" imgW="1079280" imgH="266400" progId="Equation.DSMT4">
              <p:embed/>
            </p:oleObj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362200" y="2362200"/>
          <a:ext cx="3429000" cy="990600"/>
        </p:xfrm>
        <a:graphic>
          <a:graphicData uri="http://schemas.openxmlformats.org/presentationml/2006/ole">
            <p:oleObj spid="_x0000_s134147" name="Equation" r:id="rId4" imgW="1625400" imgH="431640" progId="Equation.DSMT4">
              <p:embed/>
            </p:oleObj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2743200" y="3581400"/>
          <a:ext cx="3276600" cy="914400"/>
        </p:xfrm>
        <a:graphic>
          <a:graphicData uri="http://schemas.openxmlformats.org/presentationml/2006/ole">
            <p:oleObj spid="_x0000_s134148" name="Equation" r:id="rId5" imgW="1625400" imgH="431640" progId="Equation.DSMT4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3352800" y="4724400"/>
          <a:ext cx="1600200" cy="838200"/>
        </p:xfrm>
        <a:graphic>
          <a:graphicData uri="http://schemas.openxmlformats.org/presentationml/2006/ole">
            <p:oleObj spid="_x0000_s134149" name="Equation" r:id="rId6" imgW="558720" imgH="431640" progId="Equation.DSMT4">
              <p:embed/>
            </p:oleObj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5181600" y="5410200"/>
          <a:ext cx="1066799" cy="533400"/>
        </p:xfrm>
        <a:graphic>
          <a:graphicData uri="http://schemas.openxmlformats.org/presentationml/2006/ole">
            <p:oleObj spid="_x0000_s134153" name="Equation" r:id="rId7" imgW="40608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b="1" dirty="0" smtClean="0"/>
              <a:t>D) Consecutive </a:t>
            </a:r>
            <a:r>
              <a:rPr lang="en-US" sz="2800" b="1" dirty="0" smtClean="0"/>
              <a:t>(sequential) </a:t>
            </a:r>
            <a:r>
              <a:rPr lang="en-US" sz="2800" b="1" dirty="0" smtClean="0"/>
              <a:t>reactions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Some  reactions  proceed  through  the  formation  of  an  intermediate  (I),  as  in  the consecutive unimolecular reactions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 </a:t>
            </a:r>
            <a:r>
              <a:rPr lang="en-US" sz="2800" dirty="0" smtClean="0"/>
              <a:t>example is the decay of a radioactive family, such as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Usually  an  exact  deduction  of  the  rate  law  from  the  differential  rate  equations  of  a  multistep mechanism  is  not  </a:t>
            </a:r>
            <a:r>
              <a:rPr lang="en-US" sz="2800" dirty="0" smtClean="0"/>
              <a:t>possible.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Therefore</a:t>
            </a:r>
            <a:r>
              <a:rPr lang="en-US" sz="2800" dirty="0" smtClean="0"/>
              <a:t>, one of two approximation methods is generally used, the rate-determining-step approximation or the steady state approximation.</a:t>
            </a: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2057400" y="2514600"/>
          <a:ext cx="2971800" cy="457200"/>
        </p:xfrm>
        <a:graphic>
          <a:graphicData uri="http://schemas.openxmlformats.org/presentationml/2006/ole">
            <p:oleObj spid="_x0000_s140289" name="Equation" r:id="rId3" imgW="1193760" imgH="203040" progId="Equation.DSMT4">
              <p:embed/>
            </p:oleObj>
          </a:graphicData>
        </a:graphic>
      </p:graphicFrame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438400" y="3581400"/>
          <a:ext cx="4343400" cy="533400"/>
        </p:xfrm>
        <a:graphic>
          <a:graphicData uri="http://schemas.openxmlformats.org/presentationml/2006/ole">
            <p:oleObj spid="_x0000_s140290" name="Equation" r:id="rId4" imgW="22604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Rate- determining-step </a:t>
            </a:r>
            <a:r>
              <a:rPr lang="en-US" sz="2800" b="1" dirty="0" smtClean="0"/>
              <a:t>approximation</a:t>
            </a:r>
          </a:p>
          <a:p>
            <a:pPr algn="just">
              <a:buNone/>
            </a:pPr>
            <a:r>
              <a:rPr lang="en-US" sz="2800" dirty="0" smtClean="0"/>
              <a:t>Consider the following mechanism composed of unimolecular (elementary) </a:t>
            </a:r>
            <a:r>
              <a:rPr lang="en-US" sz="2800" dirty="0" smtClean="0"/>
              <a:t>reactions.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Where </a:t>
            </a:r>
            <a:r>
              <a:rPr lang="en-US" sz="2800" dirty="0" smtClean="0"/>
              <a:t>step 2 </a:t>
            </a:r>
            <a:r>
              <a:rPr lang="en-US" sz="2800" dirty="0" smtClean="0"/>
              <a:t>(          </a:t>
            </a:r>
            <a:r>
              <a:rPr lang="en-US" sz="2800" dirty="0" smtClean="0"/>
              <a:t>) is assumed to be the rate-determining </a:t>
            </a:r>
            <a:r>
              <a:rPr lang="en-US" sz="2800" dirty="0" smtClean="0"/>
              <a:t>step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For this assumption to be valid, we must have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slow rate of B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C compared with B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A ensures that most B molecules go back to A rather than going to C, thereby ensuring that step 1 remains to equilibrium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 smtClean="0"/>
              <a:t>overall rate is then controlled by the rate determining step B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C.</a:t>
            </a: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2133600" y="2362200"/>
          <a:ext cx="3429000" cy="685800"/>
        </p:xfrm>
        <a:graphic>
          <a:graphicData uri="http://schemas.openxmlformats.org/presentationml/2006/ole">
            <p:oleObj spid="_x0000_s139265" name="Equation" r:id="rId3" imgW="1866600" imgH="342720" progId="Equation.DSMT4">
              <p:embed/>
            </p:oleObj>
          </a:graphicData>
        </a:graphic>
      </p:graphicFrame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2133600" y="3200400"/>
          <a:ext cx="762000" cy="381000"/>
        </p:xfrm>
        <a:graphic>
          <a:graphicData uri="http://schemas.openxmlformats.org/presentationml/2006/ole">
            <p:oleObj spid="_x0000_s139266" name="Equation" r:id="rId4" imgW="647640" imgH="304560" progId="Equation.DSMT4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6400800" y="3505200"/>
          <a:ext cx="1219200" cy="533400"/>
        </p:xfrm>
        <a:graphic>
          <a:graphicData uri="http://schemas.openxmlformats.org/presentationml/2006/ole">
            <p:oleObj spid="_x0000_s139267" name="Equation" r:id="rId5" imgW="571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The Steady-State </a:t>
            </a:r>
            <a:r>
              <a:rPr lang="en-US" sz="2800" b="1" dirty="0" smtClean="0"/>
              <a:t>Approximation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Multistep  reaction  mechanisms  usually  involve  one  or  more  intermediate  species  that  do  not appear in the overall </a:t>
            </a:r>
            <a:r>
              <a:rPr lang="en-US" sz="2800" dirty="0" smtClean="0"/>
              <a:t>equation.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Frequently, these intermediates are very reactive and therefore do not accumulate to any significant extent during the reaction; that is, [I] &lt;&lt; [R] and [I] &lt;&lt; [P</a:t>
            </a:r>
            <a:r>
              <a:rPr lang="en-US" sz="2800" dirty="0" smtClean="0"/>
              <a:t>].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where I is an intermediate and R and P are reactants and products.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the R, I, P notation, we have:</a:t>
            </a:r>
          </a:p>
          <a:p>
            <a:pPr algn="just">
              <a:buNone/>
            </a:pPr>
            <a:r>
              <a:rPr lang="en-US" sz="2800" dirty="0" smtClean="0"/>
              <a:t>                                  and  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990600" y="5638800"/>
          <a:ext cx="1600200" cy="762000"/>
        </p:xfrm>
        <a:graphic>
          <a:graphicData uri="http://schemas.openxmlformats.org/presentationml/2006/ole">
            <p:oleObj spid="_x0000_s138241" name="Equation" r:id="rId3" imgW="876240" imgH="393480" progId="Equation.DSMT4">
              <p:embed/>
            </p:oleObj>
          </a:graphicData>
        </a:graphic>
      </p:graphicFrame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581400" y="5562600"/>
          <a:ext cx="1600200" cy="762000"/>
        </p:xfrm>
        <a:graphic>
          <a:graphicData uri="http://schemas.openxmlformats.org/presentationml/2006/ole">
            <p:oleObj spid="_x0000_s138242" name="Equation" r:id="rId4" imgW="8762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It is therefore frequently a good approximation to take d[I]/</a:t>
            </a:r>
            <a:r>
              <a:rPr lang="en-US" sz="2800" dirty="0" err="1" smtClean="0"/>
              <a:t>dt</a:t>
            </a:r>
            <a:r>
              <a:rPr lang="en-US" sz="2800" dirty="0" smtClean="0"/>
              <a:t> = 0 for each reactive intermediate. This is the steady-state (or stationary-state) approximation.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steady-state approximation assumes  that  (after  the  induction  period)  the  rate  of  formation  of  a  reaction  intermediate essentially  equals  its  rate  of  destruction,  so  as  to  keep  it  at  a  near-constant  steady-state concentration.</a:t>
            </a:r>
          </a:p>
          <a:p>
            <a:pPr>
              <a:buNone/>
            </a:pPr>
            <a:r>
              <a:rPr lang="en-US" sz="2800" b="1" dirty="0" smtClean="0"/>
              <a:t>Example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Examine the following simple reaction mechanism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Rate =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[B] Rate of product formation, v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, is proportional to the concentration of an intermediate. 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2209800" y="5029200"/>
          <a:ext cx="2209800" cy="685800"/>
        </p:xfrm>
        <a:graphic>
          <a:graphicData uri="http://schemas.openxmlformats.org/presentationml/2006/ole">
            <p:oleObj spid="_x0000_s137217" name="Equation" r:id="rId3" imgW="1244520" imgH="342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smtClean="0"/>
              <a:t>Look for the intermediate in the mechanism.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Step 1 – B is produced.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Reverse of Step 1 – B is consumed.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Step 2 – B is consumed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The Steady State Approximation applied to the intermediate B. 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/>
        </p:nvGraphicFramePr>
        <p:xfrm>
          <a:off x="2057400" y="2895600"/>
          <a:ext cx="2819400" cy="762000"/>
        </p:xfrm>
        <a:graphic>
          <a:graphicData uri="http://schemas.openxmlformats.org/presentationml/2006/ole">
            <p:oleObj spid="_x0000_s136193" name="Equation" r:id="rId3" imgW="1879560" imgH="419040" progId="Equation.DSMT4">
              <p:embed/>
            </p:oleObj>
          </a:graphicData>
        </a:graphic>
      </p:graphicFrame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2514600" y="4267200"/>
          <a:ext cx="3429000" cy="2209800"/>
        </p:xfrm>
        <a:graphic>
          <a:graphicData uri="http://schemas.openxmlformats.org/presentationml/2006/ole">
            <p:oleObj spid="_x0000_s136194" name="Equation" r:id="rId4" imgW="1536480" imgH="1155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15962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5562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rate of </a:t>
            </a:r>
            <a:r>
              <a:rPr lang="en-US" sz="2800" b="1" dirty="0" smtClean="0"/>
              <a:t>consumption of a reactant A</a:t>
            </a:r>
            <a:r>
              <a:rPr lang="en-US" sz="2800" dirty="0" smtClean="0"/>
              <a:t> is defined by the relation.</a:t>
            </a:r>
          </a:p>
          <a:p>
            <a:pPr algn="just"/>
            <a:endParaRPr lang="en-US" sz="2800" dirty="0" smtClean="0"/>
          </a:p>
          <a:p>
            <a:pPr algn="just">
              <a:buNone/>
            </a:pP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z="2000" b="1" smtClean="0"/>
              <a:pPr/>
              <a:t>6</a:t>
            </a:fld>
            <a:endParaRPr lang="en-US" sz="2000" b="1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t="7895"/>
          <a:stretch/>
        </p:blipFill>
        <p:spPr bwMode="auto">
          <a:xfrm>
            <a:off x="1676400" y="1752600"/>
            <a:ext cx="31242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25908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rate of </a:t>
            </a:r>
            <a:r>
              <a:rPr lang="en-US" sz="2800" b="1" dirty="0" smtClean="0"/>
              <a:t>formation of a product S</a:t>
            </a:r>
            <a:r>
              <a:rPr lang="en-US" sz="2800" dirty="0" smtClean="0"/>
              <a:t> is</a:t>
            </a:r>
            <a:endParaRPr lang="en-US" sz="28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t="10802"/>
          <a:stretch/>
        </p:blipFill>
        <p:spPr bwMode="auto">
          <a:xfrm>
            <a:off x="990600" y="3124200"/>
            <a:ext cx="3810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1000" y="3886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rate of reaction is,</a:t>
            </a:r>
            <a:endParaRPr lang="en-US" sz="2800" dirty="0"/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t="5495"/>
          <a:stretch/>
        </p:blipFill>
        <p:spPr bwMode="auto">
          <a:xfrm>
            <a:off x="457200" y="4419600"/>
            <a:ext cx="79248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3400" y="5715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Where c</a:t>
            </a:r>
            <a:r>
              <a:rPr lang="en-US" sz="3200" i="1" baseline="-25000" dirty="0" smtClean="0"/>
              <a:t>i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stands for the reactants concentrations and τ for time.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Substitute the expression for the concentration of B into the rate </a:t>
            </a:r>
            <a:r>
              <a:rPr lang="en-US" sz="2800" dirty="0" smtClean="0"/>
              <a:t>law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lvl="0" algn="just">
              <a:buNone/>
            </a:pPr>
            <a:r>
              <a:rPr lang="en-US" sz="2800" b="1" dirty="0" smtClean="0"/>
              <a:t>E) </a:t>
            </a:r>
            <a:r>
              <a:rPr lang="en-US" sz="2800" b="1" dirty="0" smtClean="0"/>
              <a:t>Chain </a:t>
            </a:r>
            <a:r>
              <a:rPr lang="en-US" sz="2800" b="1" dirty="0" smtClean="0"/>
              <a:t>reaction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Since a radical has an unpaired electron, its reaction with a molecule having paired electron gives rise to chain of the </a:t>
            </a:r>
            <a:r>
              <a:rPr lang="en-US" sz="2800" dirty="0" smtClean="0"/>
              <a:t>reaction.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chain reaction</a:t>
            </a:r>
            <a:r>
              <a:rPr lang="en-US" sz="2800" dirty="0" smtClean="0"/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/>
              <a:t>The reactive intermediate is consumed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/>
              <a:t>The reactants are converted to products and the intermediate is regenerated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lvl="0"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2209800" y="1447800"/>
          <a:ext cx="2438400" cy="1676400"/>
        </p:xfrm>
        <a:graphic>
          <a:graphicData uri="http://schemas.openxmlformats.org/presentationml/2006/ole">
            <p:oleObj spid="_x0000_s135169" name="Equation" r:id="rId3" imgW="1346040" imgH="888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The regeneration of the intermediate allows the cycle to be repeated over and over again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Consider the following unbranched chain </a:t>
            </a:r>
            <a:r>
              <a:rPr lang="en-US" sz="2800" dirty="0" smtClean="0"/>
              <a:t>reaction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Initiation:</a:t>
            </a:r>
          </a:p>
          <a:p>
            <a:pPr algn="just">
              <a:buNone/>
            </a:pPr>
            <a:r>
              <a:rPr lang="en-US" sz="2800" dirty="0" smtClean="0"/>
              <a:t>Propagation:  </a:t>
            </a:r>
          </a:p>
          <a:p>
            <a:pPr algn="just">
              <a:buNone/>
            </a:pPr>
            <a:r>
              <a:rPr lang="en-US" sz="2800" dirty="0" smtClean="0"/>
              <a:t>                                                         Or </a:t>
            </a:r>
            <a:endParaRPr lang="en-US" sz="2800" dirty="0" smtClean="0"/>
          </a:p>
          <a:p>
            <a:pPr lvl="0" algn="just"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514600" y="2514600"/>
          <a:ext cx="2743200" cy="685800"/>
        </p:xfrm>
        <a:graphic>
          <a:graphicData uri="http://schemas.openxmlformats.org/presentationml/2006/ole">
            <p:oleObj spid="_x0000_s184322" name="Equation" r:id="rId3" imgW="1346040" imgH="317160" progId="Equation.DSMT4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667000" y="3429000"/>
          <a:ext cx="3505200" cy="1066800"/>
        </p:xfrm>
        <a:graphic>
          <a:graphicData uri="http://schemas.openxmlformats.org/presentationml/2006/ole">
            <p:oleObj spid="_x0000_s184323" name="Equation" r:id="rId4" imgW="2222280" imgH="622080" progId="Equation.DSMT4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1600200" y="4343400"/>
          <a:ext cx="2514600" cy="609600"/>
        </p:xfrm>
        <a:graphic>
          <a:graphicData uri="http://schemas.openxmlformats.org/presentationml/2006/ole">
            <p:oleObj spid="_x0000_s184324" name="Equation" r:id="rId5" imgW="1536480" imgH="342720" progId="Equation.DSMT4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2057400" y="5029200"/>
          <a:ext cx="2514600" cy="685800"/>
        </p:xfrm>
        <a:graphic>
          <a:graphicData uri="http://schemas.openxmlformats.org/presentationml/2006/ole">
            <p:oleObj spid="_x0000_s184325" name="Equation" r:id="rId6" imgW="1549080" imgH="342720" progId="Equation.DSMT4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5486400" y="5181600"/>
          <a:ext cx="2743200" cy="571500"/>
        </p:xfrm>
        <a:graphic>
          <a:graphicData uri="http://schemas.openxmlformats.org/presentationml/2006/ole">
            <p:oleObj spid="_x0000_s184326" name="Equation" r:id="rId7" imgW="1562040" imgH="342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chain reaction rapidly reaches a steady state in which 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and            are </a:t>
            </a:r>
            <a:r>
              <a:rPr lang="en-US" sz="2800" dirty="0" smtClean="0"/>
              <a:t>both approximately zero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steady state rate law derived from the mechanism under these conditions is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Where                    </a:t>
            </a:r>
            <a:r>
              <a:rPr lang="en-US" sz="2800" dirty="0" smtClean="0"/>
              <a:t>is the equation </a:t>
            </a:r>
            <a:r>
              <a:rPr lang="en-US" sz="2800" dirty="0" smtClean="0"/>
              <a:t>constant </a:t>
            </a:r>
            <a:r>
              <a:rPr lang="en-US" sz="2800" dirty="0" smtClean="0"/>
              <a:t>for the overall </a:t>
            </a:r>
            <a:r>
              <a:rPr lang="en-US" sz="2800" dirty="0" smtClean="0"/>
              <a:t>reaction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r>
              <a:rPr lang="en-US" dirty="0" smtClean="0"/>
              <a:t>   If</a:t>
            </a:r>
            <a:endParaRPr lang="en-US" dirty="0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7924800" y="914400"/>
          <a:ext cx="882650" cy="546100"/>
        </p:xfrm>
        <a:graphic>
          <a:graphicData uri="http://schemas.openxmlformats.org/presentationml/2006/ole">
            <p:oleObj spid="_x0000_s185346" name="Equation" r:id="rId3" imgW="545760" imgH="330120" progId="Equation.DSMT4">
              <p:embed/>
            </p:oleObj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838200" y="1447800"/>
          <a:ext cx="762000" cy="533400"/>
        </p:xfrm>
        <a:graphic>
          <a:graphicData uri="http://schemas.openxmlformats.org/presentationml/2006/ole">
            <p:oleObj spid="_x0000_s185347" name="Equation" r:id="rId4" imgW="520560" imgH="330120" progId="Equation.DSMT4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2286000" y="2819400"/>
          <a:ext cx="4114800" cy="1295400"/>
        </p:xfrm>
        <a:graphic>
          <a:graphicData uri="http://schemas.openxmlformats.org/presentationml/2006/ole">
            <p:oleObj spid="_x0000_s185348" name="Equation" r:id="rId5" imgW="2603160" imgH="736560" progId="Equation.DSMT4">
              <p:embed/>
            </p:oleObj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1371600" y="4267200"/>
          <a:ext cx="1600200" cy="685800"/>
        </p:xfrm>
        <a:graphic>
          <a:graphicData uri="http://schemas.openxmlformats.org/presentationml/2006/ole">
            <p:oleObj spid="_x0000_s185349" name="Equation" r:id="rId6" imgW="901440" imgH="380880" progId="Equation.DSMT4">
              <p:embed/>
            </p:oleObj>
          </a:graphicData>
        </a:graphic>
      </p:graphicFrame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838200" y="5181600"/>
          <a:ext cx="2667000" cy="609600"/>
        </p:xfrm>
        <a:graphic>
          <a:graphicData uri="http://schemas.openxmlformats.org/presentationml/2006/ole">
            <p:oleObj spid="_x0000_s185350" name="Equation" r:id="rId7" imgW="1498320" imgH="291960" progId="Equation.DSMT4">
              <p:embed/>
            </p:oleObj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3810000" y="5715000"/>
          <a:ext cx="4191000" cy="914400"/>
        </p:xfrm>
        <a:graphic>
          <a:graphicData uri="http://schemas.openxmlformats.org/presentationml/2006/ole">
            <p:oleObj spid="_x0000_s185351" name="Equation" r:id="rId8" imgW="259056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Reaction rate theories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305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229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3058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229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382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Rate Laws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One objective of chemical kinetics is to establish a relationship between the rate of reaction and the concentration of the reactants - this relationship is called the </a:t>
            </a:r>
            <a:r>
              <a:rPr lang="en-US" sz="2800" b="1" dirty="0" smtClean="0"/>
              <a:t>rate law, or rate equation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There are two types of rate laws.</a:t>
            </a:r>
          </a:p>
          <a:p>
            <a:pPr algn="just">
              <a:buNone/>
            </a:pPr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00B050"/>
                </a:solidFill>
              </a:rPr>
              <a:t>The differential rate law </a:t>
            </a:r>
            <a:r>
              <a:rPr lang="en-US" sz="2800" dirty="0" smtClean="0"/>
              <a:t>(often called simply the rate law} shows how the rate of a reaction depends on concentrations.</a:t>
            </a:r>
          </a:p>
          <a:p>
            <a:pPr algn="just">
              <a:buNone/>
            </a:pPr>
            <a:r>
              <a:rPr lang="en-US" sz="2800" dirty="0" smtClean="0"/>
              <a:t>2. </a:t>
            </a:r>
            <a:r>
              <a:rPr lang="en-US" sz="2800" dirty="0" smtClean="0">
                <a:solidFill>
                  <a:srgbClr val="00B050"/>
                </a:solidFill>
              </a:rPr>
              <a:t>The integrated rate law </a:t>
            </a:r>
            <a:r>
              <a:rPr lang="en-US" sz="2800" dirty="0" smtClean="0"/>
              <a:t>shows how the concentrations of species in the reaction depend on time.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product are not involved in the equation since the  reaction is not reversible (forward arrow only in the balanced  equation).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3058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229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Catalysis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 catalyst is a substance that increases the rate of a reaction without itself being consumed by the process.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dirty="0" smtClean="0"/>
              <a:t>reaction in which a catalyst is involved is called a catalyzed reaction, and the process is called catalysis.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studying catalysis, keep in mind the following characteristics</a:t>
            </a:r>
            <a:r>
              <a:rPr lang="en-US" dirty="0" smtClean="0"/>
              <a:t>:</a:t>
            </a:r>
          </a:p>
          <a:p>
            <a:pPr lvl="0" algn="just">
              <a:buNone/>
            </a:pP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sz="2800" dirty="0" smtClean="0"/>
              <a:t>A catalyst lowers the Gibbs energy of activation by providing different mechanism for the reaction.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4173321"/>
            <a:ext cx="5302264" cy="230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ii) </a:t>
            </a:r>
            <a:r>
              <a:rPr lang="en-US" sz="2800" dirty="0" smtClean="0"/>
              <a:t>A </a:t>
            </a:r>
            <a:r>
              <a:rPr lang="en-US" sz="2800" dirty="0" smtClean="0"/>
              <a:t>catalyst forms an intermediate with the reactant(s) in the initial step of the mechanism and is release d in the product-forming step. The catalyst does not appear in the overall </a:t>
            </a:r>
            <a:r>
              <a:rPr lang="en-US" sz="2800" dirty="0" smtClean="0"/>
              <a:t>reaction.</a:t>
            </a:r>
          </a:p>
          <a:p>
            <a:pPr lvl="0" algn="just">
              <a:buNone/>
            </a:pPr>
            <a:r>
              <a:rPr lang="en-US" sz="2800" dirty="0" smtClean="0"/>
              <a:t>iii) </a:t>
            </a:r>
            <a:r>
              <a:rPr lang="en-US" sz="2800" dirty="0" smtClean="0"/>
              <a:t>A catalyst cannot affect the enthalpies or Gibbs energies of the reactants and products. Thus, catalysts increase the rate of approach to equilibrium, but cannot alter the thermodynamic equilibrium constant.</a:t>
            </a:r>
          </a:p>
          <a:p>
            <a:pPr lvl="0" algn="just">
              <a:buNone/>
            </a:pPr>
            <a:r>
              <a:rPr lang="en-US" dirty="0" smtClean="0"/>
              <a:t>iv) </a:t>
            </a:r>
            <a:r>
              <a:rPr lang="en-US" sz="2800" dirty="0" smtClean="0"/>
              <a:t>A catalyst does not initiate the reaction, it simply changes the speed of the </a:t>
            </a:r>
            <a:r>
              <a:rPr lang="en-US" sz="2800" dirty="0" smtClean="0"/>
              <a:t>reaction</a:t>
            </a:r>
          </a:p>
          <a:p>
            <a:pPr algn="just">
              <a:buNone/>
            </a:pPr>
            <a:r>
              <a:rPr lang="en-US" sz="2800" dirty="0" smtClean="0"/>
              <a:t>v) </a:t>
            </a:r>
            <a:r>
              <a:rPr lang="en-US" sz="2800" dirty="0" smtClean="0"/>
              <a:t>A catalyst poisoned by the presence of small quantities of certain substance called catalytic poison (</a:t>
            </a:r>
            <a:r>
              <a:rPr lang="en-US" sz="2800" b="1" dirty="0" smtClean="0"/>
              <a:t>Example</a:t>
            </a:r>
            <a:r>
              <a:rPr lang="en-US" sz="2800" dirty="0" smtClean="0"/>
              <a:t>: CO, HCN</a:t>
            </a:r>
            <a:r>
              <a:rPr lang="en-US" sz="2800" dirty="0" smtClean="0"/>
              <a:t>).</a:t>
            </a:r>
          </a:p>
          <a:p>
            <a:pPr algn="just">
              <a:buNone/>
            </a:pPr>
            <a:r>
              <a:rPr lang="en-US" sz="2800" dirty="0" smtClean="0"/>
              <a:t>vi) </a:t>
            </a:r>
            <a:r>
              <a:rPr lang="en-US" sz="2800" dirty="0" smtClean="0"/>
              <a:t>The activity of catalyst is enhanced by the presence of substance called promoter</a:t>
            </a:r>
            <a:endParaRPr lang="en-US" dirty="0" smtClean="0"/>
          </a:p>
          <a:p>
            <a:pPr lvl="0"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Homogenous and Heterogeneous </a:t>
            </a:r>
            <a:r>
              <a:rPr lang="en-US" sz="2800" b="1" dirty="0" smtClean="0"/>
              <a:t>Catalysis</a:t>
            </a:r>
          </a:p>
          <a:p>
            <a:pPr marL="514350" lvl="0" indent="-514350">
              <a:buAutoNum type="alphaLcParenR"/>
            </a:pPr>
            <a:r>
              <a:rPr lang="en-US" sz="2800" b="1" dirty="0" smtClean="0"/>
              <a:t>Homogenous </a:t>
            </a:r>
            <a:r>
              <a:rPr lang="en-US" sz="2800" b="1" dirty="0" smtClean="0"/>
              <a:t>Catalysis: </a:t>
            </a:r>
            <a:r>
              <a:rPr lang="en-US" sz="2800" dirty="0" smtClean="0"/>
              <a:t>Is catalyst present in the same phase with the reactant</a:t>
            </a:r>
            <a:r>
              <a:rPr lang="en-US" sz="2800" dirty="0" smtClean="0"/>
              <a:t>.</a:t>
            </a:r>
          </a:p>
          <a:p>
            <a:pPr marL="514350" lvl="0" indent="-514350">
              <a:buAutoNum type="alphaLcParenR"/>
            </a:pPr>
            <a:endParaRPr lang="en-US" sz="2800" dirty="0" smtClean="0"/>
          </a:p>
          <a:p>
            <a:pPr marL="514350" lvl="0" indent="-514350" algn="just">
              <a:buAutoNum type="alphaLcParenR"/>
            </a:pPr>
            <a:r>
              <a:rPr lang="en-US" sz="2800" b="1" dirty="0" smtClean="0"/>
              <a:t>Heterogeneous Catalysis</a:t>
            </a:r>
            <a:r>
              <a:rPr lang="en-US" sz="2800" dirty="0" smtClean="0"/>
              <a:t>: when the catalyst exists in different phase than one of the </a:t>
            </a:r>
            <a:r>
              <a:rPr lang="en-US" sz="2800" dirty="0" smtClean="0"/>
              <a:t>reactants.</a:t>
            </a:r>
          </a:p>
          <a:p>
            <a:pPr marL="514350" lvl="0" indent="-514350" algn="just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2819400" y="2133600"/>
          <a:ext cx="3429000" cy="533400"/>
        </p:xfrm>
        <a:graphic>
          <a:graphicData uri="http://schemas.openxmlformats.org/presentationml/2006/ole">
            <p:oleObj spid="_x0000_s149505" name="Equation" r:id="rId3" imgW="2247840" imgH="304560" progId="Equation.DSMT4">
              <p:embed/>
            </p:oleObj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2438400" y="3733800"/>
          <a:ext cx="3505200" cy="457200"/>
        </p:xfrm>
        <a:graphic>
          <a:graphicData uri="http://schemas.openxmlformats.org/presentationml/2006/ole">
            <p:oleObj spid="_x0000_s149506" name="Equation" r:id="rId4" imgW="2145960" imgH="304560" progId="Equation.DSMT4">
              <p:embed/>
            </p:oleObj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2438400" y="4343400"/>
          <a:ext cx="3505200" cy="469900"/>
        </p:xfrm>
        <a:graphic>
          <a:graphicData uri="http://schemas.openxmlformats.org/presentationml/2006/ole">
            <p:oleObj spid="_x0000_s149507" name="Equation" r:id="rId5" imgW="21459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smtClean="0"/>
              <a:t>Typically, heterogeneous catalysis involves four steps:</a:t>
            </a:r>
          </a:p>
          <a:p>
            <a:pPr lvl="2">
              <a:buNone/>
            </a:pPr>
            <a:r>
              <a:rPr lang="en-US" sz="2800" dirty="0" smtClean="0"/>
              <a:t>1. Adsorption and activation of the reactants</a:t>
            </a:r>
          </a:p>
          <a:p>
            <a:pPr lvl="2">
              <a:buNone/>
            </a:pPr>
            <a:r>
              <a:rPr lang="en-US" sz="2800" dirty="0" smtClean="0"/>
              <a:t>2. Migration of the adsorbed reactants on the surface</a:t>
            </a:r>
          </a:p>
          <a:p>
            <a:pPr lvl="2">
              <a:buNone/>
            </a:pPr>
            <a:r>
              <a:rPr lang="en-US" sz="2800" dirty="0" smtClean="0"/>
              <a:t>3. Reaction of the adsorbed substances</a:t>
            </a:r>
          </a:p>
          <a:p>
            <a:pPr lvl="2">
              <a:buNone/>
            </a:pPr>
            <a:r>
              <a:rPr lang="en-US" sz="2800" dirty="0" smtClean="0"/>
              <a:t>4. Escape, or desorption, of the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992" y="838200"/>
            <a:ext cx="8258408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Enzymes, like other catalysts, increase the rate of a reaction.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Consider a simple enzyme-catalyzed reaction in which one substrate (S) is transformed into one product (P). The reaction proceeds as follows:</a:t>
            </a:r>
          </a:p>
          <a:p>
            <a:endParaRPr lang="en-US" dirty="0"/>
          </a:p>
        </p:txBody>
      </p: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2819400" y="2819400"/>
          <a:ext cx="4343400" cy="558800"/>
        </p:xfrm>
        <a:graphic>
          <a:graphicData uri="http://schemas.openxmlformats.org/presentationml/2006/ole">
            <p:oleObj spid="_x0000_s146433" name="Equation" r:id="rId3" imgW="2336760" imgH="253800" progId="Equation.DSMT4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4"/>
          <a:srcRect l="2975" t="3926" r="5366"/>
          <a:stretch/>
        </p:blipFill>
        <p:spPr bwMode="auto">
          <a:xfrm>
            <a:off x="2057400" y="3657600"/>
            <a:ext cx="58674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305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Generally, The </a:t>
            </a:r>
            <a:r>
              <a:rPr lang="en-US" sz="2800" b="1" i="1" dirty="0" smtClean="0"/>
              <a:t>rate law</a:t>
            </a:r>
            <a:r>
              <a:rPr lang="en-US" sz="2800" dirty="0" smtClean="0"/>
              <a:t> expresses the relationship of the rate of a reaction to the rate constant and the concentrations of the reactants raised to some powers.</a:t>
            </a:r>
          </a:p>
          <a:p>
            <a:pPr algn="just">
              <a:buNone/>
            </a:pPr>
            <a:r>
              <a:rPr lang="en-US" sz="2800" i="1" dirty="0" smtClean="0"/>
              <a:t>                  </a:t>
            </a:r>
            <a:r>
              <a:rPr lang="en-US" sz="3200" i="1" dirty="0" smtClean="0"/>
              <a:t>a</a:t>
            </a:r>
            <a:r>
              <a:rPr lang="en-US" sz="3200" dirty="0" smtClean="0"/>
              <a:t>A + </a:t>
            </a:r>
            <a:r>
              <a:rPr lang="en-US" sz="3200" i="1" dirty="0" smtClean="0"/>
              <a:t>b</a:t>
            </a:r>
            <a:r>
              <a:rPr lang="en-US" sz="3200" dirty="0" smtClean="0"/>
              <a:t>B          </a:t>
            </a:r>
            <a:r>
              <a:rPr lang="en-US" sz="3200" i="1" dirty="0" smtClean="0"/>
              <a:t>c</a:t>
            </a:r>
            <a:r>
              <a:rPr lang="en-US" sz="3200" dirty="0" smtClean="0"/>
              <a:t>C + </a:t>
            </a:r>
            <a:r>
              <a:rPr lang="en-US" sz="3200" i="1" dirty="0" smtClean="0"/>
              <a:t>d</a:t>
            </a:r>
            <a:r>
              <a:rPr lang="en-US" sz="3200" dirty="0" smtClean="0"/>
              <a:t>D</a:t>
            </a:r>
            <a:endParaRPr lang="en-US" sz="3200" i="1" dirty="0" smtClean="0"/>
          </a:p>
          <a:p>
            <a:pPr>
              <a:buNone/>
            </a:pPr>
            <a:r>
              <a:rPr lang="en-US" sz="3200" dirty="0" smtClean="0"/>
              <a:t>                  Rate = </a:t>
            </a:r>
            <a:r>
              <a:rPr lang="en-US" sz="3200" i="1" dirty="0" smtClean="0"/>
              <a:t>k</a:t>
            </a:r>
            <a:r>
              <a:rPr lang="en-US" sz="3200" dirty="0" smtClean="0"/>
              <a:t> [A]</a:t>
            </a:r>
            <a:r>
              <a:rPr lang="en-US" sz="3200" i="1" baseline="30000" dirty="0" smtClean="0"/>
              <a:t>a</a:t>
            </a:r>
            <a:r>
              <a:rPr lang="en-US" sz="3200" dirty="0" smtClean="0"/>
              <a:t>[B]</a:t>
            </a:r>
            <a:r>
              <a:rPr lang="en-US" sz="3200" i="1" baseline="30000" dirty="0" smtClean="0"/>
              <a:t>b</a:t>
            </a:r>
          </a:p>
          <a:p>
            <a:pPr>
              <a:buNone/>
            </a:pPr>
            <a:r>
              <a:rPr lang="en-US" sz="3200" dirty="0" smtClean="0"/>
              <a:t>              reaction is </a:t>
            </a:r>
            <a:r>
              <a:rPr lang="en-US" sz="3200" b="1" i="1" dirty="0" smtClean="0"/>
              <a:t>a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order</a:t>
            </a:r>
            <a:r>
              <a:rPr lang="en-US" sz="3200" dirty="0" smtClean="0"/>
              <a:t> in A</a:t>
            </a:r>
          </a:p>
          <a:p>
            <a:pPr>
              <a:buNone/>
            </a:pPr>
            <a:r>
              <a:rPr lang="en-US" sz="3200" dirty="0" smtClean="0"/>
              <a:t>               reaction is </a:t>
            </a:r>
            <a:r>
              <a:rPr lang="en-US" sz="3200" b="1" i="1" dirty="0" smtClean="0"/>
              <a:t>b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order</a:t>
            </a:r>
            <a:r>
              <a:rPr lang="en-US" sz="3200" dirty="0" smtClean="0"/>
              <a:t> in B</a:t>
            </a:r>
          </a:p>
          <a:p>
            <a:pPr>
              <a:buNone/>
            </a:pPr>
            <a:r>
              <a:rPr lang="en-US" sz="3200" dirty="0" smtClean="0"/>
              <a:t>           reaction is </a:t>
            </a:r>
            <a:r>
              <a:rPr lang="en-US" sz="3200" b="1" dirty="0" smtClean="0"/>
              <a:t>(a +b)</a:t>
            </a:r>
            <a:r>
              <a:rPr lang="en-US" sz="3200" b="1" baseline="30000" dirty="0" err="1" smtClean="0"/>
              <a:t>th</a:t>
            </a:r>
            <a:r>
              <a:rPr lang="en-US" sz="3200" b="1" dirty="0" smtClean="0"/>
              <a:t> order overall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b="1" dirty="0" smtClean="0"/>
              <a:t>order of reaction</a:t>
            </a:r>
            <a:r>
              <a:rPr lang="en-US" sz="2800" dirty="0" smtClean="0"/>
              <a:t> with respect to a given substance is defined as the index, or exponent, to which its concentration term in the rate equation is raised.</a:t>
            </a:r>
            <a:endParaRPr lang="en-US" sz="2800" b="1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0" y="23622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The Equations of Enzyme </a:t>
            </a:r>
            <a:r>
              <a:rPr lang="en-US" sz="2800" b="1" dirty="0" smtClean="0"/>
              <a:t>Kinetics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 enzyme kinetics, it is customary to measure the initial rate (ν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of a reaction to minimize reversible reactions and the inhibition of enzymes by products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Figure below shows the variation of the initial rate (ν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of </a:t>
            </a:r>
            <a:r>
              <a:rPr lang="en-US" sz="2800" dirty="0" smtClean="0"/>
              <a:t>an enzyme catalyzed reaction with substrate concentration [S].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rate increases rapidly and linearly with [S] at low substrate concentrations.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3505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The principal features of many enzyme – catalyzed reactions are as follows: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For a given initial concentration of substrate, 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the initial rate of product formation is proportional to the total concentration of enzyme, [E]</a:t>
            </a:r>
            <a:r>
              <a:rPr lang="en-US" sz="2800" baseline="-25000" dirty="0" smtClean="0"/>
              <a:t>0</a:t>
            </a:r>
            <a:endParaRPr lang="en-US" sz="28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For a given [E]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and low values of 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the rate of product formation is proportional to [S]</a:t>
            </a:r>
            <a:r>
              <a:rPr lang="en-US" sz="2800" baseline="-25000" dirty="0" smtClean="0"/>
              <a:t>0</a:t>
            </a:r>
            <a:endParaRPr lang="en-US" sz="28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For a given [E]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and high values of 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the rate of product formation is independent of 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reaching a maximum value known as the maximum velocity, </a:t>
            </a:r>
            <a:r>
              <a:rPr lang="en-US" sz="2800" dirty="0" smtClean="0"/>
              <a:t>ν</a:t>
            </a:r>
            <a:r>
              <a:rPr lang="en-US" sz="2800" baseline="-25000" dirty="0" smtClean="0"/>
              <a:t>max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b="1" dirty="0" smtClean="0"/>
              <a:t>Michealis-</a:t>
            </a:r>
            <a:r>
              <a:rPr lang="en-US" sz="2800" b="1" dirty="0" err="1" smtClean="0"/>
              <a:t>Menten</a:t>
            </a:r>
            <a:r>
              <a:rPr lang="en-US" sz="2800" dirty="0" smtClean="0"/>
              <a:t> </a:t>
            </a:r>
            <a:r>
              <a:rPr lang="en-US" sz="2800" dirty="0" smtClean="0"/>
              <a:t>mechanism accounts for these </a:t>
            </a:r>
            <a:r>
              <a:rPr lang="en-US" sz="2800" dirty="0" smtClean="0"/>
              <a:t>features.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According to this mechanism, an enzyme substrate complex is formed in the first step and either the substrate is released unchanged or after modification to form products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We show in the following justification that this mechanism leads to the </a:t>
            </a:r>
            <a:r>
              <a:rPr lang="en-US" sz="2800" b="1" dirty="0" smtClean="0"/>
              <a:t>Michealis – Menten</a:t>
            </a:r>
            <a:r>
              <a:rPr lang="en-US" sz="2800" dirty="0" smtClean="0"/>
              <a:t> equation for the rate of product formation.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                                                              ………… (x)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Where                   </a:t>
            </a:r>
            <a:r>
              <a:rPr lang="en-US" sz="2800" dirty="0" smtClean="0"/>
              <a:t>is the Michealis – Menten constant, characteristic of a given enzyme acting on given substrate.</a:t>
            </a:r>
          </a:p>
          <a:p>
            <a:pPr algn="just">
              <a:buNone/>
            </a:pPr>
            <a:endParaRPr lang="en-US" sz="2800" dirty="0" smtClean="0"/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2362200" y="2133600"/>
          <a:ext cx="2819400" cy="762000"/>
        </p:xfrm>
        <a:graphic>
          <a:graphicData uri="http://schemas.openxmlformats.org/presentationml/2006/ole">
            <p:oleObj spid="_x0000_s186370" name="Equation" r:id="rId3" imgW="1777680" imgH="342720" progId="Equation.DSMT4">
              <p:embed/>
            </p:oleObj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2667000" y="4038600"/>
          <a:ext cx="2286000" cy="1143000"/>
        </p:xfrm>
        <a:graphic>
          <a:graphicData uri="http://schemas.openxmlformats.org/presentationml/2006/ole">
            <p:oleObj spid="_x0000_s186371" name="Equation" r:id="rId4" imgW="952200" imgH="571320" progId="Equation.DSMT4">
              <p:embed/>
            </p:oleObj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1600200" y="5410200"/>
          <a:ext cx="1600200" cy="762000"/>
        </p:xfrm>
        <a:graphic>
          <a:graphicData uri="http://schemas.openxmlformats.org/presentationml/2006/ole">
            <p:oleObj spid="_x0000_s186372" name="Equation" r:id="rId5" imgW="10540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rate of product formation according to Michealis Menten mechanism is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We can obtain the concentration of the enzyme substrate complex by invoking the steady state approximation and </a:t>
            </a:r>
            <a:r>
              <a:rPr lang="en-US" sz="2800" dirty="0" smtClean="0"/>
              <a:t>writing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It follows </a:t>
            </a:r>
            <a:r>
              <a:rPr lang="en-US" sz="2800" dirty="0" smtClean="0"/>
              <a:t>that: 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Where [E] and [S] are the concentrations of free enzyme and substrate respectively. Now we can define the michaelis Menten constant </a:t>
            </a:r>
            <a:r>
              <a:rPr lang="en-US" sz="2800" dirty="0" smtClean="0"/>
              <a:t>as: 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743200" y="1447800"/>
          <a:ext cx="990600" cy="381000"/>
        </p:xfrm>
        <a:graphic>
          <a:graphicData uri="http://schemas.openxmlformats.org/presentationml/2006/ole">
            <p:oleObj spid="_x0000_s187394" name="Equation" r:id="rId3" imgW="685800" imgH="228600" progId="Equation.DSMT4">
              <p:embed/>
            </p:oleObj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2362200" y="2819400"/>
          <a:ext cx="3886200" cy="838200"/>
        </p:xfrm>
        <a:graphic>
          <a:graphicData uri="http://schemas.openxmlformats.org/presentationml/2006/ole">
            <p:oleObj spid="_x0000_s187395" name="Equation" r:id="rId4" imgW="2438280" imgH="393480" progId="Equation.DSMT4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2514600" y="3733800"/>
          <a:ext cx="2133600" cy="838200"/>
        </p:xfrm>
        <a:graphic>
          <a:graphicData uri="http://schemas.openxmlformats.org/presentationml/2006/ole">
            <p:oleObj spid="_x0000_s187396" name="Equation" r:id="rId5" imgW="1396800" imgH="431640" progId="Equation.DSMT4">
              <p:embed/>
            </p:oleObj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2514600" y="5715000"/>
          <a:ext cx="2133600" cy="838200"/>
        </p:xfrm>
        <a:graphic>
          <a:graphicData uri="http://schemas.openxmlformats.org/presentationml/2006/ole">
            <p:oleObj spid="_x0000_s187397" name="Equation" r:id="rId6" imgW="138420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79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To express the rate law in terms of concentrations of enzyme and substrate added, we note [E]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[E] + [ES].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Moreover</a:t>
            </a:r>
            <a:r>
              <a:rPr lang="en-US" sz="2800" dirty="0" smtClean="0"/>
              <a:t>, Substrate is typically in large excess relative to the enzyme, the free substrate concentration is approximately equal to the initial substrate concentration and we can write [S] = [S]</a:t>
            </a:r>
            <a:r>
              <a:rPr lang="en-US" sz="2800" baseline="-25000" dirty="0" smtClean="0"/>
              <a:t>0,</a:t>
            </a:r>
            <a:r>
              <a:rPr lang="en-US" sz="2800" dirty="0" smtClean="0"/>
              <a:t> It follows that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We obtain equation (x) when we substitute this expression for [ES] into that for the rate of product formation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Equation (x) shows that, in accord with experimental observation </a:t>
            </a:r>
            <a:endParaRPr lang="en-US" sz="2800" dirty="0" smtClean="0"/>
          </a:p>
          <a:p>
            <a:pPr lvl="0" algn="just"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) When </a:t>
            </a:r>
            <a:r>
              <a:rPr lang="en-US" sz="2800" dirty="0" smtClean="0"/>
              <a:t>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&lt;&lt; 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the rate is proportional to [S]</a:t>
            </a:r>
            <a:r>
              <a:rPr lang="en-US" sz="2800" baseline="-25000" dirty="0" smtClean="0"/>
              <a:t>0</a:t>
            </a: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2971800" y="3200400"/>
          <a:ext cx="2133600" cy="1066800"/>
        </p:xfrm>
        <a:graphic>
          <a:graphicData uri="http://schemas.openxmlformats.org/presentationml/2006/ole">
            <p:oleObj spid="_x0000_s188418" name="Equation" r:id="rId3" imgW="1143000" imgH="571320" progId="Equation.DSMT4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7162800" y="5715000"/>
          <a:ext cx="1447800" cy="838200"/>
        </p:xfrm>
        <a:graphic>
          <a:graphicData uri="http://schemas.openxmlformats.org/presentationml/2006/ole">
            <p:oleObj spid="_x0000_s188420" name="Equation" r:id="rId4" imgW="101592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7630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Font typeface="Wingdings" pitchFamily="2" charset="2"/>
              <a:buChar char="ü"/>
            </a:pPr>
            <a:r>
              <a:rPr lang="en-US" sz="2800" dirty="0" smtClean="0"/>
              <a:t>When 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&gt;&gt; 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, the rate reaches its maximum value and is independent of [</a:t>
            </a:r>
            <a:r>
              <a:rPr lang="en-US" sz="2800" dirty="0" smtClean="0"/>
              <a:t>S]</a:t>
            </a:r>
            <a:r>
              <a:rPr lang="en-US" sz="2800" baseline="-25000" dirty="0" smtClean="0"/>
              <a:t>0</a:t>
            </a:r>
          </a:p>
          <a:p>
            <a:pPr lvl="0" algn="just">
              <a:buNone/>
            </a:pPr>
            <a:r>
              <a:rPr lang="en-US" sz="2800" baseline="-25000" dirty="0" smtClean="0"/>
              <a:t> </a:t>
            </a:r>
            <a:r>
              <a:rPr lang="en-US" sz="2800" dirty="0" smtClean="0"/>
              <a:t>                                                    ………….. (y)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Substitution </a:t>
            </a:r>
            <a:r>
              <a:rPr lang="en-US" sz="2800" dirty="0" smtClean="0"/>
              <a:t>of the definitions of K</a:t>
            </a:r>
            <a:r>
              <a:rPr lang="en-US" sz="2800" baseline="-25000" dirty="0" smtClean="0"/>
              <a:t>m </a:t>
            </a:r>
            <a:r>
              <a:rPr lang="en-US" sz="2800" dirty="0" smtClean="0"/>
              <a:t>and ν</a:t>
            </a:r>
            <a:r>
              <a:rPr lang="en-US" sz="2800" baseline="-25000" dirty="0" smtClean="0"/>
              <a:t>max</a:t>
            </a:r>
            <a:r>
              <a:rPr lang="en-US" sz="2800" dirty="0" smtClean="0"/>
              <a:t> into equation (</a:t>
            </a:r>
            <a:r>
              <a:rPr lang="en-US" sz="2800" dirty="0" err="1" smtClean="0"/>
              <a:t>i</a:t>
            </a:r>
            <a:r>
              <a:rPr lang="en-US" sz="2800" dirty="0" smtClean="0"/>
              <a:t>) gives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We can rearrange this expression into a form that is amenable to data analysis by linear regression</a:t>
            </a:r>
          </a:p>
          <a:p>
            <a:pPr lvl="0" algn="just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2286000" y="1981200"/>
          <a:ext cx="1905000" cy="533400"/>
        </p:xfrm>
        <a:graphic>
          <a:graphicData uri="http://schemas.openxmlformats.org/presentationml/2006/ole">
            <p:oleObj spid="_x0000_s189442" name="Equation" r:id="rId3" imgW="1054080" imgH="228600" progId="Equation.DSMT4">
              <p:embed/>
            </p:oleObj>
          </a:graphicData>
        </a:graphic>
      </p:graphicFrame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1828800" y="3276600"/>
          <a:ext cx="1828800" cy="1181100"/>
        </p:xfrm>
        <a:graphic>
          <a:graphicData uri="http://schemas.openxmlformats.org/presentationml/2006/ole">
            <p:oleObj spid="_x0000_s189443" name="Equation" r:id="rId4" imgW="952200" imgH="571320" progId="Equation.DSMT4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4114800" y="5638800"/>
          <a:ext cx="2895600" cy="990600"/>
        </p:xfrm>
        <a:graphic>
          <a:graphicData uri="http://schemas.openxmlformats.org/presentationml/2006/ole">
            <p:oleObj spid="_x0000_s189444" name="Equation" r:id="rId5" imgW="134604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b="1" dirty="0" smtClean="0"/>
              <a:t>Lineweaver – Burk</a:t>
            </a:r>
            <a:r>
              <a:rPr lang="en-US" sz="2800" dirty="0" smtClean="0"/>
              <a:t> plot is a plot of 1/ν against 1/[S]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with intercept 1/ν</a:t>
            </a:r>
            <a:r>
              <a:rPr lang="en-US" sz="2800" baseline="-25000" dirty="0" smtClean="0"/>
              <a:t>max</a:t>
            </a:r>
            <a:r>
              <a:rPr lang="en-US" sz="2800" dirty="0" smtClean="0"/>
              <a:t> and slop of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/ν</a:t>
            </a:r>
            <a:r>
              <a:rPr lang="en-US" sz="2800" baseline="-25000" dirty="0" smtClean="0"/>
              <a:t>max</a:t>
            </a:r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baseline="-250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r="3135"/>
          <a:stretch>
            <a:fillRect/>
          </a:stretch>
        </p:blipFill>
        <p:spPr>
          <a:xfrm>
            <a:off x="2743200" y="2133600"/>
            <a:ext cx="4572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8392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en-US" sz="2800" b="1" dirty="0" smtClean="0"/>
              <a:t>The catalytic efficiency of enzymes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turnover frequency or catalytic constant of enzymes, k</a:t>
            </a:r>
            <a:r>
              <a:rPr lang="en-US" sz="2800" baseline="-25000" dirty="0" smtClean="0"/>
              <a:t>cat</a:t>
            </a:r>
            <a:r>
              <a:rPr lang="en-US" sz="2800" dirty="0" smtClean="0"/>
              <a:t> is the number of catalytic cycles performed by the active site in a given interval divided by the duration of the interval</a:t>
            </a:r>
            <a:r>
              <a:rPr lang="en-US" sz="28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catalytic efficiency, ε (epsilon) of an enzyme is the ratio k</a:t>
            </a:r>
            <a:r>
              <a:rPr lang="en-US" sz="2800" baseline="-25000" dirty="0" smtClean="0"/>
              <a:t>cat</a:t>
            </a:r>
            <a:r>
              <a:rPr lang="en-US" sz="2800" dirty="0" smtClean="0"/>
              <a:t>/K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. the higher the value of ε, the more efficient of the enzyme.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3657600" y="2819400"/>
          <a:ext cx="1625600" cy="990600"/>
        </p:xfrm>
        <a:graphic>
          <a:graphicData uri="http://schemas.openxmlformats.org/presentationml/2006/ole">
            <p:oleObj spid="_x0000_s190466" name="Equation" r:id="rId3" imgW="965160" imgH="431640" progId="Equation.DSMT4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2743200" y="4876800"/>
          <a:ext cx="2362200" cy="990600"/>
        </p:xfrm>
        <a:graphic>
          <a:graphicData uri="http://schemas.openxmlformats.org/presentationml/2006/ole">
            <p:oleObj spid="_x0000_s190467" name="Equation" r:id="rId4" imgW="107928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Cont’d…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Example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The following data were obtained for the reaction at pH = 7.1, 273.5 K, an enzyme concentration of 2.3 </a:t>
            </a:r>
            <a:r>
              <a:rPr lang="en-US" sz="2800" dirty="0" err="1" smtClean="0"/>
              <a:t>nmol</a:t>
            </a:r>
            <a:r>
              <a:rPr lang="en-US" sz="2800" dirty="0" smtClean="0"/>
              <a:t> </a:t>
            </a:r>
            <a:r>
              <a:rPr lang="en-US" sz="2800" dirty="0" smtClean="0"/>
              <a:t>dm</a:t>
            </a:r>
            <a:r>
              <a:rPr lang="en-US" sz="2800" baseline="30000" dirty="0" smtClean="0"/>
              <a:t>-3</a:t>
            </a:r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r>
              <a:rPr lang="en-US" sz="2800" dirty="0" smtClean="0"/>
              <a:t>Determine the catalytic efficiency of carbonic </a:t>
            </a:r>
            <a:r>
              <a:rPr lang="en-US" sz="2800" dirty="0" err="1" smtClean="0"/>
              <a:t>anhydrase</a:t>
            </a:r>
            <a:r>
              <a:rPr lang="en-US" sz="2800" dirty="0" smtClean="0"/>
              <a:t> at 273.5 K.</a:t>
            </a:r>
          </a:p>
          <a:p>
            <a:pPr algn="just">
              <a:buNone/>
            </a:pPr>
            <a:endParaRPr lang="en-US" sz="2800" baseline="30000" dirty="0" smtClean="0"/>
          </a:p>
          <a:p>
            <a:pPr algn="just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590800"/>
          <a:ext cx="8610600" cy="1645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1200"/>
                <a:gridCol w="1676400"/>
                <a:gridCol w="1600200"/>
                <a:gridCol w="16002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CO</a:t>
                      </a:r>
                      <a:r>
                        <a:rPr kumimoji="0" lang="en-US" sz="2400" kern="1200" baseline="-25000" dirty="0" smtClean="0"/>
                        <a:t>2</a:t>
                      </a:r>
                      <a:r>
                        <a:rPr kumimoji="0" lang="en-US" sz="2400" kern="1200" dirty="0" smtClean="0"/>
                        <a:t>/</a:t>
                      </a:r>
                      <a:r>
                        <a:rPr kumimoji="0" lang="en-US" sz="2400" kern="1200" dirty="0" err="1" smtClean="0"/>
                        <a:t>mmol</a:t>
                      </a:r>
                      <a:r>
                        <a:rPr kumimoji="0" lang="en-US" sz="2400" kern="1200" dirty="0" smtClean="0"/>
                        <a:t> dm</a:t>
                      </a:r>
                      <a:r>
                        <a:rPr kumimoji="0" lang="en-US" sz="2400" kern="1200" baseline="30000" dirty="0" smtClean="0"/>
                        <a:t>-3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1.25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Rate/ (mmol dm</a:t>
                      </a:r>
                      <a:r>
                        <a:rPr kumimoji="0" lang="en-US" sz="2400" kern="1200" baseline="30000" dirty="0" smtClean="0"/>
                        <a:t>-3</a:t>
                      </a:r>
                      <a:r>
                        <a:rPr kumimoji="0" lang="en-US" sz="2400" kern="1200" dirty="0" smtClean="0"/>
                        <a:t> s</a:t>
                      </a:r>
                      <a:r>
                        <a:rPr kumimoji="0" lang="en-US" sz="2400" kern="1200" baseline="30000" dirty="0" smtClean="0"/>
                        <a:t>-1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2.78 x 10</a:t>
                      </a:r>
                      <a:r>
                        <a:rPr kumimoji="0" lang="en-US" sz="2400" kern="1200" baseline="300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5.00 x 10</a:t>
                      </a:r>
                      <a:r>
                        <a:rPr kumimoji="0" lang="en-US" sz="2400" kern="1200" baseline="300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8.33 x 10</a:t>
                      </a:r>
                      <a:r>
                        <a:rPr kumimoji="0" lang="en-US" sz="2400" kern="1200" baseline="300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1.67 x 10 </a:t>
                      </a:r>
                      <a:r>
                        <a:rPr kumimoji="0" lang="en-US" sz="2400" kern="1200" baseline="300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+mn-lt"/>
              </a:rPr>
              <a:t>Cont’d…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AB4B-76F3-42DF-B0D3-CCB83623F1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Example Reaction: Concentration and Rate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15" descr="image-100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642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age-102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248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mage-103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971800"/>
            <a:ext cx="2438400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8" descr="image-101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657600"/>
            <a:ext cx="3771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age-104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495800"/>
            <a:ext cx="485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53340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82E32"/>
                </a:solidFill>
              </a:rPr>
              <a:t>This equation is called the </a:t>
            </a:r>
            <a:r>
              <a:rPr lang="en-US" sz="2800" dirty="0" smtClean="0">
                <a:solidFill>
                  <a:srgbClr val="00197D"/>
                </a:solidFill>
              </a:rPr>
              <a:t>rate law</a:t>
            </a:r>
            <a:r>
              <a:rPr lang="en-US" sz="2800" dirty="0" smtClean="0">
                <a:solidFill>
                  <a:srgbClr val="C82E32"/>
                </a:solidFill>
              </a:rPr>
              <a:t>, and </a:t>
            </a:r>
            <a:r>
              <a:rPr lang="en-US" sz="2800" i="1" dirty="0" smtClean="0">
                <a:solidFill>
                  <a:srgbClr val="C82E32"/>
                </a:solidFill>
              </a:rPr>
              <a:t>k</a:t>
            </a:r>
            <a:r>
              <a:rPr lang="en-US" sz="2800" dirty="0" smtClean="0">
                <a:solidFill>
                  <a:srgbClr val="C82E32"/>
                </a:solidFill>
              </a:rPr>
              <a:t> is the </a:t>
            </a:r>
            <a:r>
              <a:rPr lang="en-US" sz="2800" dirty="0" smtClean="0">
                <a:solidFill>
                  <a:srgbClr val="00197D"/>
                </a:solidFill>
              </a:rPr>
              <a:t>rate constant</a:t>
            </a:r>
            <a:r>
              <a:rPr lang="en-US" sz="2800" dirty="0" smtClean="0">
                <a:solidFill>
                  <a:srgbClr val="C82E3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82E32"/>
                </a:solidFill>
              </a:rPr>
              <a:t>The units for k depend upon the order of reaction and it is positive</a:t>
            </a:r>
          </a:p>
          <a:p>
            <a:endParaRPr lang="en-US" sz="2800" dirty="0">
              <a:solidFill>
                <a:srgbClr val="C82E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3547</TotalTime>
  <Words>3745</Words>
  <Application>Microsoft Office PowerPoint</Application>
  <PresentationFormat>On-screen Show (4:3)</PresentationFormat>
  <Paragraphs>601</Paragraphs>
  <Slides>88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Equity</vt:lpstr>
      <vt:lpstr>Equation</vt:lpstr>
      <vt:lpstr>Photo Editor Photo</vt:lpstr>
      <vt:lpstr>MathType 6.0 Equation</vt:lpstr>
      <vt:lpstr>Chapter  5: Chemical Kinetics</vt:lpstr>
      <vt:lpstr>Introduction </vt:lpstr>
      <vt:lpstr>Cont’d…</vt:lpstr>
      <vt:lpstr>Cont’d…</vt:lpstr>
      <vt:lpstr>Cont’d…</vt:lpstr>
      <vt:lpstr>Cont’d…</vt:lpstr>
      <vt:lpstr>Rate Laws</vt:lpstr>
      <vt:lpstr>Cont’d…</vt:lpstr>
      <vt:lpstr>Cont’d…</vt:lpstr>
      <vt:lpstr>Cont’d…</vt:lpstr>
      <vt:lpstr>Differential  Reaction Rate Laws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 Cont’d…</vt:lpstr>
      <vt:lpstr>Cont’d…</vt:lpstr>
      <vt:lpstr>Integrated Reaction Rate Laws</vt:lpstr>
      <vt:lpstr>Cont’d…</vt:lpstr>
      <vt:lpstr>Cont’d…</vt:lpstr>
      <vt:lpstr>Cont’d…</vt:lpstr>
      <vt:lpstr>Cont’d…</vt:lpstr>
      <vt:lpstr>  Integrated Rate Law－second order</vt:lpstr>
      <vt:lpstr>Cont’d…</vt:lpstr>
      <vt:lpstr>Integrated Rate Law－zero order</vt:lpstr>
      <vt:lpstr>       Order  Integrated Rate Law -  Summary</vt:lpstr>
      <vt:lpstr>Order Integrated Rate Law -  Summary</vt:lpstr>
      <vt:lpstr>Cont’d…</vt:lpstr>
      <vt:lpstr>Factors that Affect Rate of Reaction</vt:lpstr>
      <vt:lpstr>Cont’d…</vt:lpstr>
      <vt:lpstr>Determination of order of reaction</vt:lpstr>
      <vt:lpstr>Cont’d…</vt:lpstr>
      <vt:lpstr>Cont’d…</vt:lpstr>
      <vt:lpstr>Cont’d…</vt:lpstr>
      <vt:lpstr>Pseudo order reaction</vt:lpstr>
      <vt:lpstr>Cont’d…</vt:lpstr>
      <vt:lpstr>Elementary Reactions and Mechanism</vt:lpstr>
      <vt:lpstr>Cont’d…</vt:lpstr>
      <vt:lpstr>Cont’d…</vt:lpstr>
      <vt:lpstr>Cont’d…</vt:lpstr>
      <vt:lpstr>Rate Laws and Mechanisms</vt:lpstr>
      <vt:lpstr>Cont’d…</vt:lpstr>
      <vt:lpstr>Cont’d…</vt:lpstr>
      <vt:lpstr>Cont’d…</vt:lpstr>
      <vt:lpstr>Cont’d…</vt:lpstr>
      <vt:lpstr>Cont’d…</vt:lpstr>
      <vt:lpstr>Kinetics of Complex reactions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Reaction rate theories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Catalysis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- 5: Thermodynamics </dc:title>
  <dc:creator>User</dc:creator>
  <cp:lastModifiedBy>USER</cp:lastModifiedBy>
  <cp:revision>471</cp:revision>
  <dcterms:created xsi:type="dcterms:W3CDTF">2013-12-21T14:43:50Z</dcterms:created>
  <dcterms:modified xsi:type="dcterms:W3CDTF">2017-05-20T08:14:50Z</dcterms:modified>
</cp:coreProperties>
</file>