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78" r:id="rId3"/>
    <p:sldMasterId id="214748367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6858000" cx="12192000"/>
  <p:notesSz cx="6858000" cy="9144000"/>
  <p:embeddedFontLst>
    <p:embeddedFont>
      <p:font typeface="Roboto"/>
      <p:regular r:id="rId42"/>
      <p:bold r:id="rId43"/>
      <p:italic r:id="rId44"/>
      <p:boldItalic r:id="rId45"/>
    </p:embeddedFont>
    <p:embeddedFont>
      <p:font typeface="Nunito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Roboto-regular.fntdata"/><Relationship Id="rId41" Type="http://schemas.openxmlformats.org/officeDocument/2006/relationships/slide" Target="slides/slide36.xml"/><Relationship Id="rId44" Type="http://schemas.openxmlformats.org/officeDocument/2006/relationships/font" Target="fonts/Roboto-italic.fntdata"/><Relationship Id="rId43" Type="http://schemas.openxmlformats.org/officeDocument/2006/relationships/font" Target="fonts/Roboto-bold.fntdata"/><Relationship Id="rId46" Type="http://schemas.openxmlformats.org/officeDocument/2006/relationships/font" Target="fonts/Nunito-regular.fntdata"/><Relationship Id="rId45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Nunito-italic.fntdata"/><Relationship Id="rId47" Type="http://schemas.openxmlformats.org/officeDocument/2006/relationships/font" Target="fonts/Nunito-bold.fntdata"/><Relationship Id="rId49" Type="http://schemas.openxmlformats.org/officeDocument/2006/relationships/font" Target="fonts/Nun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10a6f1c60_0_3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10a6f1c60_0_3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510a6f1c60_0_3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10a6f1c60_0_3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10a6f1c60_0_3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510a6f1c60_0_3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10a6f1c6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10a6f1c6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510a6f1c6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10a6f1c60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10a6f1c60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510a6f1c60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10a6f1c60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10a6f1c60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510a6f1c60_0_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10a6f1c60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10a6f1c60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510a6f1c60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10a6f1c60_0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10a6f1c60_0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510a6f1c60_0_1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10a6f1c60_0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10a6f1c60_0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510a6f1c60_0_1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10a6f1c60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10a6f1c60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510a6f1c60_0_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10a6f1c60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10a6f1c60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510a6f1c60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10a6f1c60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10a6f1c60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510a6f1c60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10a6f1c60_0_4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10a6f1c60_0_4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510a6f1c60_0_4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10a6f1c60_0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10a6f1c60_0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510a6f1c60_0_1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10a6f1c60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510a6f1c60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510a6f1c60_0_1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10a6f1c60_0_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510a6f1c60_0_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510a6f1c60_0_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10a6f1c60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10a6f1c60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510a6f1c60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510a6f1c60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510a6f1c60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510a6f1c60_0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10a6f1c60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510a6f1c60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510a6f1c60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65e82a6b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65e82a6b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565e82a6b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65e82a6bb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565e82a6bb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565e82a6bb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565e82a6bb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565e82a6bb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565e82a6bb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10a6f1c60_0_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10a6f1c60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510a6f1c60_0_1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565e82a6bb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565e82a6bb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565e82a6bb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65e82a6bb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65e82a6bb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565e82a6bb_0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565e82a6bb_0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565e82a6bb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565e82a6bb_0_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10a6f1c60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10a6f1c60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510a6f1c60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510a6f1c60_0_1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510a6f1c60_0_1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510a6f1c60_0_1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565e82a6bb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565e82a6bb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565e82a6bb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efe6519a2_1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3efe6519a2_1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10a6f1c60_0_1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10a6f1c60_0_1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First lab on European mainland =&gt; sales talk; 3 kings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t/>
            </a:r>
            <a:endParaRPr/>
          </a:p>
        </p:txBody>
      </p:sp>
      <p:sp>
        <p:nvSpPr>
          <p:cNvPr id="204" name="Google Shape;204;g510a6f1c60_0_1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10a6f1c60_0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10a6f1c60_0_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510a6f1c60_0_1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10a6f1c60_0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10a6f1c60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510a6f1c60_0_2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10a6f1c60_0_2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10a6f1c60_0_2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510a6f1c60_0_2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10a6f1c60_0_2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10a6f1c60_0_2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510a6f1c60_0_2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10a6f1c60_0_2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10a6f1c60_0_2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510a6f1c60_0_2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Leeg">
  <p:cSld name="2_Leeg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type="title"/>
          </p:nvPr>
        </p:nvSpPr>
        <p:spPr>
          <a:xfrm>
            <a:off x="5666267" y="333375"/>
            <a:ext cx="5687100" cy="317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fbeelding met bijschrift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/>
          <p:nvPr>
            <p:ph idx="2" type="pic"/>
          </p:nvPr>
        </p:nvSpPr>
        <p:spPr>
          <a:xfrm>
            <a:off x="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type="title"/>
          </p:nvPr>
        </p:nvSpPr>
        <p:spPr>
          <a:xfrm>
            <a:off x="6816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6816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Afbeelding met bijschrift">
  <p:cSld name="1_Afbeelding met bijschrif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/>
          <p:nvPr>
            <p:ph idx="2" type="pic"/>
          </p:nvPr>
        </p:nvSpPr>
        <p:spPr>
          <a:xfrm>
            <a:off x="609600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2"/>
          <p:cNvSpPr txBox="1"/>
          <p:nvPr>
            <p:ph type="title"/>
          </p:nvPr>
        </p:nvSpPr>
        <p:spPr>
          <a:xfrm>
            <a:off x="720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720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434343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title"/>
          </p:nvPr>
        </p:nvSpPr>
        <p:spPr>
          <a:xfrm>
            <a:off x="653667" y="600200"/>
            <a:ext cx="10832700" cy="5454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Roboto"/>
              <a:buNone/>
              <a:defRPr b="0" i="0" sz="6400" u="none" cap="none" strike="noStrike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Font typeface="Arial"/>
              <a:buNone/>
              <a:defRPr b="0" i="0" sz="6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dia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195" lvl="0" marL="179995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b="1" i="0" sz="6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" name="Google Shape;90;p1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eldia">
  <p:cSld name="1_Titeldia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15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  <a:defRPr i="0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Roboto"/>
              <a:buChar char="•"/>
              <a:defRPr i="0" sz="28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_AND_BODY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60960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9" name="Google Shape;99;p16"/>
          <p:cNvSpPr txBox="1"/>
          <p:nvPr>
            <p:ph idx="1" type="subTitle"/>
          </p:nvPr>
        </p:nvSpPr>
        <p:spPr>
          <a:xfrm>
            <a:off x="4176000" y="1700640"/>
            <a:ext cx="7488300" cy="48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1000"/>
              </a:spcBef>
              <a:spcAft>
                <a:spcPts val="0"/>
              </a:spcAft>
              <a:buSzPts val="3200"/>
              <a:buNone/>
              <a:defRPr b="0" i="0" sz="1800" u="none" cap="none" strike="noStrike"/>
            </a:lvl1pPr>
            <a:lvl2pPr indent="0" lvl="1" marL="457200" marR="0" rtl="0" algn="l">
              <a:spcBef>
                <a:spcPts val="500"/>
              </a:spcBef>
              <a:spcAft>
                <a:spcPts val="0"/>
              </a:spcAft>
              <a:buSzPts val="2800"/>
              <a:buNone/>
              <a:defRPr b="0" i="0" sz="1800" u="none" cap="none" strike="noStrike"/>
            </a:lvl2pPr>
            <a:lvl3pPr indent="0" lvl="2" marL="914400" marR="0" rtl="0" algn="l">
              <a:spcBef>
                <a:spcPts val="500"/>
              </a:spcBef>
              <a:spcAft>
                <a:spcPts val="0"/>
              </a:spcAft>
              <a:buSzPts val="2400"/>
              <a:buNone/>
              <a:defRPr b="0" i="0" sz="1800" u="none" cap="none" strike="noStrike"/>
            </a:lvl3pPr>
            <a:lvl4pPr indent="0" lvl="3" marL="1371600" marR="0" rtl="0" algn="l">
              <a:spcBef>
                <a:spcPts val="500"/>
              </a:spcBef>
              <a:spcAft>
                <a:spcPts val="0"/>
              </a:spcAft>
              <a:buSzPts val="2000"/>
              <a:buNone/>
              <a:defRPr b="0" i="0" sz="1800" u="none" cap="none" strike="noStrike"/>
            </a:lvl4pPr>
            <a:lvl5pPr indent="0" lvl="4" marL="1828800" marR="0" rtl="0" algn="l">
              <a:spcBef>
                <a:spcPts val="500"/>
              </a:spcBef>
              <a:spcAft>
                <a:spcPts val="0"/>
              </a:spcAft>
              <a:buSzPts val="2000"/>
              <a:buNone/>
              <a:defRPr b="0" i="0" sz="1800" u="none" cap="none" strike="noStrike"/>
            </a:lvl5pPr>
            <a:lvl6pPr indent="0" lvl="5" marL="22860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6pPr>
            <a:lvl7pPr indent="0" lvl="6" marL="27432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7pPr>
            <a:lvl8pPr indent="0" lvl="7" marL="32004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8pPr>
            <a:lvl9pPr indent="0" lvl="8" marL="3657600" marR="0" rtl="0" algn="l">
              <a:spcBef>
                <a:spcPts val="500"/>
              </a:spcBef>
              <a:spcAft>
                <a:spcPts val="0"/>
              </a:spcAft>
              <a:buSzPts val="1800"/>
              <a:buNone/>
              <a:defRPr b="0" i="0" sz="1800" u="none" cap="none" strike="noStrike"/>
            </a:lvl9pPr>
          </a:lstStyle>
          <a:p/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Leeg">
  <p:cSld name="2_Leeg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>
            <p:ph type="title"/>
          </p:nvPr>
        </p:nvSpPr>
        <p:spPr>
          <a:xfrm>
            <a:off x="5666267" y="333375"/>
            <a:ext cx="5687100" cy="317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1" name="Google Shape;111;p18"/>
          <p:cNvSpPr/>
          <p:nvPr/>
        </p:nvSpPr>
        <p:spPr>
          <a:xfrm>
            <a:off x="0" y="0"/>
            <a:ext cx="3044100" cy="5705700"/>
          </a:xfrm>
          <a:prstGeom prst="rect">
            <a:avLst/>
          </a:prstGeom>
          <a:solidFill>
            <a:srgbClr val="0033A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3">
            <a:alphaModFix/>
          </a:blip>
          <a:srcRect b="0" l="14444" r="16442" t="4452"/>
          <a:stretch/>
        </p:blipFill>
        <p:spPr>
          <a:xfrm>
            <a:off x="0" y="2905246"/>
            <a:ext cx="2999498" cy="2800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eldia">
  <p:cSld name="1_Titeldia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  <a:defRPr i="0" sz="3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Roboto"/>
              <a:buChar char="•"/>
              <a:defRPr i="0" sz="28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Roboto"/>
              <a:buChar char="•"/>
              <a:defRPr i="0" sz="24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Roboto"/>
              <a:buChar char="•"/>
              <a:defRPr i="0" sz="2000" u="none" cap="none" strike="noStrike">
                <a:solidFill>
                  <a:srgbClr val="75707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eg" type="blank">
  <p:cSld name="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dia" type="title">
  <p:cSld name="TITLE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195" lvl="0" marL="179995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b="1" i="0" sz="6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3" name="Google Shape;123;p2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1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eldia">
  <p:cSld name="3_Titeldia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731838" y="333376"/>
            <a:ext cx="10728300" cy="52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6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lleen titel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1" name="Google Shape;131;p23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ee objecten" type="twoObj">
  <p:cSld name="TWO_OBJECTS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731838" y="328246"/>
            <a:ext cx="10719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5" name="Google Shape;135;p24"/>
          <p:cNvSpPr txBox="1"/>
          <p:nvPr>
            <p:ph idx="1" type="body"/>
          </p:nvPr>
        </p:nvSpPr>
        <p:spPr>
          <a:xfrm>
            <a:off x="731838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4"/>
          <p:cNvSpPr txBox="1"/>
          <p:nvPr>
            <p:ph idx="2" type="body"/>
          </p:nvPr>
        </p:nvSpPr>
        <p:spPr>
          <a:xfrm>
            <a:off x="6237982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4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28246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wee objecten">
  <p:cSld name="1_Twee objecten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731838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5"/>
          <p:cNvSpPr txBox="1"/>
          <p:nvPr>
            <p:ph idx="2" type="body"/>
          </p:nvPr>
        </p:nvSpPr>
        <p:spPr>
          <a:xfrm>
            <a:off x="6237982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2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eldia">
  <p:cSld name="2_Titeldia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>
            <p:ph idx="2" type="pic"/>
          </p:nvPr>
        </p:nvSpPr>
        <p:spPr>
          <a:xfrm>
            <a:off x="0" y="0"/>
            <a:ext cx="12192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2688" lvl="1" marL="4571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677" lvl="2" marL="91437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2665" lvl="3" marL="137156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654" lvl="4" marL="182875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642" lvl="5" marL="228594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31" lvl="6" marL="274313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619" lvl="7" marL="320032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608" lvl="8" marL="365750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6"/>
          <p:cNvSpPr txBox="1"/>
          <p:nvPr>
            <p:ph idx="1" type="subTitle"/>
          </p:nvPr>
        </p:nvSpPr>
        <p:spPr>
          <a:xfrm>
            <a:off x="720000" y="3822952"/>
            <a:ext cx="7920000" cy="3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2688" lvl="1" marL="45718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677" lvl="2" marL="91437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2665" lvl="3" marL="137156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654" lvl="4" marL="182875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642" lvl="5" marL="228594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31" lvl="6" marL="274313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619" lvl="7" marL="320032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608" lvl="8" marL="365750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26"/>
          <p:cNvSpPr txBox="1"/>
          <p:nvPr>
            <p:ph type="title"/>
          </p:nvPr>
        </p:nvSpPr>
        <p:spPr>
          <a:xfrm>
            <a:off x="720000" y="720003"/>
            <a:ext cx="5114700" cy="2929800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2588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b="0" i="0" sz="6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8" name="Google Shape;148;p2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fbeelding met bijschrift" type="picTx">
  <p:cSld name="PICTURE_WITH_CAPTION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/>
          <p:nvPr>
            <p:ph idx="2" type="pic"/>
          </p:nvPr>
        </p:nvSpPr>
        <p:spPr>
          <a:xfrm>
            <a:off x="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2688" lvl="1" marL="4571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677" lvl="2" marL="91437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2665" lvl="3" marL="137156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654" lvl="4" marL="182875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642" lvl="5" marL="228594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31" lvl="6" marL="274313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619" lvl="7" marL="320032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608" lvl="8" marL="365750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7"/>
          <p:cNvSpPr txBox="1"/>
          <p:nvPr>
            <p:ph type="title"/>
          </p:nvPr>
        </p:nvSpPr>
        <p:spPr>
          <a:xfrm>
            <a:off x="6816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2" name="Google Shape;152;p27"/>
          <p:cNvSpPr txBox="1"/>
          <p:nvPr>
            <p:ph idx="1" type="body"/>
          </p:nvPr>
        </p:nvSpPr>
        <p:spPr>
          <a:xfrm>
            <a:off x="6816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p27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" name="Google Shape;154;p2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Afbeelding met bijschrift">
  <p:cSld name="1_Afbeelding met bijschrif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/>
          <p:nvPr>
            <p:ph idx="2" type="pic"/>
          </p:nvPr>
        </p:nvSpPr>
        <p:spPr>
          <a:xfrm>
            <a:off x="6096000" y="0"/>
            <a:ext cx="6096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2688" lvl="1" marL="4571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677" lvl="2" marL="91437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2665" lvl="3" marL="137156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654" lvl="4" marL="182875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642" lvl="5" marL="228594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631" lvl="6" marL="274313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619" lvl="7" marL="320032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608" lvl="8" marL="365750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28"/>
          <p:cNvSpPr txBox="1"/>
          <p:nvPr>
            <p:ph type="title"/>
          </p:nvPr>
        </p:nvSpPr>
        <p:spPr>
          <a:xfrm>
            <a:off x="720000" y="720000"/>
            <a:ext cx="4680000" cy="5400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9" name="Google Shape;159;p28"/>
          <p:cNvSpPr txBox="1"/>
          <p:nvPr>
            <p:ph idx="1" type="body"/>
          </p:nvPr>
        </p:nvSpPr>
        <p:spPr>
          <a:xfrm>
            <a:off x="720000" y="14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28"/>
          <p:cNvSpPr txBox="1"/>
          <p:nvPr>
            <p:ph idx="11" type="ftr"/>
          </p:nvPr>
        </p:nvSpPr>
        <p:spPr>
          <a:xfrm>
            <a:off x="8610600" y="6203733"/>
            <a:ext cx="2743200" cy="1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28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1000"/>
              <a:buFont typeface="Verdana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25700" y="714542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rtl="0">
              <a:spcBef>
                <a:spcPts val="100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500"/>
              </a:spcBef>
              <a:spcAft>
                <a:spcPts val="0"/>
              </a:spcAft>
              <a:buSzPts val="2800"/>
              <a:buChar char="•"/>
              <a:defRPr/>
            </a:lvl2pPr>
            <a:lvl3pPr indent="-381000" lvl="2" marL="13716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indent="-355600" lvl="4" marL="22860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2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434343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653667" y="600200"/>
            <a:ext cx="108327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400"/>
              <a:buNone/>
              <a:defRPr sz="6400">
                <a:solidFill>
                  <a:srgbClr val="FF6600"/>
                </a:solidFill>
              </a:defRPr>
            </a:lvl9pPr>
          </a:lstStyle>
          <a:p/>
        </p:txBody>
      </p:sp>
      <p:sp>
        <p:nvSpPr>
          <p:cNvPr id="169" name="Google Shape;169;p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292929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/>
          <p:nvPr>
            <p:ph type="title"/>
          </p:nvPr>
        </p:nvSpPr>
        <p:spPr>
          <a:xfrm>
            <a:off x="415600" y="536667"/>
            <a:ext cx="11360700" cy="59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4800"/>
              <a:buNone/>
              <a:defRPr sz="4800">
                <a:solidFill>
                  <a:srgbClr val="EFEFE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2" name="Google Shape;172;p3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eg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/>
          <p:nvPr/>
        </p:nvSpPr>
        <p:spPr>
          <a:xfrm>
            <a:off x="10029500" y="6203725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@aibrussels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/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5" name="Google Shape;175;p32"/>
          <p:cNvSpPr txBox="1"/>
          <p:nvPr>
            <p:ph idx="1" type="body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32"/>
          <p:cNvSpPr txBox="1"/>
          <p:nvPr>
            <p:ph idx="10" type="dt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32"/>
          <p:cNvSpPr txBox="1"/>
          <p:nvPr>
            <p:ph idx="11" type="ftr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32"/>
          <p:cNvSpPr txBox="1"/>
          <p:nvPr>
            <p:ph idx="12" type="sldNum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ed">
  <p:cSld name="Bulleted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3C3C3B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214174" y="768420"/>
            <a:ext cx="11671300" cy="7560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"/>
              <a:buChar char="•"/>
              <a:defRPr i="0" sz="3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Nunito"/>
              <a:buChar char="•"/>
              <a:defRPr i="0" sz="28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Nunito"/>
              <a:buChar char="•"/>
              <a:defRPr i="0" sz="24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6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eldia">
  <p:cSld name="3_Titeldia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731838" y="333376"/>
            <a:ext cx="10728300" cy="52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6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2" name="Google Shape;5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ee objecten" type="twoObj">
  <p:cSld name="TWO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731838" y="328246"/>
            <a:ext cx="10719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8"/>
          <p:cNvSpPr txBox="1"/>
          <p:nvPr>
            <p:ph idx="1" type="body"/>
          </p:nvPr>
        </p:nvSpPr>
        <p:spPr>
          <a:xfrm>
            <a:off x="731838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2" type="body"/>
          </p:nvPr>
        </p:nvSpPr>
        <p:spPr>
          <a:xfrm>
            <a:off x="6237982" y="1341438"/>
            <a:ext cx="52134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28246"/>
            <a:ext cx="279133" cy="71742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/>
          <p:nvPr/>
        </p:nvSpPr>
        <p:spPr>
          <a:xfrm>
            <a:off x="10029500" y="6195293"/>
            <a:ext cx="21120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@aibrussels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1695" y="6311608"/>
            <a:ext cx="287672" cy="2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wee objecten">
  <p:cSld name="1_Twee objecte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" type="body"/>
          </p:nvPr>
        </p:nvSpPr>
        <p:spPr>
          <a:xfrm>
            <a:off x="731838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6237982" y="333376"/>
            <a:ext cx="5213400" cy="52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12867" y="333375"/>
            <a:ext cx="279133" cy="717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eldia">
  <p:cSld name="2_Titeldia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>
            <p:ph idx="2" type="pic"/>
          </p:nvPr>
        </p:nvSpPr>
        <p:spPr>
          <a:xfrm>
            <a:off x="0" y="0"/>
            <a:ext cx="12192000" cy="56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subTitle"/>
          </p:nvPr>
        </p:nvSpPr>
        <p:spPr>
          <a:xfrm>
            <a:off x="720000" y="3822952"/>
            <a:ext cx="7920000" cy="3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type="title"/>
          </p:nvPr>
        </p:nvSpPr>
        <p:spPr>
          <a:xfrm>
            <a:off x="720000" y="720003"/>
            <a:ext cx="5114700" cy="2929800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2549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Roboto"/>
              <a:buNone/>
              <a:defRPr b="0" i="0" sz="6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image" Target="../media/image8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79000">
              <a:srgbClr val="FDFDFD"/>
            </a:gs>
            <a:gs pos="92000">
              <a:srgbClr val="EDEDED"/>
            </a:gs>
            <a:gs pos="100000">
              <a:srgbClr val="EDEDED"/>
            </a:gs>
          </a:gsLst>
          <a:lin ang="5400012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9548" l="327" r="17818" t="7710"/>
          <a:stretch/>
        </p:blipFill>
        <p:spPr>
          <a:xfrm>
            <a:off x="0" y="5963847"/>
            <a:ext cx="12192000" cy="942379"/>
          </a:xfrm>
          <a:prstGeom prst="rect">
            <a:avLst/>
          </a:prstGeom>
          <a:noFill/>
          <a:ln>
            <a:noFill/>
          </a:ln>
          <a:effectLst>
            <a:outerShdw blurRad="50800" rotWithShape="0" dir="16200000" dist="38100">
              <a:srgbClr val="000000">
                <a:alpha val="9411"/>
              </a:srgbClr>
            </a:outerShdw>
          </a:effectLst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unito"/>
              <a:buChar char="•"/>
              <a:defRPr i="0" sz="32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Nunito"/>
              <a:buChar char="•"/>
              <a:defRPr i="0" sz="28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Nunito"/>
              <a:buChar char="•"/>
              <a:defRPr i="0" sz="24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Nunito"/>
              <a:buChar char="•"/>
              <a:defRPr i="0" sz="2000" u="none" cap="none" strike="noStrike">
                <a:solidFill>
                  <a:srgbClr val="75707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•"/>
              <a:defRPr i="0" sz="18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25" y="5961691"/>
            <a:ext cx="3353260" cy="9423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79000">
              <a:srgbClr val="FDFDFD"/>
            </a:gs>
            <a:gs pos="92000">
              <a:srgbClr val="EDEDED"/>
            </a:gs>
            <a:gs pos="100000">
              <a:srgbClr val="EDEDED"/>
            </a:gs>
          </a:gsLst>
          <a:lin ang="5400012" scaled="0"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/>
          <p:cNvPicPr preferRelativeResize="0"/>
          <p:nvPr/>
        </p:nvPicPr>
        <p:blipFill rotWithShape="1">
          <a:blip r:embed="rId1">
            <a:alphaModFix/>
          </a:blip>
          <a:srcRect b="9548" l="327" r="17819" t="7711"/>
          <a:stretch/>
        </p:blipFill>
        <p:spPr>
          <a:xfrm>
            <a:off x="0" y="5749635"/>
            <a:ext cx="12027722" cy="1156592"/>
          </a:xfrm>
          <a:prstGeom prst="rect">
            <a:avLst/>
          </a:prstGeom>
          <a:noFill/>
          <a:ln>
            <a:noFill/>
          </a:ln>
          <a:effectLst>
            <a:outerShdw blurRad="50800" rotWithShape="0" dir="16200000" dist="38100">
              <a:srgbClr val="000000">
                <a:alpha val="9800"/>
              </a:srgbClr>
            </a:outerShdw>
          </a:effectLst>
        </p:spPr>
      </p:pic>
      <p:sp>
        <p:nvSpPr>
          <p:cNvPr id="103" name="Google Shape;103;p17"/>
          <p:cNvSpPr txBox="1"/>
          <p:nvPr>
            <p:ph type="title"/>
          </p:nvPr>
        </p:nvSpPr>
        <p:spPr>
          <a:xfrm>
            <a:off x="720000" y="328246"/>
            <a:ext cx="10731300" cy="8049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195" lvl="0" marL="17999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b="0" i="0" sz="4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731838" y="1333919"/>
            <a:ext cx="107313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0033A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00" y="5873200"/>
            <a:ext cx="2688750" cy="9094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47.png"/><Relationship Id="rId5" Type="http://schemas.openxmlformats.org/officeDocument/2006/relationships/image" Target="../media/image19.png"/><Relationship Id="rId6" Type="http://schemas.openxmlformats.org/officeDocument/2006/relationships/image" Target="../media/image62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20" Type="http://schemas.openxmlformats.org/officeDocument/2006/relationships/image" Target="../media/image39.png"/><Relationship Id="rId22" Type="http://schemas.openxmlformats.org/officeDocument/2006/relationships/image" Target="../media/image35.png"/><Relationship Id="rId21" Type="http://schemas.openxmlformats.org/officeDocument/2006/relationships/image" Target="../media/image45.png"/><Relationship Id="rId24" Type="http://schemas.openxmlformats.org/officeDocument/2006/relationships/image" Target="../media/image44.png"/><Relationship Id="rId23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25" Type="http://schemas.openxmlformats.org/officeDocument/2006/relationships/image" Target="../media/image43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Relationship Id="rId7" Type="http://schemas.openxmlformats.org/officeDocument/2006/relationships/image" Target="../media/image29.png"/><Relationship Id="rId8" Type="http://schemas.openxmlformats.org/officeDocument/2006/relationships/image" Target="../media/image28.png"/><Relationship Id="rId11" Type="http://schemas.openxmlformats.org/officeDocument/2006/relationships/image" Target="../media/image30.png"/><Relationship Id="rId10" Type="http://schemas.openxmlformats.org/officeDocument/2006/relationships/image" Target="../media/image31.png"/><Relationship Id="rId13" Type="http://schemas.openxmlformats.org/officeDocument/2006/relationships/image" Target="../media/image40.png"/><Relationship Id="rId12" Type="http://schemas.openxmlformats.org/officeDocument/2006/relationships/image" Target="../media/image32.png"/><Relationship Id="rId15" Type="http://schemas.openxmlformats.org/officeDocument/2006/relationships/image" Target="../media/image33.png"/><Relationship Id="rId14" Type="http://schemas.openxmlformats.org/officeDocument/2006/relationships/image" Target="../media/image34.png"/><Relationship Id="rId17" Type="http://schemas.openxmlformats.org/officeDocument/2006/relationships/image" Target="../media/image36.png"/><Relationship Id="rId16" Type="http://schemas.openxmlformats.org/officeDocument/2006/relationships/image" Target="../media/image42.png"/><Relationship Id="rId19" Type="http://schemas.openxmlformats.org/officeDocument/2006/relationships/image" Target="../media/image41.png"/><Relationship Id="rId18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drive.google.com/open?id=1O7S-q-LuUGKIuNkDMVrAO6Y-8htMsXZTbYaZ-22SdEo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Relationship Id="rId4" Type="http://schemas.openxmlformats.org/officeDocument/2006/relationships/image" Target="../media/image58.png"/><Relationship Id="rId5" Type="http://schemas.openxmlformats.org/officeDocument/2006/relationships/image" Target="../media/image55.png"/><Relationship Id="rId6" Type="http://schemas.openxmlformats.org/officeDocument/2006/relationships/image" Target="../media/image5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png"/><Relationship Id="rId4" Type="http://schemas.openxmlformats.org/officeDocument/2006/relationships/image" Target="../media/image56.png"/><Relationship Id="rId5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www.datascienceafrica.org/dsa2019addis/" TargetMode="External"/><Relationship Id="rId4" Type="http://schemas.openxmlformats.org/officeDocument/2006/relationships/hyperlink" Target="https://www.nature.com/articles/d41586-018-07104-7" TargetMode="External"/><Relationship Id="rId5" Type="http://schemas.openxmlformats.org/officeDocument/2006/relationships/hyperlink" Target="http://aiexpoafrica.com/" TargetMode="External"/><Relationship Id="rId6" Type="http://schemas.openxmlformats.org/officeDocument/2006/relationships/hyperlink" Target="https://clevva.com/pressrelease/6-artificial-intelligence-startups-africa-look/" TargetMode="External"/><Relationship Id="rId7" Type="http://schemas.openxmlformats.org/officeDocument/2006/relationships/hyperlink" Target="https://ourworld.unu.edu/en/ai-in-africa-is-a-double-edged-sword" TargetMode="External"/><Relationship Id="rId8" Type="http://schemas.openxmlformats.org/officeDocument/2006/relationships/hyperlink" Target="https://ourworld.unu.edu/en/ai-in-africa-is-a-double-edged-sword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png"/><Relationship Id="rId4" Type="http://schemas.openxmlformats.org/officeDocument/2006/relationships/hyperlink" Target="mailto:jloeckx@ai.vub.ac.be" TargetMode="External"/><Relationship Id="rId5" Type="http://schemas.openxmlformats.org/officeDocument/2006/relationships/hyperlink" Target="https://ai.vub.ac.be" TargetMode="External"/><Relationship Id="rId6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jp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Relationship Id="rId5" Type="http://schemas.openxmlformats.org/officeDocument/2006/relationships/image" Target="../media/image26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8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/>
        </p:nvSpPr>
        <p:spPr>
          <a:xfrm>
            <a:off x="3776125" y="304275"/>
            <a:ext cx="8343900" cy="4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5500">
                <a:latin typeface="Roboto"/>
                <a:ea typeface="Roboto"/>
                <a:cs typeface="Roboto"/>
                <a:sym typeface="Roboto"/>
              </a:rPr>
              <a:t>Artificial Intelligence</a:t>
            </a:r>
            <a:br>
              <a:rPr b="1" lang="en-US" sz="5500">
                <a:latin typeface="Roboto"/>
                <a:ea typeface="Roboto"/>
                <a:cs typeface="Roboto"/>
                <a:sym typeface="Roboto"/>
              </a:rPr>
            </a:br>
            <a:endParaRPr b="1" sz="50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4800">
                <a:latin typeface="Roboto"/>
                <a:ea typeface="Roboto"/>
                <a:cs typeface="Roboto"/>
                <a:sym typeface="Roboto"/>
              </a:rPr>
              <a:t>AMU-IUC workshop</a:t>
            </a:r>
            <a:endParaRPr b="1"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Johan Loeckx</a:t>
            </a:r>
            <a:endParaRPr sz="3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April 9th, 2019</a:t>
            </a:r>
            <a:br>
              <a:rPr b="0" i="0" lang="en-US" sz="36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jloeckx@ai.vub.ac.be</a:t>
            </a:r>
            <a:endParaRPr b="0" i="0" sz="6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33"/>
          <p:cNvSpPr txBox="1"/>
          <p:nvPr/>
        </p:nvSpPr>
        <p:spPr>
          <a:xfrm>
            <a:off x="8619067" y="3644638"/>
            <a:ext cx="18473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142" y="351200"/>
            <a:ext cx="3067200" cy="460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990" y="209500"/>
            <a:ext cx="2542025" cy="259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2850" y="209500"/>
            <a:ext cx="3449205" cy="259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2825" y="209500"/>
            <a:ext cx="3537507" cy="259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42"/>
          <p:cNvGrpSpPr/>
          <p:nvPr/>
        </p:nvGrpSpPr>
        <p:grpSpPr>
          <a:xfrm>
            <a:off x="228315" y="3020331"/>
            <a:ext cx="2735701" cy="2591560"/>
            <a:chOff x="743600" y="1152476"/>
            <a:chExt cx="3000002" cy="2841935"/>
          </a:xfrm>
        </p:grpSpPr>
        <p:pic>
          <p:nvPicPr>
            <p:cNvPr id="271" name="Google Shape;271;p4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3601" y="1152476"/>
              <a:ext cx="3000000" cy="1461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42"/>
            <p:cNvPicPr preferRelativeResize="0"/>
            <p:nvPr/>
          </p:nvPicPr>
          <p:blipFill rotWithShape="1">
            <a:blip r:embed="rId7">
              <a:alphaModFix/>
            </a:blip>
            <a:srcRect b="0" l="0" r="0" t="25350"/>
            <a:stretch/>
          </p:blipFill>
          <p:spPr>
            <a:xfrm>
              <a:off x="743600" y="2609311"/>
              <a:ext cx="3000000" cy="1385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3" name="Google Shape;273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52850" y="3020325"/>
            <a:ext cx="3398148" cy="25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42823" y="3020325"/>
            <a:ext cx="3449201" cy="2586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025" y="2243924"/>
            <a:ext cx="1148175" cy="6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1300" y="280950"/>
            <a:ext cx="836000" cy="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4147" y="2888950"/>
            <a:ext cx="1328900" cy="4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7075" y="3282366"/>
            <a:ext cx="1542899" cy="74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7">
            <a:alphaModFix/>
          </a:blip>
          <a:srcRect b="25030" l="0" r="0" t="19171"/>
          <a:stretch/>
        </p:blipFill>
        <p:spPr>
          <a:xfrm>
            <a:off x="3132250" y="1509813"/>
            <a:ext cx="1065400" cy="445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gie.png" id="285" name="Google Shape;28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9129" y="1782885"/>
            <a:ext cx="2108969" cy="7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 rotWithShape="1">
          <a:blip r:embed="rId9">
            <a:alphaModFix/>
          </a:blip>
          <a:srcRect b="27431" l="0" r="0" t="27422"/>
          <a:stretch/>
        </p:blipFill>
        <p:spPr>
          <a:xfrm>
            <a:off x="4951200" y="981086"/>
            <a:ext cx="1148175" cy="38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86222" y="1895588"/>
            <a:ext cx="928103" cy="26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24235" y="2396100"/>
            <a:ext cx="1355190" cy="4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70224" y="1494975"/>
            <a:ext cx="611076" cy="6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984362" y="623541"/>
            <a:ext cx="984913" cy="4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63875" y="2822366"/>
            <a:ext cx="1449000" cy="52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909174" y="3469067"/>
            <a:ext cx="1586526" cy="44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928503" y="357250"/>
            <a:ext cx="1948096" cy="3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560642" y="858815"/>
            <a:ext cx="928100" cy="63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959225" y="757460"/>
            <a:ext cx="2456947" cy="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22338" y="132021"/>
            <a:ext cx="984925" cy="9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33400" y="4830121"/>
            <a:ext cx="1755350" cy="58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560650" y="4090446"/>
            <a:ext cx="928100" cy="40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084350" y="4306253"/>
            <a:ext cx="1542900" cy="83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153579" y="5139546"/>
            <a:ext cx="2857496" cy="38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0036225" y="1955096"/>
            <a:ext cx="1024879" cy="102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291450" y="4090446"/>
            <a:ext cx="2809875" cy="5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4"/>
          <p:cNvSpPr txBox="1"/>
          <p:nvPr>
            <p:ph idx="12" type="sldNum"/>
          </p:nvPr>
        </p:nvSpPr>
        <p:spPr>
          <a:xfrm>
            <a:off x="5607116" y="6443750"/>
            <a:ext cx="977700" cy="18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9" name="Google Shape;309;p4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Changing context</a:t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Universities are </a:t>
            </a:r>
            <a:r>
              <a:rPr b="1" lang="en-US"/>
              <a:t>under pressure</a:t>
            </a:r>
            <a:endParaRPr b="1"/>
          </a:p>
        </p:txBody>
      </p:sp>
      <p:sp>
        <p:nvSpPr>
          <p:cNvPr id="317" name="Google Shape;317;p45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We identify </a:t>
            </a:r>
            <a:r>
              <a:rPr b="1" lang="en-US">
                <a:solidFill>
                  <a:srgbClr val="FF6600"/>
                </a:solidFill>
              </a:rPr>
              <a:t>four main challenges:</a:t>
            </a:r>
            <a:endParaRPr b="1">
              <a:solidFill>
                <a:srgbClr val="FF6600"/>
              </a:solidFill>
            </a:endParaRPr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b="1" lang="en-US"/>
              <a:t>Globalization</a:t>
            </a:r>
            <a:r>
              <a:rPr lang="en-US"/>
              <a:t> &amp; speed of change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b="1" lang="en-US"/>
              <a:t>Lifelong learning</a:t>
            </a:r>
            <a:r>
              <a:rPr lang="en-US"/>
              <a:t> &amp; digitization 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Battle for </a:t>
            </a:r>
            <a:r>
              <a:rPr b="1" lang="en-US"/>
              <a:t>talent</a:t>
            </a:r>
            <a:endParaRPr b="1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b="1" lang="en-US"/>
              <a:t>Liberalization</a:t>
            </a:r>
            <a:endParaRPr b="1"/>
          </a:p>
        </p:txBody>
      </p:sp>
      <p:sp>
        <p:nvSpPr>
          <p:cNvPr id="318" name="Google Shape;318;p4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Globalization &amp; speed of change</a:t>
            </a:r>
            <a:endParaRPr/>
          </a:p>
        </p:txBody>
      </p:sp>
      <p:sp>
        <p:nvSpPr>
          <p:cNvPr id="325" name="Google Shape;325;p4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6" name="Google Shape;326;p46"/>
          <p:cNvSpPr txBox="1"/>
          <p:nvPr>
            <p:ph idx="1" type="body"/>
          </p:nvPr>
        </p:nvSpPr>
        <p:spPr>
          <a:xfrm>
            <a:off x="731838" y="11234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Beware of what happened to the </a:t>
            </a:r>
            <a:r>
              <a:rPr b="1" lang="en-US"/>
              <a:t>web:  </a:t>
            </a:r>
            <a:r>
              <a:rPr lang="en-US"/>
              <a:t>research in AI &gt;&gt;&gt;&gt; than in universities alone.  The world is </a:t>
            </a:r>
            <a:r>
              <a:rPr i="1" lang="en-US"/>
              <a:t>big</a:t>
            </a:r>
            <a:r>
              <a:rPr lang="en-US"/>
              <a:t>, and changing </a:t>
            </a:r>
            <a:r>
              <a:rPr i="1" lang="en-US"/>
              <a:t>fast</a:t>
            </a:r>
            <a:r>
              <a:rPr lang="en-US"/>
              <a:t>. </a:t>
            </a:r>
            <a:r>
              <a:rPr lang="en-US"/>
              <a:t>Therefore:</a:t>
            </a:r>
            <a:br>
              <a:rPr lang="en-US"/>
            </a:br>
            <a:endParaRPr sz="1800"/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get your foundations right: </a:t>
            </a:r>
            <a:br>
              <a:rPr lang="en-US"/>
            </a:br>
            <a:r>
              <a:rPr lang="en-US"/>
              <a:t>teach </a:t>
            </a:r>
            <a:r>
              <a:rPr b="1" lang="en-US">
                <a:solidFill>
                  <a:srgbClr val="FF6600"/>
                </a:solidFill>
              </a:rPr>
              <a:t>math, math, math.</a:t>
            </a:r>
            <a:br>
              <a:rPr b="1" lang="en-US">
                <a:solidFill>
                  <a:srgbClr val="FF6600"/>
                </a:solidFill>
              </a:rPr>
            </a:br>
            <a:endParaRPr b="1">
              <a:solidFill>
                <a:srgbClr val="FF6600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pick your fight, “kill your darlings”, </a:t>
            </a:r>
            <a:r>
              <a:rPr b="1" lang="en-US"/>
              <a:t>focus: </a:t>
            </a:r>
            <a:r>
              <a:rPr b="1" lang="en-US">
                <a:solidFill>
                  <a:srgbClr val="FF6600"/>
                </a:solidFill>
              </a:rPr>
              <a:t>choose </a:t>
            </a:r>
            <a:r>
              <a:rPr b="1" lang="en-US">
                <a:solidFill>
                  <a:srgbClr val="000000"/>
                </a:solidFill>
              </a:rPr>
              <a:t>your domain and become </a:t>
            </a:r>
            <a:r>
              <a:rPr b="1" lang="en-US">
                <a:solidFill>
                  <a:srgbClr val="FF6600"/>
                </a:solidFill>
              </a:rPr>
              <a:t>best in the world.</a:t>
            </a:r>
            <a:endParaRPr b="1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Lifelong learning &amp; digitization</a:t>
            </a:r>
            <a:endParaRPr/>
          </a:p>
        </p:txBody>
      </p:sp>
      <p:sp>
        <p:nvSpPr>
          <p:cNvPr id="333" name="Google Shape;333;p4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4" name="Google Shape;334;p47"/>
          <p:cNvSpPr txBox="1"/>
          <p:nvPr>
            <p:ph idx="1" type="body"/>
          </p:nvPr>
        </p:nvSpPr>
        <p:spPr>
          <a:xfrm>
            <a:off x="731838" y="971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People born now will live in 2110</a:t>
            </a:r>
            <a:endParaRPr/>
          </a:p>
          <a:p>
            <a:pPr indent="-406400" lvl="1" marL="914400" rtl="0" algn="l"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Curriculum-based education only one part of the story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solidFill>
                  <a:srgbClr val="757070"/>
                </a:solidFill>
              </a:rPr>
              <a:t>meta-cognitive skills (“learning to learn”)</a:t>
            </a:r>
            <a:r>
              <a:rPr lang="en-US"/>
              <a:t> 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learning happens everywhere and in different forms</a:t>
            </a:r>
            <a:r>
              <a:rPr lang="en-US"/>
              <a:t>. 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More diverse backgrounds and learning goals for students.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Therefore:</a:t>
            </a:r>
            <a:endParaRPr sz="1800"/>
          </a:p>
          <a:p>
            <a:pPr indent="-406400" lvl="0" marL="914400" rtl="0" algn="l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b="1" lang="en-US" sz="2800">
                <a:solidFill>
                  <a:srgbClr val="FF6600"/>
                </a:solidFill>
              </a:rPr>
              <a:t>modularize</a:t>
            </a:r>
            <a:r>
              <a:rPr lang="en-US" sz="2800"/>
              <a:t> courses and training materials</a:t>
            </a:r>
            <a:endParaRPr sz="2800"/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prepare for </a:t>
            </a:r>
            <a:r>
              <a:rPr lang="en-US" sz="2800">
                <a:solidFill>
                  <a:srgbClr val="FF6600"/>
                </a:solidFill>
              </a:rPr>
              <a:t>blended </a:t>
            </a:r>
            <a:r>
              <a:rPr b="1" lang="en-US" sz="2800">
                <a:solidFill>
                  <a:srgbClr val="FF6600"/>
                </a:solidFill>
              </a:rPr>
              <a:t>learning</a:t>
            </a:r>
            <a:r>
              <a:rPr b="1" lang="en-US" sz="2800"/>
              <a:t> settings</a:t>
            </a:r>
            <a:endParaRPr b="1" sz="2800"/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keep in </a:t>
            </a:r>
            <a:r>
              <a:rPr b="1" lang="en-US" sz="2800"/>
              <a:t>touch &amp; engage</a:t>
            </a:r>
            <a:r>
              <a:rPr lang="en-US" sz="2800"/>
              <a:t> with </a:t>
            </a:r>
            <a:r>
              <a:rPr lang="en-US" sz="2800">
                <a:solidFill>
                  <a:srgbClr val="FF6600"/>
                </a:solidFill>
              </a:rPr>
              <a:t>private sector!</a:t>
            </a:r>
            <a:endParaRPr sz="2800">
              <a:solidFill>
                <a:srgbClr val="FF6600"/>
              </a:solidFill>
            </a:endParaRPr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move towards </a:t>
            </a:r>
            <a:r>
              <a:rPr b="1" lang="en-US" sz="2800">
                <a:solidFill>
                  <a:srgbClr val="FF6600"/>
                </a:solidFill>
              </a:rPr>
              <a:t>badges</a:t>
            </a:r>
            <a:endParaRPr b="1" sz="280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8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1" name="Google Shape;34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338" y="400813"/>
            <a:ext cx="6143625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825" y="3153888"/>
            <a:ext cx="6134100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9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Battle for talent</a:t>
            </a:r>
            <a:endParaRPr/>
          </a:p>
        </p:txBody>
      </p:sp>
      <p:sp>
        <p:nvSpPr>
          <p:cNvPr id="349" name="Google Shape;349;p49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0" name="Google Shape;350;p49"/>
          <p:cNvSpPr txBox="1"/>
          <p:nvPr>
            <p:ph idx="1" type="body"/>
          </p:nvPr>
        </p:nvSpPr>
        <p:spPr>
          <a:xfrm>
            <a:off x="731838" y="11234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Big tech is hiring talent, you cannot compete on salary:</a:t>
            </a:r>
            <a:endParaRPr/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Build an </a:t>
            </a:r>
            <a:r>
              <a:rPr b="1" lang="en-US">
                <a:solidFill>
                  <a:srgbClr val="FF6600"/>
                </a:solidFill>
              </a:rPr>
              <a:t>inspiring</a:t>
            </a:r>
            <a:r>
              <a:rPr lang="en-US"/>
              <a:t> place.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fun, creative, ahead of its time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international, open.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Be a place of </a:t>
            </a:r>
            <a:r>
              <a:rPr b="1" lang="en-US">
                <a:solidFill>
                  <a:srgbClr val="FF6600"/>
                </a:solidFill>
              </a:rPr>
              <a:t>excellence</a:t>
            </a:r>
            <a:r>
              <a:rPr lang="en-US"/>
              <a:t>: </a:t>
            </a:r>
            <a:r>
              <a:rPr b="1" lang="en-US"/>
              <a:t>raise the bar!!!</a:t>
            </a:r>
            <a:br>
              <a:rPr b="1" lang="en-US"/>
            </a:br>
            <a:endParaRPr b="1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Get your PR right; activate  your alumni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0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Liberalization</a:t>
            </a:r>
            <a:endParaRPr/>
          </a:p>
        </p:txBody>
      </p:sp>
      <p:sp>
        <p:nvSpPr>
          <p:cNvPr id="357" name="Google Shape;357;p50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8" name="Google Shape;358;p50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Universities and companies are becoming equal partners, and government funding is moving away from unis: </a:t>
            </a:r>
            <a:endParaRPr/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>
                <a:solidFill>
                  <a:srgbClr val="FF6600"/>
                </a:solidFill>
              </a:rPr>
              <a:t>diversify</a:t>
            </a:r>
            <a:r>
              <a:rPr lang="en-US"/>
              <a:t> financial income streams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provide </a:t>
            </a:r>
            <a:r>
              <a:rPr lang="en-US">
                <a:solidFill>
                  <a:srgbClr val="FF6600"/>
                </a:solidFill>
              </a:rPr>
              <a:t>services </a:t>
            </a:r>
            <a:r>
              <a:rPr lang="en-US">
                <a:solidFill>
                  <a:srgbClr val="000000"/>
                </a:solidFill>
              </a:rPr>
              <a:t>to enterprises</a:t>
            </a:r>
            <a:endParaRPr>
              <a:solidFill>
                <a:srgbClr val="000000"/>
              </a:solidFill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US">
                <a:solidFill>
                  <a:srgbClr val="000000"/>
                </a:solidFill>
              </a:rPr>
              <a:t>keep enough </a:t>
            </a:r>
            <a:r>
              <a:rPr lang="en-US">
                <a:solidFill>
                  <a:srgbClr val="FF6600"/>
                </a:solidFill>
              </a:rPr>
              <a:t>touchpoints</a:t>
            </a:r>
            <a:endParaRPr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Mission &amp; strategy</a:t>
            </a:r>
            <a:endParaRPr/>
          </a:p>
        </p:txBody>
      </p:sp>
      <p:sp>
        <p:nvSpPr>
          <p:cNvPr id="365" name="Google Shape;365;p5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92" name="Google Shape;192;p34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b="1" lang="en-US"/>
              <a:t>Background</a:t>
            </a:r>
            <a:r>
              <a:rPr lang="en-US"/>
              <a:t> on the lab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Changing </a:t>
            </a:r>
            <a:r>
              <a:rPr b="1" lang="en-US"/>
              <a:t>context</a:t>
            </a:r>
            <a:r>
              <a:rPr lang="en-US"/>
              <a:t> of universities in Europe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How</a:t>
            </a:r>
            <a:r>
              <a:rPr lang="en-US"/>
              <a:t> we try to cope with them (</a:t>
            </a:r>
            <a:r>
              <a:rPr b="1" lang="en-US"/>
              <a:t>mission</a:t>
            </a:r>
            <a:r>
              <a:rPr lang="en-US"/>
              <a:t> &amp; </a:t>
            </a:r>
            <a:r>
              <a:rPr b="1" lang="en-US"/>
              <a:t>strategy</a:t>
            </a:r>
            <a:r>
              <a:rPr lang="en-US"/>
              <a:t>)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Proposal </a:t>
            </a:r>
            <a:r>
              <a:rPr b="1" lang="en-US"/>
              <a:t>collaboration</a:t>
            </a:r>
            <a:r>
              <a:rPr lang="en-US"/>
              <a:t> with AMU!</a:t>
            </a:r>
            <a:endParaRPr/>
          </a:p>
        </p:txBody>
      </p:sp>
      <p:sp>
        <p:nvSpPr>
          <p:cNvPr id="193" name="Google Shape;193;p34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Mission &amp; strategy</a:t>
            </a:r>
            <a:endParaRPr/>
          </a:p>
        </p:txBody>
      </p:sp>
      <p:sp>
        <p:nvSpPr>
          <p:cNvPr id="372" name="Google Shape;372;p52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Running a lab… </a:t>
            </a:r>
            <a:endParaRPr/>
          </a:p>
        </p:txBody>
      </p:sp>
      <p:sp>
        <p:nvSpPr>
          <p:cNvPr id="380" name="Google Shape;380;p53"/>
          <p:cNvSpPr txBox="1"/>
          <p:nvPr>
            <p:ph idx="1" type="body"/>
          </p:nvPr>
        </p:nvSpPr>
        <p:spPr>
          <a:xfrm>
            <a:off x="731842" y="1199650"/>
            <a:ext cx="36168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Legal &amp; IP</a:t>
            </a:r>
            <a:endParaRPr b="1"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Contract negotiations (NDAs, IPs)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Interesting project results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accepted</a:t>
            </a:r>
            <a:b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Personnel</a:t>
            </a:r>
            <a:endParaRPr b="1"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Job offer &amp; scouting of candidate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Recruitment (selection)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Administration for hiring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Employee welcoming &amp; leaving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Educational support</a:t>
            </a:r>
            <a:endParaRPr b="1"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meetings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supervision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ZAP meetings</a:t>
            </a:r>
            <a:b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building</a:t>
            </a:r>
            <a:endParaRPr b="1"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Businesses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Flanders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Bru-Wallonia</a:t>
            </a:r>
            <a:b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Infrastructure</a:t>
            </a:r>
            <a:endParaRPr b="1"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Keep the lab clean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Maintain coffee machine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infrastructure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3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2" name="Google Shape;382;p53"/>
          <p:cNvSpPr txBox="1"/>
          <p:nvPr/>
        </p:nvSpPr>
        <p:spPr>
          <a:xfrm>
            <a:off x="3853675" y="1199650"/>
            <a:ext cx="345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Public relations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Blogs &amp; Quora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Twitter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Linkedin alumni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Dashboard @ coffee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Welcome students, bachelor info event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Talks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Website design (e.g. conferences)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Project related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New dataset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Publication accepted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Conference / talk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Important milestone / interesting results</a:t>
            </a:r>
            <a:br>
              <a:rPr lang="en-US" sz="1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Fundamental research related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Publication accepted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Important news, scientific breakthrough in the field</a:t>
            </a:r>
            <a:br>
              <a:rPr lang="en-US" sz="1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Funding management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EU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BE applied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BE fundamental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BE strategic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83" name="Google Shape;383;p53"/>
          <p:cNvSpPr txBox="1"/>
          <p:nvPr/>
        </p:nvSpPr>
        <p:spPr>
          <a:xfrm>
            <a:off x="7416175" y="1199650"/>
            <a:ext cx="4232100" cy="28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Proposal writing &amp; submission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Concept &amp; body of idea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Generic parts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State-of-the-art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Submission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Accepted</a:t>
            </a:r>
            <a:br>
              <a:rPr lang="en-US" sz="1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Knowledge &amp; tech management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research meetings: invite, organize data management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science watch (publications &amp; field)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tech watch (libraries)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market watch (companies)</a:t>
            </a:r>
            <a:br>
              <a:rPr lang="en-US" sz="1000">
                <a:solidFill>
                  <a:schemeClr val="dk1"/>
                </a:solidFill>
              </a:rPr>
            </a:br>
            <a:r>
              <a:rPr lang="en-US" sz="1000">
                <a:solidFill>
                  <a:schemeClr val="dk1"/>
                </a:solidFill>
              </a:rPr>
              <a:t>policy watch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internal procedures &amp; knowledge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content management</a:t>
            </a:r>
            <a:br>
              <a:rPr lang="en-US" sz="1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Trainings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Organise training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Internships &amp; joint BA theses</a:t>
            </a:r>
            <a:br>
              <a:rPr lang="en-US" sz="1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Industrial liaison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BA/MA/internships with industry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company interested in collaboration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Lab visits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Demos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4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Coordinate activities</a:t>
            </a:r>
            <a:endParaRPr/>
          </a:p>
        </p:txBody>
      </p:sp>
      <p:sp>
        <p:nvSpPr>
          <p:cNvPr id="390" name="Google Shape;390;p54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1" name="Google Shape;391;p54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50" y="1378724"/>
            <a:ext cx="10728299" cy="4625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idx="4294967295" type="title"/>
          </p:nvPr>
        </p:nvSpPr>
        <p:spPr>
          <a:xfrm>
            <a:off x="731850" y="333375"/>
            <a:ext cx="4539000" cy="168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Knowledge management</a:t>
            </a:r>
            <a:endParaRPr/>
          </a:p>
        </p:txBody>
      </p:sp>
      <p:sp>
        <p:nvSpPr>
          <p:cNvPr id="399" name="Google Shape;399;p55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0" name="Google Shape;40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4322" y="135925"/>
            <a:ext cx="51364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5"/>
          <p:cNvSpPr txBox="1"/>
          <p:nvPr>
            <p:ph idx="4294967295" type="body"/>
          </p:nvPr>
        </p:nvSpPr>
        <p:spPr>
          <a:xfrm>
            <a:off x="731850" y="2184077"/>
            <a:ext cx="10728300" cy="33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b="1" lang="en-US"/>
              <a:t>Focus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1" lang="en-US"/>
              <a:t>Economies of scale </a:t>
            </a:r>
            <a:br>
              <a:rPr lang="en-US"/>
            </a:br>
            <a:r>
              <a:rPr lang="en-US"/>
              <a:t>(e.g. researcher’s exchange)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1" lang="en-US"/>
              <a:t>Inertia</a:t>
            </a:r>
            <a:r>
              <a:rPr lang="en-US"/>
              <a:t>: build up reputation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6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8" name="Google Shape;40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425" y="417375"/>
            <a:ext cx="9275800" cy="53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7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Technology management</a:t>
            </a:r>
            <a:endParaRPr/>
          </a:p>
        </p:txBody>
      </p:sp>
      <p:sp>
        <p:nvSpPr>
          <p:cNvPr id="415" name="Google Shape;415;p5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6" name="Google Shape;416;p57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Code </a:t>
            </a:r>
            <a:r>
              <a:rPr b="1" lang="en-US"/>
              <a:t>versioning</a:t>
            </a:r>
            <a:r>
              <a:rPr lang="en-US"/>
              <a:t> system (gitlab)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Stimulate </a:t>
            </a:r>
            <a:r>
              <a:rPr b="1" lang="en-US"/>
              <a:t>re-use </a:t>
            </a:r>
            <a:r>
              <a:rPr lang="en-US"/>
              <a:t>and collaboration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Keep track of </a:t>
            </a:r>
            <a:r>
              <a:rPr b="1" lang="en-US"/>
              <a:t>TRL</a:t>
            </a:r>
            <a:r>
              <a:rPr lang="en-US"/>
              <a:t>!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Choose projects wisely</a:t>
            </a: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Sustainable</a:t>
            </a:r>
            <a:endParaRPr/>
          </a:p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collaboration</a:t>
            </a:r>
            <a:endParaRPr/>
          </a:p>
        </p:txBody>
      </p:sp>
      <p:sp>
        <p:nvSpPr>
          <p:cNvPr id="423" name="Google Shape;423;p5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9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Africa &amp; AI</a:t>
            </a:r>
            <a:endParaRPr/>
          </a:p>
        </p:txBody>
      </p:sp>
      <p:sp>
        <p:nvSpPr>
          <p:cNvPr id="430" name="Google Shape;430;p59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9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2" name="Google Shape;43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38" y="1352038"/>
            <a:ext cx="81629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9750" y="2898962"/>
            <a:ext cx="5486400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9750" y="3692862"/>
            <a:ext cx="3143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5125" y="3449300"/>
            <a:ext cx="5253400" cy="2359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0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Africa &amp; AI</a:t>
            </a:r>
            <a:endParaRPr/>
          </a:p>
        </p:txBody>
      </p:sp>
      <p:sp>
        <p:nvSpPr>
          <p:cNvPr id="442" name="Google Shape;442;p60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3" name="Google Shape;44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850" y="1355125"/>
            <a:ext cx="7866950" cy="449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1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Africa &amp; AI</a:t>
            </a:r>
            <a:endParaRPr/>
          </a:p>
        </p:txBody>
      </p:sp>
      <p:sp>
        <p:nvSpPr>
          <p:cNvPr id="450" name="Google Shape;450;p61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1" name="Google Shape;45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600" y="2238175"/>
            <a:ext cx="5898550" cy="338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2275" y="3296275"/>
            <a:ext cx="3023150" cy="14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850" y="1381175"/>
            <a:ext cx="6147041" cy="9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Background</a:t>
            </a:r>
            <a:endParaRPr/>
          </a:p>
        </p:txBody>
      </p:sp>
      <p:sp>
        <p:nvSpPr>
          <p:cNvPr id="200" name="Google Shape;200;p35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2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Potential is endless</a:t>
            </a:r>
            <a:endParaRPr/>
          </a:p>
        </p:txBody>
      </p:sp>
      <p:sp>
        <p:nvSpPr>
          <p:cNvPr id="460" name="Google Shape;460;p62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1" name="Google Shape;461;p62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No “</a:t>
            </a:r>
            <a:r>
              <a:rPr lang="en-US"/>
              <a:t>handicap of a </a:t>
            </a:r>
            <a:r>
              <a:rPr lang="en-US">
                <a:solidFill>
                  <a:srgbClr val="FF6600"/>
                </a:solidFill>
              </a:rPr>
              <a:t>head start</a:t>
            </a:r>
            <a:r>
              <a:rPr lang="en-US"/>
              <a:t>” 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Link with </a:t>
            </a:r>
            <a:r>
              <a:rPr b="1" lang="en-US">
                <a:solidFill>
                  <a:srgbClr val="FF6600"/>
                </a:solidFill>
              </a:rPr>
              <a:t>IoT</a:t>
            </a:r>
            <a:r>
              <a:rPr lang="en-US">
                <a:solidFill>
                  <a:srgbClr val="FF6600"/>
                </a:solidFill>
              </a:rPr>
              <a:t> &amp; </a:t>
            </a:r>
            <a:r>
              <a:rPr b="1" lang="en-US">
                <a:solidFill>
                  <a:srgbClr val="FF6600"/>
                </a:solidFill>
              </a:rPr>
              <a:t>mobile</a:t>
            </a:r>
            <a:r>
              <a:rPr lang="en-US"/>
              <a:t> revolution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i="1" lang="en-US">
                <a:solidFill>
                  <a:srgbClr val="FF6600"/>
                </a:solidFill>
              </a:rPr>
              <a:t>Skills</a:t>
            </a:r>
            <a:r>
              <a:rPr i="1" lang="en-US"/>
              <a:t> &gt;&gt; infrastructure</a:t>
            </a:r>
            <a:br>
              <a:rPr i="1" lang="en-US"/>
            </a:br>
            <a:endParaRPr i="1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>
                <a:solidFill>
                  <a:srgbClr val="FF6600"/>
                </a:solidFill>
              </a:rPr>
              <a:t>Innovation</a:t>
            </a:r>
            <a:r>
              <a:rPr lang="en-US"/>
              <a:t> = hard: you need digitization / data / across departments, etc…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Agriculture</a:t>
            </a:r>
            <a:endParaRPr/>
          </a:p>
        </p:txBody>
      </p:sp>
      <p:sp>
        <p:nvSpPr>
          <p:cNvPr id="468" name="Google Shape;468;p63"/>
          <p:cNvSpPr txBox="1"/>
          <p:nvPr>
            <p:ph idx="1" type="body"/>
          </p:nvPr>
        </p:nvSpPr>
        <p:spPr>
          <a:xfrm>
            <a:off x="415600" y="16890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Automation of processes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Logistics &amp; SCM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Preventive maintenance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Optimization of yield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Collaborative robots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AVs &amp; robotization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Crop prediction; irrigation management; crop health mgmt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9" name="Google Shape;46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0425" y="1807800"/>
            <a:ext cx="4947999" cy="279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Energy &amp; health</a:t>
            </a:r>
            <a:endParaRPr/>
          </a:p>
        </p:txBody>
      </p:sp>
      <p:sp>
        <p:nvSpPr>
          <p:cNvPr id="476" name="Google Shape;476;p64"/>
          <p:cNvSpPr txBox="1"/>
          <p:nvPr>
            <p:ph idx="1" type="body"/>
          </p:nvPr>
        </p:nvSpPr>
        <p:spPr>
          <a:xfrm>
            <a:off x="415600" y="1231825"/>
            <a:ext cx="116652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Hydrobox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container with a 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mini 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hydro plant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attract 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investment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by 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transparency 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(blockchain &amp; sensors)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preventive 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maintenance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and timely ordering of parts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remote management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Aajoh: 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diagnose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patients through an app.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7" name="Google Shape;477;p64"/>
          <p:cNvSpPr txBox="1"/>
          <p:nvPr>
            <p:ph idx="12" type="sldNum"/>
          </p:nvPr>
        </p:nvSpPr>
        <p:spPr>
          <a:xfrm>
            <a:off x="11349162" y="64462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8" name="Google Shape;47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150" y="4474150"/>
            <a:ext cx="5346750" cy="13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5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Proposal</a:t>
            </a:r>
            <a:endParaRPr/>
          </a:p>
        </p:txBody>
      </p:sp>
      <p:sp>
        <p:nvSpPr>
          <p:cNvPr id="485" name="Google Shape;485;p65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6" name="Google Shape;486;p65"/>
          <p:cNvSpPr/>
          <p:nvPr/>
        </p:nvSpPr>
        <p:spPr>
          <a:xfrm>
            <a:off x="97075" y="6076575"/>
            <a:ext cx="3970200" cy="79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7" name="Google Shape;48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59522" y="1260578"/>
            <a:ext cx="7521503" cy="5641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6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</a:t>
            </a:r>
            <a:r>
              <a:rPr lang="en-US"/>
              <a:t> to you...</a:t>
            </a:r>
            <a:endParaRPr/>
          </a:p>
        </p:txBody>
      </p:sp>
      <p:sp>
        <p:nvSpPr>
          <p:cNvPr id="494" name="Google Shape;494;p66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5" name="Google Shape;495;p66"/>
          <p:cNvSpPr txBox="1"/>
          <p:nvPr>
            <p:ph idx="1" type="body"/>
          </p:nvPr>
        </p:nvSpPr>
        <p:spPr>
          <a:xfrm>
            <a:off x="731838" y="1352062"/>
            <a:ext cx="107283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b="1" lang="en-US"/>
              <a:t>Questions</a:t>
            </a:r>
            <a:r>
              <a:rPr lang="en-US"/>
              <a:t>? 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Does this sound </a:t>
            </a:r>
            <a:r>
              <a:rPr b="1" lang="en-US"/>
              <a:t>exciting</a:t>
            </a:r>
            <a:r>
              <a:rPr lang="en-US"/>
              <a:t>?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(Where) do you want to </a:t>
            </a:r>
            <a:r>
              <a:rPr b="1" lang="en-US"/>
              <a:t>start</a:t>
            </a:r>
            <a:r>
              <a:rPr lang="en-US"/>
              <a:t>?</a:t>
            </a:r>
            <a:br>
              <a:rPr lang="en-US"/>
            </a:b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Who &amp; </a:t>
            </a:r>
            <a:r>
              <a:rPr b="1" lang="en-US"/>
              <a:t>how</a:t>
            </a:r>
            <a:r>
              <a:rPr lang="en-US"/>
              <a:t>?</a:t>
            </a:r>
            <a:br>
              <a:rPr lang="en-US"/>
            </a:b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7"/>
          <p:cNvSpPr txBox="1"/>
          <p:nvPr>
            <p:ph type="title"/>
          </p:nvPr>
        </p:nvSpPr>
        <p:spPr>
          <a:xfrm>
            <a:off x="731838" y="333375"/>
            <a:ext cx="10728300" cy="79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" lvl="0" marL="17999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Links</a:t>
            </a:r>
            <a:endParaRPr/>
          </a:p>
        </p:txBody>
      </p:sp>
      <p:sp>
        <p:nvSpPr>
          <p:cNvPr id="502" name="Google Shape;502;p67"/>
          <p:cNvSpPr txBox="1"/>
          <p:nvPr>
            <p:ph idx="12" type="sldNum"/>
          </p:nvPr>
        </p:nvSpPr>
        <p:spPr>
          <a:xfrm>
            <a:off x="11086742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3" name="Google Shape;503;p67"/>
          <p:cNvSpPr txBox="1"/>
          <p:nvPr>
            <p:ph idx="1" type="body"/>
          </p:nvPr>
        </p:nvSpPr>
        <p:spPr>
          <a:xfrm>
            <a:off x="478250" y="1352050"/>
            <a:ext cx="10981800" cy="41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http://www.datascienceafrica.org/dsa2019addis/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https://www.nature.com/articles/d41586-018-07104-7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u="sng">
                <a:solidFill>
                  <a:schemeClr val="hlink"/>
                </a:solidFill>
                <a:hlinkClick r:id="rId5"/>
              </a:rPr>
              <a:t>http://aiexpoafrica.com/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u="sng">
                <a:solidFill>
                  <a:schemeClr val="hlink"/>
                </a:solidFill>
                <a:hlinkClick r:id="rId6"/>
              </a:rPr>
              <a:t>https://clevva.com/pressrelease/6-artificial-intelligence-startups-africa-look/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u="sng">
                <a:solidFill>
                  <a:schemeClr val="hlink"/>
                </a:solidFill>
                <a:hlinkClick r:id="rId7"/>
              </a:rPr>
              <a:t>https://ourworld.unu.edu/en/ai-in-africa-is-a-double-edged-sword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u="sng">
                <a:solidFill>
                  <a:schemeClr val="hlink"/>
                </a:solidFill>
                <a:hlinkClick r:id="rId8"/>
              </a:rPr>
              <a:t>https://ourworld.unu.edu/en/ai-in-africa-is-a-double-edged-sword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3833" y="581337"/>
            <a:ext cx="2499407" cy="3999052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8"/>
          <p:cNvSpPr txBox="1"/>
          <p:nvPr/>
        </p:nvSpPr>
        <p:spPr>
          <a:xfrm>
            <a:off x="1285375" y="725100"/>
            <a:ext cx="6656700" cy="4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Questions?</a:t>
            </a:r>
            <a:endParaRPr b="1" sz="3000"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Johan Loeckx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jloeckx@ai.vub.ac.be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https://ai.vub.ac.be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000">
                <a:latin typeface="Roboto"/>
                <a:ea typeface="Roboto"/>
                <a:cs typeface="Roboto"/>
                <a:sym typeface="Roboto"/>
              </a:rPr>
            </a:br>
            <a:r>
              <a:rPr lang="en-US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+32(0)486 37 98 71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      </a:t>
            </a: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@aibrussels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0" name="Google Shape;510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5375" y="4383470"/>
            <a:ext cx="605875" cy="4922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68"/>
          <p:cNvSpPr txBox="1"/>
          <p:nvPr>
            <p:ph idx="12" type="sldNum"/>
          </p:nvPr>
        </p:nvSpPr>
        <p:spPr>
          <a:xfrm>
            <a:off x="11537811" y="6620052"/>
            <a:ext cx="859500" cy="16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little history… </a:t>
            </a:r>
            <a:endParaRPr/>
          </a:p>
        </p:txBody>
      </p:sp>
      <p:sp>
        <p:nvSpPr>
          <p:cNvPr id="207" name="Google Shape;207;p3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Founded in 1983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r>
              <a:rPr lang="en-US">
                <a:latin typeface="Roboto"/>
                <a:ea typeface="Roboto"/>
                <a:cs typeface="Roboto"/>
                <a:sym typeface="Roboto"/>
              </a:rPr>
              <a:t>by Luc Steels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~50 researchers</a:t>
            </a:r>
            <a:br>
              <a:rPr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>
                <a:latin typeface="Roboto"/>
                <a:ea typeface="Roboto"/>
                <a:cs typeface="Roboto"/>
                <a:sym typeface="Roboto"/>
              </a:rPr>
              <a:t> from &gt;15 countries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 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50 PhDs, 5 spin-offs, &gt;850 pubs, &gt;24000 citations, ...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8" name="Google Shape;208;p36"/>
          <p:cNvPicPr preferRelativeResize="0"/>
          <p:nvPr/>
        </p:nvPicPr>
        <p:blipFill rotWithShape="1">
          <a:blip r:embed="rId3">
            <a:alphaModFix/>
          </a:blip>
          <a:srcRect b="0" l="0" r="4333" t="6655"/>
          <a:stretch/>
        </p:blipFill>
        <p:spPr>
          <a:xfrm>
            <a:off x="7399074" y="1642575"/>
            <a:ext cx="4377229" cy="2898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team</a:t>
            </a:r>
            <a:endParaRPr/>
          </a:p>
        </p:txBody>
      </p:sp>
      <p:sp>
        <p:nvSpPr>
          <p:cNvPr id="215" name="Google Shape;215;p37"/>
          <p:cNvSpPr txBox="1"/>
          <p:nvPr/>
        </p:nvSpPr>
        <p:spPr>
          <a:xfrm>
            <a:off x="3144163" y="2588425"/>
            <a:ext cx="14289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Geraint </a:t>
            </a:r>
            <a:br>
              <a:rPr lang="en-US" sz="1800">
                <a:latin typeface="Roboto"/>
                <a:ea typeface="Roboto"/>
                <a:cs typeface="Roboto"/>
                <a:sym typeface="Roboto"/>
              </a:rPr>
            </a:b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Wiggins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6" name="Google Shape;216;p37"/>
          <p:cNvPicPr preferRelativeResize="0"/>
          <p:nvPr/>
        </p:nvPicPr>
        <p:blipFill rotWithShape="1">
          <a:blip r:embed="rId3">
            <a:alphaModFix/>
          </a:blip>
          <a:srcRect b="0" l="20159" r="20721" t="0"/>
          <a:stretch/>
        </p:blipFill>
        <p:spPr>
          <a:xfrm>
            <a:off x="2062525" y="1550625"/>
            <a:ext cx="814425" cy="10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7"/>
          <p:cNvSpPr txBox="1"/>
          <p:nvPr/>
        </p:nvSpPr>
        <p:spPr>
          <a:xfrm>
            <a:off x="1734200" y="2588425"/>
            <a:ext cx="15123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Bernard </a:t>
            </a:r>
            <a:br>
              <a:rPr lang="en-US" sz="1800">
                <a:latin typeface="Roboto"/>
                <a:ea typeface="Roboto"/>
                <a:cs typeface="Roboto"/>
                <a:sym typeface="Roboto"/>
              </a:rPr>
            </a:b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Manderick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8" name="Google Shape;21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519" y="1550625"/>
            <a:ext cx="773161" cy="10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7"/>
          <p:cNvSpPr txBox="1"/>
          <p:nvPr/>
        </p:nvSpPr>
        <p:spPr>
          <a:xfrm>
            <a:off x="280950" y="2588425"/>
            <a:ext cx="15123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Ann</a:t>
            </a:r>
            <a:br>
              <a:rPr lang="en-US" sz="1800">
                <a:latin typeface="Roboto"/>
                <a:ea typeface="Roboto"/>
                <a:cs typeface="Roboto"/>
                <a:sym typeface="Roboto"/>
              </a:rPr>
            </a:b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Nowé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0" name="Google Shape;220;p37"/>
          <p:cNvPicPr preferRelativeResize="0"/>
          <p:nvPr/>
        </p:nvPicPr>
        <p:blipFill rotWithShape="1">
          <a:blip r:embed="rId5">
            <a:alphaModFix/>
          </a:blip>
          <a:srcRect b="0" l="13119" r="6591" t="17668"/>
          <a:stretch/>
        </p:blipFill>
        <p:spPr>
          <a:xfrm>
            <a:off x="4840282" y="1550625"/>
            <a:ext cx="848161" cy="10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/>
          <p:cNvSpPr txBox="1"/>
          <p:nvPr/>
        </p:nvSpPr>
        <p:spPr>
          <a:xfrm>
            <a:off x="4508207" y="2588413"/>
            <a:ext cx="15123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Bart </a:t>
            </a:r>
            <a:br>
              <a:rPr lang="en-US" sz="1800">
                <a:latin typeface="Roboto"/>
                <a:ea typeface="Roboto"/>
                <a:cs typeface="Roboto"/>
                <a:sym typeface="Roboto"/>
              </a:rPr>
            </a:b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de Boer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2" name="Google Shape;222;p37"/>
          <p:cNvPicPr preferRelativeResize="0"/>
          <p:nvPr/>
        </p:nvPicPr>
        <p:blipFill rotWithShape="1">
          <a:blip r:embed="rId6">
            <a:alphaModFix/>
          </a:blip>
          <a:srcRect b="14842" l="7274" r="25930" t="0"/>
          <a:stretch/>
        </p:blipFill>
        <p:spPr>
          <a:xfrm>
            <a:off x="6325237" y="1551913"/>
            <a:ext cx="773150" cy="104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7"/>
          <p:cNvSpPr txBox="1"/>
          <p:nvPr/>
        </p:nvSpPr>
        <p:spPr>
          <a:xfrm>
            <a:off x="5955643" y="2589713"/>
            <a:ext cx="15123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Tom </a:t>
            </a:r>
            <a:br>
              <a:rPr lang="en-US" sz="1800">
                <a:latin typeface="Roboto"/>
                <a:ea typeface="Roboto"/>
                <a:cs typeface="Roboto"/>
                <a:sym typeface="Roboto"/>
              </a:rPr>
            </a:b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Lenaerts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37"/>
          <p:cNvSpPr txBox="1"/>
          <p:nvPr/>
        </p:nvSpPr>
        <p:spPr>
          <a:xfrm>
            <a:off x="10298784" y="2590125"/>
            <a:ext cx="15123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Johan</a:t>
            </a:r>
            <a:br>
              <a:rPr lang="en-US" sz="1800">
                <a:latin typeface="Roboto"/>
                <a:ea typeface="Roboto"/>
                <a:cs typeface="Roboto"/>
                <a:sym typeface="Roboto"/>
              </a:rPr>
            </a:b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Loeckx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97476" y="1550613"/>
            <a:ext cx="690136" cy="10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7"/>
          <p:cNvSpPr txBox="1"/>
          <p:nvPr/>
        </p:nvSpPr>
        <p:spPr>
          <a:xfrm>
            <a:off x="8864457" y="2590113"/>
            <a:ext cx="15123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Katrien</a:t>
            </a:r>
            <a:br>
              <a:rPr lang="en-US" sz="1800">
                <a:latin typeface="Roboto"/>
                <a:ea typeface="Roboto"/>
                <a:cs typeface="Roboto"/>
                <a:sym typeface="Roboto"/>
              </a:rPr>
            </a:b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Beuls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37"/>
          <p:cNvSpPr txBox="1"/>
          <p:nvPr/>
        </p:nvSpPr>
        <p:spPr>
          <a:xfrm>
            <a:off x="1999900" y="3774768"/>
            <a:ext cx="62718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+ 25 doctoral students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Roboto"/>
                <a:ea typeface="Roboto"/>
                <a:cs typeface="Roboto"/>
                <a:sym typeface="Roboto"/>
              </a:rPr>
              <a:t>+ 12 post-doctoral researchers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37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ADADAD"/>
                </a:solidFill>
              </a:rPr>
              <a:t>‹#›</a:t>
            </a:fld>
            <a:endParaRPr sz="1000">
              <a:solidFill>
                <a:srgbClr val="ADADAD"/>
              </a:solidFill>
            </a:endParaRPr>
          </a:p>
        </p:txBody>
      </p:sp>
      <p:pic>
        <p:nvPicPr>
          <p:cNvPr id="229" name="Google Shape;229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13538" y="1551925"/>
            <a:ext cx="690125" cy="103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7"/>
          <p:cNvSpPr txBox="1"/>
          <p:nvPr/>
        </p:nvSpPr>
        <p:spPr>
          <a:xfrm>
            <a:off x="7441784" y="2590125"/>
            <a:ext cx="15123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Simon</a:t>
            </a:r>
            <a:br>
              <a:rPr lang="en-US" sz="1800">
                <a:latin typeface="Roboto"/>
                <a:ea typeface="Roboto"/>
                <a:cs typeface="Roboto"/>
                <a:sym typeface="Roboto"/>
              </a:rPr>
            </a:b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Keizer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1" name="Google Shape;231;p37"/>
          <p:cNvPicPr preferRelativeResize="0"/>
          <p:nvPr/>
        </p:nvPicPr>
        <p:blipFill rotWithShape="1">
          <a:blip r:embed="rId9">
            <a:alphaModFix/>
          </a:blip>
          <a:srcRect b="0" l="17000" r="28928" t="0"/>
          <a:stretch/>
        </p:blipFill>
        <p:spPr>
          <a:xfrm>
            <a:off x="7811350" y="1536350"/>
            <a:ext cx="773150" cy="107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7"/>
          <p:cNvPicPr preferRelativeResize="0"/>
          <p:nvPr/>
        </p:nvPicPr>
        <p:blipFill rotWithShape="1">
          <a:blip r:embed="rId10">
            <a:alphaModFix/>
          </a:blip>
          <a:srcRect b="0" l="10055" r="15897" t="0"/>
          <a:stretch/>
        </p:blipFill>
        <p:spPr>
          <a:xfrm>
            <a:off x="10698820" y="1554100"/>
            <a:ext cx="773150" cy="1044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Pillars</a:t>
            </a:r>
            <a:endParaRPr/>
          </a:p>
        </p:txBody>
      </p:sp>
      <p:sp>
        <p:nvSpPr>
          <p:cNvPr id="239" name="Google Shape;239;p3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 u="sng">
                <a:latin typeface="Nunito"/>
                <a:ea typeface="Nunito"/>
                <a:cs typeface="Nunito"/>
                <a:sym typeface="Nunito"/>
              </a:rPr>
              <a:t>Fundamental research</a:t>
            </a:r>
            <a:endParaRPr b="1" sz="3000" u="sng">
              <a:latin typeface="Nunito"/>
              <a:ea typeface="Nunito"/>
              <a:cs typeface="Nunito"/>
              <a:sym typeface="Nunito"/>
            </a:endParaRPr>
          </a:p>
          <a:p>
            <a:pPr indent="-406400" lvl="0" marL="914400" rtl="0" algn="l">
              <a:spcBef>
                <a:spcPts val="1000"/>
              </a:spcBef>
              <a:spcAft>
                <a:spcPts val="0"/>
              </a:spcAft>
              <a:buSzPts val="2800"/>
              <a:buFont typeface="Nunito"/>
              <a:buChar char="•"/>
            </a:pPr>
            <a:r>
              <a:rPr lang="en-US" sz="2800">
                <a:latin typeface="Nunito"/>
                <a:ea typeface="Nunito"/>
                <a:cs typeface="Nunito"/>
                <a:sym typeface="Nunito"/>
              </a:rPr>
              <a:t>Reinforcement </a:t>
            </a:r>
            <a:r>
              <a:rPr b="1" lang="en-US" sz="2800">
                <a:latin typeface="Nunito"/>
                <a:ea typeface="Nunito"/>
                <a:cs typeface="Nunito"/>
                <a:sym typeface="Nunito"/>
              </a:rPr>
              <a:t>learning</a:t>
            </a:r>
            <a:endParaRPr b="1" sz="28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SzPts val="2800"/>
              <a:buFont typeface="Nunito"/>
              <a:buChar char="•"/>
            </a:pPr>
            <a:r>
              <a:rPr lang="en-US" sz="2800">
                <a:latin typeface="Nunito"/>
                <a:ea typeface="Nunito"/>
                <a:cs typeface="Nunito"/>
                <a:sym typeface="Nunito"/>
              </a:rPr>
              <a:t>Precision </a:t>
            </a:r>
            <a:r>
              <a:rPr b="1" lang="en-US" sz="2800">
                <a:latin typeface="Nunito"/>
                <a:ea typeface="Nunito"/>
                <a:cs typeface="Nunito"/>
                <a:sym typeface="Nunito"/>
              </a:rPr>
              <a:t>language</a:t>
            </a:r>
            <a:r>
              <a:rPr lang="en-US" sz="2800">
                <a:latin typeface="Nunito"/>
                <a:ea typeface="Nunito"/>
                <a:cs typeface="Nunito"/>
                <a:sym typeface="Nunito"/>
              </a:rPr>
              <a:t> processing </a:t>
            </a:r>
            <a:endParaRPr i="1" sz="28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SzPts val="2800"/>
              <a:buFont typeface="Nunito"/>
              <a:buChar char="•"/>
            </a:pPr>
            <a:r>
              <a:rPr lang="en-US" sz="2800">
                <a:latin typeface="Nunito"/>
                <a:ea typeface="Nunito"/>
                <a:cs typeface="Nunito"/>
                <a:sym typeface="Nunito"/>
              </a:rPr>
              <a:t>Computational </a:t>
            </a:r>
            <a:r>
              <a:rPr b="1" lang="en-US" sz="2800">
                <a:latin typeface="Nunito"/>
                <a:ea typeface="Nunito"/>
                <a:cs typeface="Nunito"/>
                <a:sym typeface="Nunito"/>
              </a:rPr>
              <a:t>creativity</a:t>
            </a:r>
            <a:br>
              <a:rPr b="1" lang="en-US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1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u="sng">
                <a:latin typeface="Nunito"/>
                <a:ea typeface="Nunito"/>
                <a:cs typeface="Nunito"/>
                <a:sym typeface="Nunito"/>
              </a:rPr>
              <a:t>Applied research</a:t>
            </a:r>
            <a:endParaRPr b="1" u="sng">
              <a:latin typeface="Nunito"/>
              <a:ea typeface="Nunito"/>
              <a:cs typeface="Nunito"/>
              <a:sym typeface="Nunito"/>
            </a:endParaRPr>
          </a:p>
          <a:p>
            <a:pPr indent="-406400" lvl="0" marL="914400" rtl="0" algn="l">
              <a:spcBef>
                <a:spcPts val="1000"/>
              </a:spcBef>
              <a:spcAft>
                <a:spcPts val="0"/>
              </a:spcAft>
              <a:buSzPts val="2800"/>
              <a:buFont typeface="Nunito"/>
              <a:buChar char="•"/>
            </a:pPr>
            <a:r>
              <a:rPr lang="en-US" sz="2800">
                <a:latin typeface="Nunito"/>
                <a:ea typeface="Nunito"/>
                <a:cs typeface="Nunito"/>
                <a:sym typeface="Nunito"/>
              </a:rPr>
              <a:t>Grounded information extraction</a:t>
            </a:r>
            <a:endParaRPr sz="2800">
              <a:latin typeface="Nunito"/>
              <a:ea typeface="Nunito"/>
              <a:cs typeface="Nunito"/>
              <a:sym typeface="Nunito"/>
            </a:endParaRPr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SzPts val="2800"/>
              <a:buFont typeface="Nunito"/>
              <a:buChar char="•"/>
            </a:pPr>
            <a:r>
              <a:rPr lang="en-US" sz="2800">
                <a:solidFill>
                  <a:srgbClr val="FF6600"/>
                </a:solidFill>
                <a:latin typeface="Nunito"/>
                <a:ea typeface="Nunito"/>
                <a:cs typeface="Nunito"/>
                <a:sym typeface="Nunito"/>
              </a:rPr>
              <a:t>Recommender systems</a:t>
            </a:r>
            <a:br>
              <a:rPr lang="en-US"/>
            </a:b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40" name="Google Shape;240;p38"/>
          <p:cNvSpPr txBox="1"/>
          <p:nvPr/>
        </p:nvSpPr>
        <p:spPr>
          <a:xfrm>
            <a:off x="8302800" y="2061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game theory, bioinformatics, multi-agent systems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Three kinds of analytics</a:t>
            </a:r>
            <a:endParaRPr/>
          </a:p>
        </p:txBody>
      </p:sp>
      <p:sp>
        <p:nvSpPr>
          <p:cNvPr id="247" name="Google Shape;247;p39"/>
          <p:cNvSpPr txBox="1"/>
          <p:nvPr>
            <p:ph idx="1" type="body"/>
          </p:nvPr>
        </p:nvSpPr>
        <p:spPr>
          <a:xfrm>
            <a:off x="415600" y="13080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Descriptive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r>
              <a:rPr lang="en-US">
                <a:latin typeface="Roboto"/>
                <a:ea typeface="Roboto"/>
                <a:cs typeface="Roboto"/>
                <a:sym typeface="Roboto"/>
              </a:rPr>
              <a:t>→ 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understand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the past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Predictive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r>
              <a:rPr lang="en-US">
                <a:latin typeface="Roboto"/>
                <a:ea typeface="Roboto"/>
                <a:cs typeface="Roboto"/>
                <a:sym typeface="Roboto"/>
              </a:rPr>
              <a:t>→ 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predict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the future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Prescriptive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r>
              <a:rPr lang="en-US">
                <a:latin typeface="Roboto"/>
                <a:ea typeface="Roboto"/>
                <a:cs typeface="Roboto"/>
                <a:sym typeface="Roboto"/>
              </a:rPr>
              <a:t>→ 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make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 the future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Prescriptive analytics</a:t>
            </a:r>
            <a:endParaRPr/>
          </a:p>
        </p:txBody>
      </p:sp>
      <p:sp>
        <p:nvSpPr>
          <p:cNvPr id="254" name="Google Shape;254;p4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Traditional view: </a:t>
            </a:r>
            <a:r>
              <a:rPr b="1"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“data is the truth”</a:t>
            </a:r>
            <a:br>
              <a:rPr b="1"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→ data mining / machine learning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But your </a:t>
            </a:r>
            <a:r>
              <a:rPr b="1"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actions have impact </a:t>
            </a:r>
            <a:r>
              <a:rPr b="1" lang="en-US">
                <a:latin typeface="Roboto"/>
                <a:ea typeface="Roboto"/>
                <a:cs typeface="Roboto"/>
                <a:sym typeface="Roboto"/>
              </a:rPr>
              <a:t>on your data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!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→ e.g. marketing campaign targeting youth / police patrols US</a:t>
            </a:r>
            <a:br>
              <a:rPr lang="en-US" sz="2400">
                <a:latin typeface="Roboto"/>
                <a:ea typeface="Roboto"/>
                <a:cs typeface="Roboto"/>
                <a:sym typeface="Roboto"/>
              </a:rPr>
            </a:br>
            <a:br>
              <a:rPr lang="en-US" sz="1400">
                <a:latin typeface="Roboto"/>
                <a:ea typeface="Roboto"/>
                <a:cs typeface="Roboto"/>
                <a:sym typeface="Roboto"/>
              </a:rPr>
            </a:b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→ Are sales good because of </a:t>
            </a:r>
            <a:br>
              <a:rPr lang="en-US" sz="2400">
                <a:latin typeface="Roboto"/>
                <a:ea typeface="Roboto"/>
                <a:cs typeface="Roboto"/>
                <a:sym typeface="Roboto"/>
              </a:rPr>
            </a:b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			</a:t>
            </a:r>
            <a:r>
              <a:rPr lang="en-US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- my actions </a:t>
            </a:r>
            <a:br>
              <a:rPr lang="en-US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			- because the weather was exceptionally good?</a:t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Going the extra mile</a:t>
            </a:r>
            <a:endParaRPr/>
          </a:p>
        </p:txBody>
      </p:sp>
      <p:sp>
        <p:nvSpPr>
          <p:cNvPr id="261" name="Google Shape;261;p4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Descriptive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what did I do right/wrong?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→ what </a:t>
            </a:r>
            <a:r>
              <a:rPr i="1" lang="en-US" sz="2000">
                <a:latin typeface="Roboto"/>
                <a:ea typeface="Roboto"/>
                <a:cs typeface="Roboto"/>
                <a:sym typeface="Roboto"/>
              </a:rPr>
              <a:t>actions</a:t>
            </a: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 in the past led to my current success? (credit assignment problem)</a:t>
            </a:r>
            <a:br>
              <a:rPr lang="en-US" sz="2000">
                <a:latin typeface="Roboto"/>
                <a:ea typeface="Roboto"/>
                <a:cs typeface="Roboto"/>
                <a:sym typeface="Roboto"/>
              </a:rPr>
            </a:b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Predictive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simulate what-if scenario’s</a:t>
            </a:r>
            <a:br>
              <a:rPr lang="en-US">
                <a:latin typeface="Roboto"/>
                <a:ea typeface="Roboto"/>
                <a:cs typeface="Roboto"/>
                <a:sym typeface="Roboto"/>
              </a:rPr>
            </a:b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→ what results will I obtain, given future actions that I will take?</a:t>
            </a:r>
            <a:br>
              <a:rPr lang="en-US" sz="2000">
                <a:latin typeface="Roboto"/>
                <a:ea typeface="Roboto"/>
                <a:cs typeface="Roboto"/>
                <a:sym typeface="Roboto"/>
              </a:rPr>
            </a:b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Prescriptive</a:t>
            </a:r>
            <a:r>
              <a:rPr lang="en-US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>
                <a:solidFill>
                  <a:srgbClr val="FF6600"/>
                </a:solidFill>
                <a:latin typeface="Roboto"/>
                <a:ea typeface="Roboto"/>
                <a:cs typeface="Roboto"/>
                <a:sym typeface="Roboto"/>
              </a:rPr>
              <a:t>what should I do next?</a:t>
            </a:r>
            <a:endParaRPr>
              <a:solidFill>
                <a:srgbClr val="FF66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latin typeface="Roboto"/>
                <a:ea typeface="Roboto"/>
                <a:cs typeface="Roboto"/>
                <a:sym typeface="Roboto"/>
              </a:rPr>
              <a:t>→ what actions to take to obtain a desired result? Causality?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 VUB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 VUB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