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8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 id="280" r:id="rId25"/>
    <p:sldId id="279"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8925" autoAdjust="0"/>
  </p:normalViewPr>
  <p:slideViewPr>
    <p:cSldViewPr>
      <p:cViewPr varScale="1">
        <p:scale>
          <a:sx n="73" d="100"/>
          <a:sy n="73" d="100"/>
        </p:scale>
        <p:origin x="-126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BBED01-41E2-4BB1-BB50-505C58B9A59A}"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BBED01-41E2-4BB1-BB50-505C58B9A59A}"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BBED01-41E2-4BB1-BB50-505C58B9A59A}"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BBED01-41E2-4BB1-BB50-505C58B9A59A}"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BBED01-41E2-4BB1-BB50-505C58B9A59A}" type="datetimeFigureOut">
              <a:rPr lang="en-US" smtClean="0"/>
              <a:pPr/>
              <a:t>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BBED01-41E2-4BB1-BB50-505C58B9A59A}" type="datetimeFigureOut">
              <a:rPr lang="en-US" smtClean="0"/>
              <a:pPr/>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BBED01-41E2-4BB1-BB50-505C58B9A59A}" type="datetimeFigureOut">
              <a:rPr lang="en-US" smtClean="0"/>
              <a:pPr/>
              <a:t>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BBED01-41E2-4BB1-BB50-505C58B9A59A}" type="datetimeFigureOut">
              <a:rPr lang="en-US" smtClean="0"/>
              <a:pPr/>
              <a:t>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BBED01-41E2-4BB1-BB50-505C58B9A59A}" type="datetimeFigureOut">
              <a:rPr lang="en-US" smtClean="0"/>
              <a:pPr/>
              <a:t>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BBED01-41E2-4BB1-BB50-505C58B9A59A}" type="datetimeFigureOut">
              <a:rPr lang="en-US" smtClean="0"/>
              <a:pPr/>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BBED01-41E2-4BB1-BB50-505C58B9A59A}" type="datetimeFigureOut">
              <a:rPr lang="en-US" smtClean="0"/>
              <a:pPr/>
              <a:t>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5A6F0-923F-43AD-ABF9-D40CB6BC3D1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BBED01-41E2-4BB1-BB50-505C58B9A59A}" type="datetimeFigureOut">
              <a:rPr lang="en-US" smtClean="0"/>
              <a:pPr/>
              <a:t>2/4/2020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5A6F0-923F-43AD-ABF9-D40CB6BC3D1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topics.hrhero.com/employee-handbooks-and-workplace-policies/"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hyperlink" Target="http://topics.hrhero.com/union-organizing-in-the-united-state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en.wikipedia.org/wiki/Occupational_safety_and_health"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772400" cy="914400"/>
          </a:xfrm>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sz="4000" b="1" dirty="0" smtClean="0">
                <a:latin typeface="Times New Roman" pitchFamily="18" charset="0"/>
                <a:cs typeface="Times New Roman" pitchFamily="18" charset="0"/>
              </a:rPr>
              <a:t>Chapter </a:t>
            </a:r>
            <a:r>
              <a:rPr lang="en-US" sz="4000" b="1" dirty="0">
                <a:latin typeface="Times New Roman" pitchFamily="18" charset="0"/>
                <a:cs typeface="Times New Roman" pitchFamily="18" charset="0"/>
              </a:rPr>
              <a:t>Six</a:t>
            </a:r>
            <a:r>
              <a:rPr lang="en-US" sz="4000" dirty="0">
                <a:latin typeface="Times New Roman" pitchFamily="18" charset="0"/>
                <a:cs typeface="Times New Roman" pitchFamily="18" charset="0"/>
              </a:rPr>
              <a:t/>
            </a:r>
            <a:br>
              <a:rPr lang="en-US" sz="4000" dirty="0">
                <a:latin typeface="Times New Roman" pitchFamily="18" charset="0"/>
                <a:cs typeface="Times New Roman" pitchFamily="18" charset="0"/>
              </a:rPr>
            </a:br>
            <a:r>
              <a:rPr lang="en-US" dirty="0"/>
              <a:t> </a:t>
            </a:r>
            <a:br>
              <a:rPr lang="en-US" dirty="0"/>
            </a:br>
            <a:r>
              <a:rPr lang="en-US" dirty="0"/>
              <a:t> </a:t>
            </a:r>
            <a:br>
              <a:rPr lang="en-US" dirty="0"/>
            </a:br>
            <a:r>
              <a:rPr lang="en-US" dirty="0"/>
              <a:t/>
            </a:r>
            <a:br>
              <a:rPr lang="en-US" dirty="0"/>
            </a:br>
            <a:endParaRPr lang="en-US" dirty="0"/>
          </a:p>
        </p:txBody>
      </p:sp>
      <p:sp>
        <p:nvSpPr>
          <p:cNvPr id="3" name="Subtitle 2"/>
          <p:cNvSpPr>
            <a:spLocks noGrp="1"/>
          </p:cNvSpPr>
          <p:nvPr>
            <p:ph type="subTitle" idx="1"/>
          </p:nvPr>
        </p:nvSpPr>
        <p:spPr>
          <a:xfrm>
            <a:off x="228600" y="914400"/>
            <a:ext cx="8610600" cy="5638800"/>
          </a:xfrm>
        </p:spPr>
        <p:txBody>
          <a:bodyPr>
            <a:normAutofit/>
          </a:bodyPr>
          <a:lstStyle/>
          <a:p>
            <a:endParaRPr lang="en-US" sz="2800" b="1" dirty="0" smtClean="0">
              <a:latin typeface="Times New Roman" pitchFamily="18" charset="0"/>
              <a:cs typeface="Times New Roman" pitchFamily="18" charset="0"/>
            </a:endParaRPr>
          </a:p>
          <a:p>
            <a:r>
              <a:rPr lang="en-US" sz="3600" b="1" dirty="0" smtClean="0">
                <a:solidFill>
                  <a:schemeClr val="tx1"/>
                </a:solidFill>
                <a:latin typeface="Times New Roman" pitchFamily="18" charset="0"/>
                <a:cs typeface="Times New Roman" pitchFamily="18" charset="0"/>
              </a:rPr>
              <a:t>Managing Human Resource in Housekeeping Department</a:t>
            </a:r>
            <a:endParaRPr lang="en-US" sz="36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447800" cy="334962"/>
          </a:xfrm>
        </p:spPr>
        <p:txBody>
          <a:bodyPr>
            <a:noAutofit/>
          </a:bodyPr>
          <a:lstStyle/>
          <a:p>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err="1" smtClean="0">
                <a:latin typeface="Times New Roman" pitchFamily="18" charset="0"/>
                <a:cs typeface="Times New Roman" pitchFamily="18" charset="0"/>
              </a:rPr>
              <a:t>contnd</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381000"/>
            <a:ext cx="8763000" cy="6477000"/>
          </a:xfrm>
        </p:spPr>
        <p:txBody>
          <a:bodyPr>
            <a:normAutofit fontScale="25000" lnSpcReduction="20000"/>
          </a:bodyPr>
          <a:lstStyle/>
          <a:p>
            <a:pPr>
              <a:buNone/>
            </a:pPr>
            <a:endParaRPr lang="en-US" sz="2400" b="1" dirty="0" smtClean="0"/>
          </a:p>
          <a:p>
            <a:pPr>
              <a:buNone/>
            </a:pPr>
            <a:r>
              <a:rPr lang="en-US" sz="8000" b="1" dirty="0" smtClean="0"/>
              <a:t>3. Written Tests</a:t>
            </a:r>
            <a:r>
              <a:rPr lang="en-US" sz="8000" dirty="0" smtClean="0"/>
              <a:t> aptitude test, intelligence test, reasoning test, personality test, etc</a:t>
            </a:r>
          </a:p>
          <a:p>
            <a:pPr>
              <a:buNone/>
            </a:pPr>
            <a:endParaRPr lang="en-US" sz="8000" dirty="0" smtClean="0"/>
          </a:p>
          <a:p>
            <a:pPr marL="457200" indent="-457200">
              <a:buAutoNum type="arabicPeriod" startAt="4"/>
            </a:pPr>
            <a:r>
              <a:rPr lang="en-US" sz="8000" b="1" dirty="0" smtClean="0"/>
              <a:t>Employment Interviews</a:t>
            </a:r>
          </a:p>
          <a:p>
            <a:pPr marL="457200" indent="-457200">
              <a:buFont typeface="Wingdings" pitchFamily="2" charset="2"/>
              <a:buChar char="Ø"/>
            </a:pPr>
            <a:r>
              <a:rPr lang="en-US" sz="8000" dirty="0" smtClean="0"/>
              <a:t>The applicant may be interviewed by HRM</a:t>
            </a:r>
            <a:br>
              <a:rPr lang="en-US" sz="8000" dirty="0" smtClean="0"/>
            </a:br>
            <a:r>
              <a:rPr lang="en-US" sz="8000" dirty="0" smtClean="0"/>
              <a:t>interviewers, senior managers within the organization, a potential supervisor, potential colleagues or some or all of these.</a:t>
            </a:r>
          </a:p>
          <a:p>
            <a:pPr marL="457200" indent="-457200">
              <a:buFont typeface="Wingdings" pitchFamily="2" charset="2"/>
              <a:buChar char="Ø"/>
            </a:pPr>
            <a:r>
              <a:rPr lang="en-US" sz="8000" dirty="0" smtClean="0"/>
              <a:t>A selection interview is designed to assess job related</a:t>
            </a:r>
            <a:br>
              <a:rPr lang="en-US" sz="8000" dirty="0" smtClean="0"/>
            </a:br>
            <a:r>
              <a:rPr lang="en-US" sz="8000" dirty="0" smtClean="0"/>
              <a:t>knowledge, skills and abilities.</a:t>
            </a:r>
          </a:p>
          <a:p>
            <a:pPr marL="457200" indent="-457200">
              <a:buFont typeface="Wingdings" pitchFamily="2" charset="2"/>
              <a:buChar char="Ø"/>
            </a:pPr>
            <a:r>
              <a:rPr lang="en-US" sz="8000" dirty="0" smtClean="0"/>
              <a:t> Through interview assessing one’s motivation, ability to</a:t>
            </a:r>
            <a:br>
              <a:rPr lang="en-US" sz="8000" dirty="0" smtClean="0"/>
            </a:br>
            <a:r>
              <a:rPr lang="en-US" sz="8000" dirty="0" smtClean="0"/>
              <a:t>work under pressure and ability to “fit in” with the</a:t>
            </a:r>
            <a:br>
              <a:rPr lang="en-US" sz="8000" dirty="0" smtClean="0"/>
            </a:br>
            <a:r>
              <a:rPr lang="en-US" sz="8000" dirty="0" smtClean="0"/>
              <a:t>organization </a:t>
            </a:r>
          </a:p>
          <a:p>
            <a:pPr marL="457200" indent="-457200">
              <a:buNone/>
            </a:pPr>
            <a:endParaRPr lang="en-US" sz="8000" dirty="0" smtClean="0"/>
          </a:p>
          <a:p>
            <a:pPr marL="457200" indent="-457200">
              <a:buAutoNum type="arabicPeriod" startAt="5"/>
            </a:pPr>
            <a:r>
              <a:rPr lang="en-US" sz="8000" b="1" dirty="0" smtClean="0"/>
              <a:t>Medical Examination </a:t>
            </a:r>
          </a:p>
          <a:p>
            <a:pPr marL="457200" indent="-457200">
              <a:buNone/>
            </a:pPr>
            <a:r>
              <a:rPr lang="en-US" sz="8000" b="1" dirty="0" smtClean="0"/>
              <a:t>Physical examination is carried out to </a:t>
            </a:r>
            <a:r>
              <a:rPr lang="en-US" sz="8000" b="1" dirty="0" err="1" smtClean="0"/>
              <a:t>ascertain</a:t>
            </a:r>
            <a:r>
              <a:rPr lang="en-US" sz="8000" dirty="0" err="1" smtClean="0"/>
              <a:t>the</a:t>
            </a:r>
            <a:endParaRPr lang="en-US" sz="8000" dirty="0" smtClean="0"/>
          </a:p>
          <a:p>
            <a:pPr marL="457200" indent="-457200">
              <a:buFont typeface="Wingdings" pitchFamily="2" charset="2"/>
              <a:buChar char="Ø"/>
            </a:pPr>
            <a:r>
              <a:rPr lang="en-US" sz="8000" dirty="0" smtClean="0"/>
              <a:t> physical standards and fitness of prospective</a:t>
            </a:r>
            <a:br>
              <a:rPr lang="en-US" sz="8000" dirty="0" smtClean="0"/>
            </a:br>
            <a:r>
              <a:rPr lang="en-US" sz="8000" dirty="0" smtClean="0"/>
              <a:t>employees.</a:t>
            </a:r>
          </a:p>
          <a:p>
            <a:pPr marL="457200" indent="-457200">
              <a:buFont typeface="Wingdings" pitchFamily="2" charset="2"/>
              <a:buChar char="Ø"/>
            </a:pPr>
            <a:r>
              <a:rPr lang="en-US" sz="8000" dirty="0" smtClean="0"/>
              <a:t>One last event fits appropriately under medical</a:t>
            </a:r>
            <a:br>
              <a:rPr lang="en-US" sz="8000" dirty="0" smtClean="0"/>
            </a:br>
            <a:r>
              <a:rPr lang="en-US" sz="8000" dirty="0" smtClean="0"/>
              <a:t>examination: the drug test </a:t>
            </a:r>
          </a:p>
          <a:p>
            <a:pPr marL="457200" indent="-457200">
              <a:buNone/>
            </a:pPr>
            <a:r>
              <a:rPr lang="en-US" sz="8000" b="1" dirty="0" smtClean="0"/>
              <a:t> 6.   Appointment Letter </a:t>
            </a:r>
            <a:r>
              <a:rPr lang="en-US" sz="8000" dirty="0" smtClean="0"/>
              <a:t>On the basis of the above steps, suitable</a:t>
            </a:r>
            <a:br>
              <a:rPr lang="en-US" sz="8000" dirty="0" smtClean="0"/>
            </a:br>
            <a:r>
              <a:rPr lang="en-US" sz="8000" dirty="0" smtClean="0"/>
              <a:t>candidates are recommended for selection by the</a:t>
            </a:r>
            <a:br>
              <a:rPr lang="en-US" sz="8000" dirty="0" smtClean="0"/>
            </a:br>
            <a:r>
              <a:rPr lang="en-US" sz="8000" dirty="0" smtClean="0"/>
              <a:t>selection committee or personnel department. </a:t>
            </a:r>
            <a:br>
              <a:rPr lang="en-US" sz="8000" dirty="0" smtClean="0"/>
            </a:br>
            <a:r>
              <a:rPr lang="en-US" sz="8000" dirty="0" smtClean="0"/>
              <a:t> </a:t>
            </a:r>
          </a:p>
          <a:p>
            <a:pPr marL="457200" indent="-457200">
              <a:buNone/>
            </a:pP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381000"/>
          </a:xfrm>
        </p:spPr>
        <p:txBody>
          <a:bodyPr>
            <a:normAutofit fontScale="90000"/>
          </a:bodyPr>
          <a:lstStyle/>
          <a:p>
            <a:r>
              <a:rPr lang="en-US" sz="2800" b="1" dirty="0" smtClean="0"/>
              <a:t>Employee Orientation Process and Skills Training</a:t>
            </a:r>
            <a:endParaRPr lang="en-US" sz="2800" dirty="0"/>
          </a:p>
        </p:txBody>
      </p:sp>
      <p:sp>
        <p:nvSpPr>
          <p:cNvPr id="3" name="Content Placeholder 2"/>
          <p:cNvSpPr>
            <a:spLocks noGrp="1"/>
          </p:cNvSpPr>
          <p:nvPr>
            <p:ph idx="1"/>
          </p:nvPr>
        </p:nvSpPr>
        <p:spPr>
          <a:xfrm>
            <a:off x="0" y="304800"/>
            <a:ext cx="8839200" cy="6324600"/>
          </a:xfrm>
        </p:spPr>
        <p:txBody>
          <a:bodyPr>
            <a:normAutofit lnSpcReduction="10000"/>
          </a:bodyPr>
          <a:lstStyle/>
          <a:p>
            <a:pPr>
              <a:buFont typeface="Wingdings" pitchFamily="2" charset="2"/>
              <a:buChar char="Ø"/>
            </a:pPr>
            <a:r>
              <a:rPr lang="en-US" sz="2400" dirty="0" smtClean="0"/>
              <a:t>A new employee orientation, (sometimes referred to as </a:t>
            </a:r>
            <a:r>
              <a:rPr lang="en-US" sz="2400" i="1" dirty="0" smtClean="0"/>
              <a:t>employee on-boarding</a:t>
            </a:r>
            <a:r>
              <a:rPr lang="en-US" sz="2400" dirty="0" smtClean="0"/>
              <a:t>), introduces new employees to the organization and their new role.</a:t>
            </a:r>
          </a:p>
          <a:p>
            <a:pPr>
              <a:buFont typeface="Wingdings" pitchFamily="2" charset="2"/>
              <a:buChar char="Ø"/>
            </a:pPr>
            <a:r>
              <a:rPr lang="en-US" sz="2400" dirty="0" smtClean="0"/>
              <a:t>By taking  the  time  to  properly orient  new  hires,  employers  will  increase  that employee’s chances of being successful.</a:t>
            </a:r>
          </a:p>
          <a:p>
            <a:pPr>
              <a:buFont typeface="Wingdings" pitchFamily="2" charset="2"/>
              <a:buChar char="Ø"/>
            </a:pPr>
            <a:r>
              <a:rPr lang="en-US" sz="2400" dirty="0" smtClean="0"/>
              <a:t>Could increase employee retention</a:t>
            </a:r>
          </a:p>
          <a:p>
            <a:pPr>
              <a:buNone/>
            </a:pPr>
            <a:endParaRPr lang="en-US" sz="2400" dirty="0" smtClean="0"/>
          </a:p>
          <a:p>
            <a:pPr>
              <a:buNone/>
            </a:pPr>
            <a:r>
              <a:rPr lang="en-US" sz="2400" dirty="0" smtClean="0">
                <a:solidFill>
                  <a:schemeClr val="accent6">
                    <a:lumMod val="75000"/>
                  </a:schemeClr>
                </a:solidFill>
              </a:rPr>
              <a:t>A good orientation will enable a new employee to be successful by</a:t>
            </a:r>
            <a:r>
              <a:rPr lang="en-US" sz="2400" dirty="0" smtClean="0"/>
              <a:t>:</a:t>
            </a:r>
          </a:p>
          <a:p>
            <a:pPr>
              <a:buNone/>
            </a:pPr>
            <a:r>
              <a:rPr lang="en-US" sz="2400" dirty="0" smtClean="0"/>
              <a:t>«  Reducing the anxiety of the employee</a:t>
            </a:r>
          </a:p>
          <a:p>
            <a:pPr>
              <a:buNone/>
            </a:pPr>
            <a:r>
              <a:rPr lang="en-US" sz="2400" dirty="0" smtClean="0"/>
              <a:t>«  Sharing relevant organizational information and beginning a process of learning about the organization’s mission and work</a:t>
            </a:r>
          </a:p>
          <a:p>
            <a:pPr>
              <a:buNone/>
            </a:pPr>
            <a:r>
              <a:rPr lang="en-US" sz="2400" dirty="0" smtClean="0"/>
              <a:t>«  Socializing  the  employee  to  the  culture  of  the  organization,  including  the  values, behaviors, formal and informal practices, etc.</a:t>
            </a:r>
          </a:p>
          <a:p>
            <a:pPr>
              <a:buNone/>
            </a:pPr>
            <a:r>
              <a:rPr lang="en-US" sz="2400" dirty="0" smtClean="0"/>
              <a:t>«  Building relationship between the new employee and colleagues, including managers or supervisors</a:t>
            </a:r>
          </a:p>
          <a:p>
            <a:pPr>
              <a:buNone/>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52400"/>
            <a:ext cx="6400800" cy="381000"/>
          </a:xfrm>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sz="2700" b="1" dirty="0" smtClean="0"/>
              <a:t>Employees’ Skill Training</a:t>
            </a:r>
            <a:r>
              <a:rPr lang="en-US" dirty="0" smtClean="0"/>
              <a:t/>
            </a:r>
            <a:br>
              <a:rPr lang="en-US" dirty="0" smtClean="0"/>
            </a:br>
            <a:r>
              <a:rPr lang="en-US" dirty="0" smtClean="0"/>
              <a:t> </a:t>
            </a:r>
            <a:br>
              <a:rPr lang="en-US" dirty="0" smtClean="0"/>
            </a:br>
            <a:r>
              <a:rPr lang="en-US" dirty="0" smtClean="0"/>
              <a:t> </a:t>
            </a:r>
            <a:br>
              <a:rPr lang="en-US" dirty="0" smtClean="0"/>
            </a:br>
            <a:endParaRPr lang="en-US" dirty="0"/>
          </a:p>
        </p:txBody>
      </p:sp>
      <p:sp>
        <p:nvSpPr>
          <p:cNvPr id="3" name="Content Placeholder 2"/>
          <p:cNvSpPr>
            <a:spLocks noGrp="1"/>
          </p:cNvSpPr>
          <p:nvPr>
            <p:ph idx="1"/>
          </p:nvPr>
        </p:nvSpPr>
        <p:spPr>
          <a:xfrm>
            <a:off x="152400" y="609600"/>
            <a:ext cx="8991600" cy="6019800"/>
          </a:xfrm>
        </p:spPr>
        <p:txBody>
          <a:bodyPr>
            <a:normAutofit/>
          </a:bodyPr>
          <a:lstStyle/>
          <a:p>
            <a:pPr>
              <a:buFont typeface="Wingdings" pitchFamily="2" charset="2"/>
              <a:buChar char="Ø"/>
            </a:pPr>
            <a:r>
              <a:rPr lang="en-US" sz="2400" dirty="0" smtClean="0">
                <a:solidFill>
                  <a:schemeClr val="accent6">
                    <a:lumMod val="75000"/>
                  </a:schemeClr>
                </a:solidFill>
              </a:rPr>
              <a:t>Training</a:t>
            </a:r>
            <a:r>
              <a:rPr lang="en-US" sz="2400" dirty="0" smtClean="0">
                <a:solidFill>
                  <a:schemeClr val="accent5">
                    <a:lumMod val="50000"/>
                  </a:schemeClr>
                </a:solidFill>
              </a:rPr>
              <a:t> is the systematic development of the</a:t>
            </a:r>
            <a:br>
              <a:rPr lang="en-US" sz="2400" dirty="0" smtClean="0">
                <a:solidFill>
                  <a:schemeClr val="accent5">
                    <a:lumMod val="50000"/>
                  </a:schemeClr>
                </a:solidFill>
              </a:rPr>
            </a:br>
            <a:r>
              <a:rPr lang="en-US" sz="2400" dirty="0" smtClean="0">
                <a:solidFill>
                  <a:schemeClr val="accent5">
                    <a:lumMod val="50000"/>
                  </a:schemeClr>
                </a:solidFill>
              </a:rPr>
              <a:t>knowledge, skills and attitudes required by an individual to perform adequately a given task or job. </a:t>
            </a:r>
            <a:r>
              <a:rPr lang="en-US" sz="2400" dirty="0" smtClean="0"/>
              <a:t/>
            </a:r>
            <a:br>
              <a:rPr lang="en-US" sz="2400" dirty="0" smtClean="0"/>
            </a:br>
            <a:endParaRPr lang="en-US" sz="2400" dirty="0" smtClean="0"/>
          </a:p>
          <a:p>
            <a:pPr>
              <a:buFont typeface="Wingdings" pitchFamily="2" charset="2"/>
              <a:buChar char="Ø"/>
            </a:pPr>
            <a:r>
              <a:rPr lang="en-US" sz="2400" dirty="0" smtClean="0">
                <a:solidFill>
                  <a:schemeClr val="tx2">
                    <a:lumMod val="60000"/>
                    <a:lumOff val="40000"/>
                  </a:schemeClr>
                </a:solidFill>
              </a:rPr>
              <a:t> Its focus is on individuals' current jobs, enhancing those specific skills and abilities to immediately perform their jobs </a:t>
            </a:r>
          </a:p>
          <a:p>
            <a:pPr>
              <a:buFont typeface="Wingdings" pitchFamily="2" charset="2"/>
              <a:buChar char="Ø"/>
            </a:pPr>
            <a:r>
              <a:rPr lang="en-US" sz="2400" dirty="0" smtClean="0">
                <a:solidFill>
                  <a:schemeClr val="accent6">
                    <a:lumMod val="75000"/>
                  </a:schemeClr>
                </a:solidFill>
              </a:rPr>
              <a:t>Development </a:t>
            </a:r>
            <a:r>
              <a:rPr lang="en-US" sz="2400" dirty="0" smtClean="0"/>
              <a:t>is concerned with giving individuals the necessary knowledge, skills and experience to enable them to undertake greater and more demanding roles and responsibilities.</a:t>
            </a:r>
            <a:br>
              <a:rPr lang="en-US" sz="2400" dirty="0" smtClean="0"/>
            </a:br>
            <a:r>
              <a:rPr lang="en-US" sz="2400" dirty="0" smtClean="0"/>
              <a:t>• It represents efforts to improve an employee's ability</a:t>
            </a:r>
            <a:br>
              <a:rPr lang="en-US" sz="2400" dirty="0" smtClean="0"/>
            </a:br>
            <a:r>
              <a:rPr lang="en-US" sz="2400" dirty="0" smtClean="0"/>
              <a:t>to handle a variety of assignment.</a:t>
            </a:r>
            <a:br>
              <a:rPr lang="en-US" sz="2400" dirty="0" smtClean="0"/>
            </a:br>
            <a:r>
              <a:rPr lang="en-US" sz="2400" dirty="0" smtClean="0"/>
              <a:t>• It generally focuses on future jobs in the organization. </a:t>
            </a:r>
            <a:br>
              <a:rPr lang="en-US" sz="2400" dirty="0" smtClean="0"/>
            </a:br>
            <a:r>
              <a:rPr lang="en-US" sz="2400" dirty="0" smtClean="0"/>
              <a:t> </a:t>
            </a:r>
            <a:br>
              <a:rPr lang="en-US" sz="2400" dirty="0" smtClean="0"/>
            </a:b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010400" cy="152400"/>
          </a:xfrm>
        </p:spPr>
        <p:txBody>
          <a:bodyPr>
            <a:noAutofit/>
          </a:bodyPr>
          <a:lstStyle/>
          <a:p>
            <a:r>
              <a:rPr lang="en-US" sz="2800" b="1" dirty="0" smtClean="0">
                <a:solidFill>
                  <a:schemeClr val="tx2"/>
                </a:solidFill>
              </a:rPr>
              <a:t>Importance of training</a:t>
            </a:r>
            <a:endParaRPr lang="en-US" sz="2800" b="1" dirty="0">
              <a:solidFill>
                <a:schemeClr val="tx2"/>
              </a:solidFill>
            </a:endParaRPr>
          </a:p>
        </p:txBody>
      </p:sp>
      <p:sp>
        <p:nvSpPr>
          <p:cNvPr id="3" name="Content Placeholder 2"/>
          <p:cNvSpPr>
            <a:spLocks noGrp="1"/>
          </p:cNvSpPr>
          <p:nvPr>
            <p:ph idx="1"/>
          </p:nvPr>
        </p:nvSpPr>
        <p:spPr>
          <a:xfrm>
            <a:off x="228600" y="381000"/>
            <a:ext cx="8610600" cy="7848600"/>
          </a:xfrm>
        </p:spPr>
        <p:txBody>
          <a:bodyPr>
            <a:noAutofit/>
          </a:bodyPr>
          <a:lstStyle/>
          <a:p>
            <a:pPr>
              <a:buFont typeface="Wingdings" pitchFamily="2" charset="2"/>
              <a:buChar char="Ø"/>
            </a:pPr>
            <a:r>
              <a:rPr lang="en-US" sz="2000" dirty="0" smtClean="0">
                <a:solidFill>
                  <a:schemeClr val="accent1"/>
                </a:solidFill>
              </a:rPr>
              <a:t>Educates workers about the effective use of technology,</a:t>
            </a:r>
          </a:p>
          <a:p>
            <a:pPr>
              <a:buFont typeface="Wingdings" pitchFamily="2" charset="2"/>
              <a:buChar char="Ø"/>
            </a:pPr>
            <a:r>
              <a:rPr lang="en-US" sz="2000" dirty="0" smtClean="0">
                <a:solidFill>
                  <a:schemeClr val="accent1"/>
                </a:solidFill>
              </a:rPr>
              <a:t> Ensures competitive edge in the market,</a:t>
            </a:r>
          </a:p>
          <a:p>
            <a:pPr>
              <a:buFont typeface="Wingdings" pitchFamily="2" charset="2"/>
              <a:buChar char="Ø"/>
            </a:pPr>
            <a:r>
              <a:rPr lang="en-US" sz="2000" dirty="0" smtClean="0">
                <a:solidFill>
                  <a:schemeClr val="accent1"/>
                </a:solidFill>
              </a:rPr>
              <a:t> Promotes safety and health among employees,</a:t>
            </a:r>
          </a:p>
          <a:p>
            <a:pPr>
              <a:buFont typeface="Wingdings" pitchFamily="2" charset="2"/>
              <a:buChar char="Ø"/>
            </a:pPr>
            <a:r>
              <a:rPr lang="en-US" sz="2000" dirty="0" smtClean="0">
                <a:solidFill>
                  <a:schemeClr val="accent1"/>
                </a:solidFill>
              </a:rPr>
              <a:t> Creates opportunities for career development and personal growth, an important factor in retaining workers,</a:t>
            </a:r>
          </a:p>
          <a:p>
            <a:pPr>
              <a:buFont typeface="Wingdings" pitchFamily="2" charset="2"/>
              <a:buChar char="Ø"/>
            </a:pPr>
            <a:r>
              <a:rPr lang="en-US" sz="2000" dirty="0" smtClean="0">
                <a:solidFill>
                  <a:schemeClr val="accent1"/>
                </a:solidFill>
              </a:rPr>
              <a:t>Helps employers comply with laws and regulations,</a:t>
            </a:r>
          </a:p>
          <a:p>
            <a:pPr>
              <a:buFont typeface="Wingdings" pitchFamily="2" charset="2"/>
              <a:buChar char="Ø"/>
            </a:pPr>
            <a:r>
              <a:rPr lang="en-US" sz="2000" dirty="0" smtClean="0">
                <a:solidFill>
                  <a:schemeClr val="accent1"/>
                </a:solidFill>
              </a:rPr>
              <a:t>Improves productivity and profitability and</a:t>
            </a:r>
          </a:p>
          <a:p>
            <a:pPr>
              <a:buFont typeface="Wingdings" pitchFamily="2" charset="2"/>
              <a:buChar char="Ø"/>
            </a:pPr>
            <a:r>
              <a:rPr lang="en-US" sz="2000" dirty="0" smtClean="0">
                <a:solidFill>
                  <a:schemeClr val="accent1"/>
                </a:solidFill>
              </a:rPr>
              <a:t>Improves customer satisfaction</a:t>
            </a:r>
          </a:p>
          <a:p>
            <a:pPr>
              <a:buNone/>
            </a:pPr>
            <a:r>
              <a:rPr lang="en-US" sz="2000" b="1" dirty="0" smtClean="0"/>
              <a:t>Probationary Employment Periods quiz </a:t>
            </a:r>
          </a:p>
          <a:p>
            <a:pPr algn="just">
              <a:buFont typeface="Wingdings" pitchFamily="2" charset="2"/>
              <a:buChar char="v"/>
            </a:pPr>
            <a:r>
              <a:rPr lang="en-US" sz="2000" dirty="0" smtClean="0"/>
              <a:t>Trial periods</a:t>
            </a:r>
          </a:p>
          <a:p>
            <a:pPr algn="just">
              <a:buFont typeface="Wingdings" pitchFamily="2" charset="2"/>
              <a:buChar char="v"/>
            </a:pPr>
            <a:r>
              <a:rPr lang="en-US" sz="2000" dirty="0" smtClean="0"/>
              <a:t> When hiring new employees, most of the time, probationary employment periods are used to determine whether the new workers will be able to handle the duties and challenges associated with the job or not.</a:t>
            </a:r>
          </a:p>
          <a:p>
            <a:pPr algn="just">
              <a:buFont typeface="Wingdings" pitchFamily="2" charset="2"/>
              <a:buChar char="v"/>
            </a:pPr>
            <a:r>
              <a:rPr lang="en-US" sz="2000" dirty="0" smtClean="0"/>
              <a:t>Such periods are intended to provide employers time to evaluate employees before making the job permanent</a:t>
            </a:r>
          </a:p>
          <a:p>
            <a:pPr algn="just">
              <a:buFont typeface="Wingdings" pitchFamily="2" charset="2"/>
              <a:buChar char="v"/>
            </a:pPr>
            <a:r>
              <a:rPr lang="en-US" sz="2000" dirty="0" smtClean="0"/>
              <a:t>allow an employee time to become proficient in the basic responsibilities  of  a  new  position  and  permit  the  supervisor  to  assess  the  individual’s performance.</a:t>
            </a:r>
            <a:endParaRPr lang="en-US" sz="2000" dirty="0" smtClean="0">
              <a:solidFill>
                <a:schemeClr val="accent1"/>
              </a:solidFill>
            </a:endParaRPr>
          </a:p>
          <a:p>
            <a:pPr>
              <a:buNone/>
            </a:pP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b="1" dirty="0" smtClean="0"/>
              <a:t/>
            </a:r>
            <a:br>
              <a:rPr lang="en-US" b="1" dirty="0" smtClean="0"/>
            </a:br>
            <a:r>
              <a:rPr lang="en-US" b="1" dirty="0" smtClean="0"/>
              <a:t/>
            </a:r>
            <a:br>
              <a:rPr lang="en-US" b="1" dirty="0" smtClean="0"/>
            </a:br>
            <a:r>
              <a:rPr lang="en-US" sz="3100" b="1" dirty="0" smtClean="0"/>
              <a:t>Length of Probationary Employment Periods</a:t>
            </a:r>
            <a:r>
              <a:rPr lang="en-US" sz="3100" dirty="0" smtClean="0"/>
              <a:t/>
            </a:r>
            <a:br>
              <a:rPr lang="en-US" sz="3100" dirty="0" smtClean="0"/>
            </a:br>
            <a:r>
              <a:rPr lang="en-US" sz="3100" dirty="0" smtClean="0"/>
              <a:t> </a:t>
            </a:r>
            <a:r>
              <a:rPr lang="en-US" dirty="0" smtClean="0"/>
              <a:t/>
            </a:r>
            <a:br>
              <a:rPr lang="en-US" dirty="0" smtClean="0"/>
            </a:br>
            <a:endParaRPr lang="en-US" dirty="0"/>
          </a:p>
        </p:txBody>
      </p:sp>
      <p:sp>
        <p:nvSpPr>
          <p:cNvPr id="3" name="Content Placeholder 2"/>
          <p:cNvSpPr>
            <a:spLocks noGrp="1"/>
          </p:cNvSpPr>
          <p:nvPr>
            <p:ph idx="1"/>
          </p:nvPr>
        </p:nvSpPr>
        <p:spPr>
          <a:xfrm>
            <a:off x="152400" y="533400"/>
            <a:ext cx="8839200" cy="6172200"/>
          </a:xfrm>
        </p:spPr>
        <p:txBody>
          <a:bodyPr>
            <a:normAutofit/>
          </a:bodyPr>
          <a:lstStyle/>
          <a:p>
            <a:pPr>
              <a:buFont typeface="Wingdings" pitchFamily="2" charset="2"/>
              <a:buChar char="v"/>
            </a:pPr>
            <a:r>
              <a:rPr lang="en-US" sz="2400" dirty="0" smtClean="0"/>
              <a:t>Generally, non-exempt positions have a three month probationary periods and exempt positions have a six month probationary periods</a:t>
            </a:r>
          </a:p>
          <a:p>
            <a:pPr>
              <a:buFont typeface="Wingdings" pitchFamily="2" charset="2"/>
              <a:buChar char="v"/>
            </a:pPr>
            <a:r>
              <a:rPr lang="en-US" sz="2400" dirty="0" smtClean="0"/>
              <a:t>A probationary period will not normally exceed twelve months.</a:t>
            </a:r>
          </a:p>
          <a:p>
            <a:pPr>
              <a:buFont typeface="Wingdings" pitchFamily="2" charset="2"/>
              <a:buChar char="v"/>
            </a:pPr>
            <a:r>
              <a:rPr lang="en-US" sz="2400" dirty="0" smtClean="0"/>
              <a:t>Nonetheless, a probationary period may be extended for three months</a:t>
            </a:r>
          </a:p>
          <a:p>
            <a:pPr>
              <a:buNone/>
            </a:pPr>
            <a:r>
              <a:rPr lang="en-US" sz="2400" b="1" dirty="0" smtClean="0"/>
              <a:t>Termination</a:t>
            </a:r>
          </a:p>
          <a:p>
            <a:pPr>
              <a:buFont typeface="Wingdings" pitchFamily="2" charset="2"/>
              <a:buChar char="v"/>
            </a:pPr>
            <a:r>
              <a:rPr lang="en-US" sz="2400" dirty="0" smtClean="0"/>
              <a:t>Normally, an employee will be allowed to complete the probationary period.</a:t>
            </a:r>
          </a:p>
          <a:p>
            <a:pPr algn="just">
              <a:buFont typeface="Wingdings" pitchFamily="2" charset="2"/>
              <a:buChar char="v"/>
            </a:pPr>
            <a:r>
              <a:rPr lang="en-US" sz="2400" dirty="0" smtClean="0"/>
              <a:t>However,  if  the  department  determines  that performance  indicates  that  the  employee  cannot  accomplish  the  job  or  if the  department determines that the individual’s behavior is unacceptable, the organization may terminates employment at any time during the probationary period.</a:t>
            </a:r>
          </a:p>
          <a:p>
            <a:pPr algn="just">
              <a:buFont typeface="Wingdings" pitchFamily="2" charset="2"/>
              <a:buChar char="v"/>
            </a:pPr>
            <a:r>
              <a:rPr lang="en-US" sz="2400" dirty="0" smtClean="0"/>
              <a:t> An employee may resign during probationary periods</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
            <a:ext cx="1600200" cy="381000"/>
          </a:xfrm>
        </p:spPr>
        <p:txBody>
          <a:bodyPr>
            <a:normAutofit fontScale="90000"/>
          </a:bodyPr>
          <a:lstStyle/>
          <a:p>
            <a:r>
              <a:rPr lang="en-US" sz="2800" b="1" dirty="0" err="1" smtClean="0">
                <a:latin typeface="Times New Roman" pitchFamily="18" charset="0"/>
                <a:cs typeface="Times New Roman" pitchFamily="18" charset="0"/>
              </a:rPr>
              <a:t>Contnd</a:t>
            </a:r>
            <a:r>
              <a:rPr lang="en-US" sz="2800" b="1" dirty="0" smtClean="0">
                <a:latin typeface="Times New Roman" pitchFamily="18" charset="0"/>
                <a:cs typeface="Times New Roman" pitchFamily="18" charset="0"/>
              </a:rPr>
              <a:t>....</a:t>
            </a:r>
            <a:endParaRPr lang="en-US" sz="2800" b="1"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381000"/>
            <a:ext cx="8686800" cy="6324600"/>
          </a:xfrm>
        </p:spPr>
        <p:txBody>
          <a:bodyPr>
            <a:normAutofit fontScale="92500"/>
          </a:bodyPr>
          <a:lstStyle/>
          <a:p>
            <a:pPr algn="just"/>
            <a:r>
              <a:rPr lang="en-US" sz="2000" b="1" dirty="0" smtClean="0">
                <a:solidFill>
                  <a:schemeClr val="accent1">
                    <a:lumMod val="75000"/>
                  </a:schemeClr>
                </a:solidFill>
              </a:rPr>
              <a:t>Outcomes of Probationary Employment Periods</a:t>
            </a:r>
          </a:p>
          <a:p>
            <a:pPr marL="457200" indent="-457200" algn="just">
              <a:buAutoNum type="arabicPeriod"/>
            </a:pPr>
            <a:r>
              <a:rPr lang="en-US" sz="2400" b="1" dirty="0" smtClean="0">
                <a:solidFill>
                  <a:schemeClr val="accent6">
                    <a:lumMod val="75000"/>
                  </a:schemeClr>
                </a:solidFill>
              </a:rPr>
              <a:t>Successful  Completion-</a:t>
            </a:r>
            <a:r>
              <a:rPr lang="en-US" sz="2400" dirty="0" smtClean="0">
                <a:solidFill>
                  <a:schemeClr val="accent6">
                    <a:lumMod val="75000"/>
                  </a:schemeClr>
                </a:solidFill>
              </a:rPr>
              <a:t> </a:t>
            </a:r>
            <a:r>
              <a:rPr lang="en-US" sz="2400" dirty="0" smtClean="0">
                <a:solidFill>
                  <a:schemeClr val="tx1"/>
                </a:solidFill>
              </a:rPr>
              <a:t>the individual  has  performed  satisfactorily the  duties  assigned during     the     probationary     period     and     the     probationary     period     is     complete</a:t>
            </a:r>
            <a:r>
              <a:rPr lang="en-US" sz="2400" dirty="0" smtClean="0"/>
              <a:t>.</a:t>
            </a:r>
          </a:p>
          <a:p>
            <a:pPr marL="457200" indent="-457200" algn="just"/>
            <a:r>
              <a:rPr lang="en-US" sz="2400" b="1" dirty="0" smtClean="0">
                <a:solidFill>
                  <a:schemeClr val="accent6">
                    <a:lumMod val="75000"/>
                  </a:schemeClr>
                </a:solidFill>
              </a:rPr>
              <a:t>2. Extends Probation- </a:t>
            </a:r>
            <a:r>
              <a:rPr lang="en-US" sz="2400" dirty="0" smtClean="0">
                <a:solidFill>
                  <a:schemeClr val="tx1"/>
                </a:solidFill>
              </a:rPr>
              <a:t>the individual should be placed on an extended probationary period for up to three additional months.  A probation evaluation form must be completed, including the length of and reason for the extension.</a:t>
            </a:r>
          </a:p>
          <a:p>
            <a:pPr marL="457200" indent="-457200" algn="just"/>
            <a:endParaRPr lang="en-US" sz="2400" dirty="0" smtClean="0"/>
          </a:p>
          <a:p>
            <a:pPr marL="457200" indent="-457200" algn="just"/>
            <a:r>
              <a:rPr lang="en-US" sz="2400" b="1" dirty="0" smtClean="0">
                <a:solidFill>
                  <a:schemeClr val="accent1">
                    <a:lumMod val="75000"/>
                  </a:schemeClr>
                </a:solidFill>
              </a:rPr>
              <a:t>Reasons for extension of probationary periods include:</a:t>
            </a:r>
          </a:p>
          <a:p>
            <a:pPr marL="457200" indent="-457200" algn="just">
              <a:buAutoNum type="alphaLcPeriod"/>
            </a:pPr>
            <a:r>
              <a:rPr lang="en-US" sz="2400" dirty="0" smtClean="0">
                <a:solidFill>
                  <a:schemeClr val="tx1"/>
                </a:solidFill>
              </a:rPr>
              <a:t>The employee has not performed up to expectations, but there is reason to believe that the employee may be able to do so if allowed additional time</a:t>
            </a:r>
          </a:p>
          <a:p>
            <a:pPr marL="457200" indent="-457200" algn="just">
              <a:buAutoNum type="alphaLcPeriod"/>
            </a:pPr>
            <a:r>
              <a:rPr lang="en-US" sz="2400" dirty="0" smtClean="0">
                <a:solidFill>
                  <a:schemeClr val="tx1"/>
                </a:solidFill>
              </a:rPr>
              <a:t>The  supervisor  has  not  had  sufficient  opportunity  to  fully  assess  the  employee’s performance or the employee has not had adequate opportunity to demonstrate abilities</a:t>
            </a:r>
          </a:p>
          <a:p>
            <a:pPr marL="457200" indent="-457200" algn="just">
              <a:buAutoNum type="alphaLcPeriod"/>
            </a:pPr>
            <a:r>
              <a:rPr lang="en-US" sz="2400" dirty="0" smtClean="0">
                <a:solidFill>
                  <a:schemeClr val="tx1"/>
                </a:solidFill>
              </a:rPr>
              <a:t>The employee has not obtained a required license or certification</a:t>
            </a:r>
            <a:endParaRPr lang="en-US" sz="24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1447800" cy="304800"/>
          </a:xfrm>
        </p:spPr>
        <p:txBody>
          <a:bodyPr>
            <a:noAutofit/>
          </a:bodyPr>
          <a:lstStyle/>
          <a:p>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err="1" smtClean="0">
                <a:latin typeface="Times New Roman" pitchFamily="18" charset="0"/>
                <a:cs typeface="Times New Roman" pitchFamily="18" charset="0"/>
              </a:rPr>
              <a:t>Contnd</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304800"/>
            <a:ext cx="8686800" cy="6400800"/>
          </a:xfrm>
        </p:spPr>
        <p:txBody>
          <a:bodyPr>
            <a:normAutofit fontScale="55000" lnSpcReduction="20000"/>
          </a:bodyPr>
          <a:lstStyle/>
          <a:p>
            <a:pPr algn="just"/>
            <a:r>
              <a:rPr lang="en-US" sz="4200" b="1" dirty="0" smtClean="0">
                <a:solidFill>
                  <a:schemeClr val="accent6">
                    <a:lumMod val="75000"/>
                  </a:schemeClr>
                </a:solidFill>
              </a:rPr>
              <a:t>3. Termination</a:t>
            </a:r>
            <a:r>
              <a:rPr lang="en-US" sz="4200" dirty="0" smtClean="0">
                <a:solidFill>
                  <a:schemeClr val="accent6">
                    <a:lumMod val="75000"/>
                  </a:schemeClr>
                </a:solidFill>
              </a:rPr>
              <a:t> </a:t>
            </a:r>
            <a:r>
              <a:rPr lang="en-US" sz="4200" dirty="0" smtClean="0"/>
              <a:t>the individual’s performance does not meet requirements for continued employment. </a:t>
            </a:r>
          </a:p>
          <a:p>
            <a:pPr algn="just"/>
            <a:r>
              <a:rPr lang="en-US" sz="4200" b="1" dirty="0" smtClean="0">
                <a:solidFill>
                  <a:schemeClr val="accent2">
                    <a:lumMod val="75000"/>
                  </a:schemeClr>
                </a:solidFill>
              </a:rPr>
              <a:t>Employee Motivation</a:t>
            </a:r>
            <a:r>
              <a:rPr lang="en-US" sz="4200" b="1" dirty="0" smtClean="0"/>
              <a:t> :Motivation </a:t>
            </a:r>
            <a:r>
              <a:rPr lang="en-US" sz="4200" dirty="0" smtClean="0"/>
              <a:t>is defined as “the intention of achieving a goal, </a:t>
            </a:r>
            <a:r>
              <a:rPr lang="en-US" sz="4200" dirty="0" smtClean="0">
                <a:solidFill>
                  <a:schemeClr val="tx1"/>
                </a:solidFill>
              </a:rPr>
              <a:t>leading to goal directed behavior”</a:t>
            </a:r>
          </a:p>
          <a:p>
            <a:pPr algn="just">
              <a:buFont typeface="Wingdings" pitchFamily="2" charset="2"/>
              <a:buChar char="v"/>
            </a:pPr>
            <a:r>
              <a:rPr lang="en-US" sz="4200" dirty="0" smtClean="0">
                <a:solidFill>
                  <a:schemeClr val="tx1"/>
                </a:solidFill>
              </a:rPr>
              <a:t>Motivation  is  clearly  important  for  someone  to  perform  well.</a:t>
            </a:r>
          </a:p>
          <a:p>
            <a:pPr algn="just">
              <a:buFont typeface="Wingdings" pitchFamily="2" charset="2"/>
              <a:buChar char="v"/>
            </a:pPr>
            <a:r>
              <a:rPr lang="en-US" sz="4200" dirty="0" smtClean="0">
                <a:solidFill>
                  <a:schemeClr val="tx1"/>
                </a:solidFill>
              </a:rPr>
              <a:t>In addition to this, the </a:t>
            </a:r>
            <a:r>
              <a:rPr lang="en-US" sz="4200" b="1" dirty="0" smtClean="0">
                <a:solidFill>
                  <a:schemeClr val="tx1"/>
                </a:solidFill>
              </a:rPr>
              <a:t>Ability </a:t>
            </a:r>
            <a:r>
              <a:rPr lang="en-US" sz="4200" dirty="0" smtClean="0">
                <a:solidFill>
                  <a:schemeClr val="tx1"/>
                </a:solidFill>
              </a:rPr>
              <a:t>- having the skills and knowledge required to perform the job is also important and is sometimes the key determinant of effectiveness.</a:t>
            </a:r>
          </a:p>
          <a:p>
            <a:pPr algn="just">
              <a:buFont typeface="Wingdings" pitchFamily="2" charset="2"/>
              <a:buChar char="v"/>
            </a:pPr>
            <a:r>
              <a:rPr lang="en-US" sz="4200" dirty="0" smtClean="0">
                <a:solidFill>
                  <a:schemeClr val="tx1"/>
                </a:solidFill>
              </a:rPr>
              <a:t>Environmental factors</a:t>
            </a:r>
          </a:p>
          <a:p>
            <a:pPr algn="just"/>
            <a:r>
              <a:rPr lang="en-US" sz="4200" b="1" dirty="0" smtClean="0">
                <a:solidFill>
                  <a:schemeClr val="accent2">
                    <a:lumMod val="75000"/>
                  </a:schemeClr>
                </a:solidFill>
              </a:rPr>
              <a:t>Employee Discipline</a:t>
            </a:r>
            <a:r>
              <a:rPr lang="en-US" sz="4200" dirty="0" smtClean="0"/>
              <a:t> </a:t>
            </a:r>
            <a:r>
              <a:rPr lang="en-US" sz="4200" dirty="0" smtClean="0">
                <a:solidFill>
                  <a:schemeClr val="tx1"/>
                </a:solidFill>
              </a:rPr>
              <a:t>Human resources professionals should at least develop a plan for how to address on the front-end the most common disciplinary infractions</a:t>
            </a:r>
          </a:p>
          <a:p>
            <a:pPr algn="just"/>
            <a:r>
              <a:rPr lang="en-US" sz="4200" dirty="0" smtClean="0">
                <a:solidFill>
                  <a:schemeClr val="tx1"/>
                </a:solidFill>
              </a:rPr>
              <a:t>discipline  include  </a:t>
            </a:r>
            <a:r>
              <a:rPr lang="en-US" sz="4200" b="1" dirty="0" smtClean="0">
                <a:solidFill>
                  <a:schemeClr val="tx1"/>
                </a:solidFill>
              </a:rPr>
              <a:t>dress  code violations</a:t>
            </a:r>
            <a:r>
              <a:rPr lang="en-US" sz="4200" dirty="0" smtClean="0">
                <a:solidFill>
                  <a:schemeClr val="tx1"/>
                </a:solidFill>
              </a:rPr>
              <a:t>, </a:t>
            </a:r>
            <a:r>
              <a:rPr lang="en-US" sz="4200" b="1" dirty="0" smtClean="0">
                <a:solidFill>
                  <a:schemeClr val="tx1"/>
                </a:solidFill>
              </a:rPr>
              <a:t>poor attendance</a:t>
            </a:r>
            <a:r>
              <a:rPr lang="en-US" sz="4200" dirty="0" smtClean="0">
                <a:solidFill>
                  <a:schemeClr val="tx1"/>
                </a:solidFill>
              </a:rPr>
              <a:t>, and inappropriate or offensive behavior, such as  </a:t>
            </a:r>
            <a:r>
              <a:rPr lang="en-US" sz="4200" b="1" dirty="0" smtClean="0">
                <a:solidFill>
                  <a:schemeClr val="tx1"/>
                </a:solidFill>
              </a:rPr>
              <a:t>harassment or Discrimination.</a:t>
            </a:r>
          </a:p>
          <a:p>
            <a:pPr algn="just"/>
            <a:r>
              <a:rPr lang="en-US" sz="4200" b="1" dirty="0" smtClean="0">
                <a:solidFill>
                  <a:schemeClr val="accent2">
                    <a:lumMod val="75000"/>
                  </a:schemeClr>
                </a:solidFill>
              </a:rPr>
              <a:t>Employee Disciplinary Basics</a:t>
            </a:r>
            <a:r>
              <a:rPr lang="en-US" sz="4200" dirty="0" smtClean="0"/>
              <a:t> </a:t>
            </a:r>
            <a:r>
              <a:rPr lang="en-US" sz="4200" dirty="0" smtClean="0">
                <a:solidFill>
                  <a:schemeClr val="tx1"/>
                </a:solidFill>
              </a:rPr>
              <a:t>keeping employees discipline problems to a minimum is making sure that the ground rules are clearly communicated to employees</a:t>
            </a:r>
            <a:r>
              <a:rPr lang="en-US" sz="4200" dirty="0" smtClean="0">
                <a:solidFill>
                  <a:schemeClr val="tx1"/>
                </a:solidFill>
                <a:hlinkClick r:id="rId2"/>
              </a:rPr>
              <a:t>.</a:t>
            </a:r>
            <a:endParaRPr lang="en-US" sz="4200" dirty="0" smtClean="0">
              <a:solidFill>
                <a:schemeClr val="tx1"/>
              </a:solidFill>
            </a:endParaRPr>
          </a:p>
          <a:p>
            <a:pPr algn="just"/>
            <a:endParaRPr lang="en-US" sz="2400" b="1" dirty="0" smtClean="0">
              <a:solidFill>
                <a:schemeClr val="tx1"/>
              </a:solidFill>
            </a:endParaRPr>
          </a:p>
          <a:p>
            <a:r>
              <a:rPr lang="en-US" sz="2400" b="1" dirty="0" smtClean="0">
                <a:solidFill>
                  <a:schemeClr val="tx1"/>
                </a:solidFill>
              </a:rPr>
              <a:t> </a:t>
            </a:r>
          </a:p>
          <a:p>
            <a:pPr algn="just"/>
            <a:endParaRPr lang="en-US" sz="24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0"/>
            <a:ext cx="5638800" cy="457200"/>
          </a:xfrm>
        </p:spPr>
        <p:txBody>
          <a:bodyPr>
            <a:normAutofit fontScale="90000"/>
          </a:bodyPr>
          <a:lstStyle/>
          <a:p>
            <a:r>
              <a:rPr lang="en-US" b="1" dirty="0" smtClean="0"/>
              <a:t/>
            </a:r>
            <a:br>
              <a:rPr lang="en-US" b="1" dirty="0" smtClean="0"/>
            </a:br>
            <a:r>
              <a:rPr lang="en-US" sz="3100" b="1" dirty="0" smtClean="0"/>
              <a:t>Employee Disciplinary Systems</a:t>
            </a:r>
            <a:r>
              <a:rPr lang="en-US" dirty="0" smtClean="0"/>
              <a:t/>
            </a:r>
            <a:br>
              <a:rPr lang="en-US" dirty="0" smtClean="0"/>
            </a:br>
            <a:endParaRPr lang="en-US" dirty="0"/>
          </a:p>
        </p:txBody>
      </p:sp>
      <p:sp>
        <p:nvSpPr>
          <p:cNvPr id="3" name="Content Placeholder 2"/>
          <p:cNvSpPr>
            <a:spLocks noGrp="1"/>
          </p:cNvSpPr>
          <p:nvPr>
            <p:ph idx="1"/>
          </p:nvPr>
        </p:nvSpPr>
        <p:spPr>
          <a:xfrm>
            <a:off x="152400" y="457200"/>
            <a:ext cx="8991600" cy="6248400"/>
          </a:xfrm>
        </p:spPr>
        <p:txBody>
          <a:bodyPr>
            <a:normAutofit fontScale="92500" lnSpcReduction="10000"/>
          </a:bodyPr>
          <a:lstStyle/>
          <a:p>
            <a:pPr>
              <a:buFont typeface="Wingdings" pitchFamily="2" charset="2"/>
              <a:buChar char="v"/>
            </a:pPr>
            <a:r>
              <a:rPr lang="en-US" sz="2400" b="1" dirty="0" smtClean="0"/>
              <a:t>Discipline </a:t>
            </a:r>
            <a:r>
              <a:rPr lang="en-US" sz="2400" dirty="0" smtClean="0"/>
              <a:t>is the process whereby management takes steps to help an employee overcome unacceptable behavior problems in the workplace.</a:t>
            </a:r>
            <a:br>
              <a:rPr lang="en-US" sz="2400" dirty="0" smtClean="0"/>
            </a:br>
            <a:r>
              <a:rPr lang="en-US" sz="2400" dirty="0" smtClean="0"/>
              <a:t>• Those most often affected by the discipline systems are problem employees.</a:t>
            </a:r>
            <a:br>
              <a:rPr lang="en-US" sz="2400" dirty="0" smtClean="0"/>
            </a:br>
            <a:r>
              <a:rPr lang="en-US" sz="2400" dirty="0" smtClean="0"/>
              <a:t>• </a:t>
            </a:r>
            <a:r>
              <a:rPr lang="en-US" sz="2400" b="1" dirty="0" smtClean="0"/>
              <a:t>Common disciplinary issues </a:t>
            </a:r>
            <a:r>
              <a:rPr lang="en-US" sz="2400" dirty="0" smtClean="0"/>
              <a:t>caused by problem employees include absenteeism, lateness, productivity deficiencies, alcoholism, and insubordination. </a:t>
            </a:r>
          </a:p>
          <a:p>
            <a:pPr>
              <a:buFont typeface="Wingdings" pitchFamily="2" charset="2"/>
              <a:buChar char="v"/>
            </a:pPr>
            <a:r>
              <a:rPr lang="en-US" sz="2400" dirty="0" smtClean="0"/>
              <a:t>Employees should be required to sign an acknowledgment that they have received and read the policy</a:t>
            </a:r>
          </a:p>
          <a:p>
            <a:pPr algn="just">
              <a:buFont typeface="Wingdings" pitchFamily="2" charset="2"/>
              <a:buChar char="v"/>
            </a:pPr>
            <a:r>
              <a:rPr lang="en-US" sz="2400" dirty="0" smtClean="0"/>
              <a:t>One system, called </a:t>
            </a:r>
            <a:r>
              <a:rPr lang="en-US" sz="2400" b="1" dirty="0" smtClean="0"/>
              <a:t>progressive</a:t>
            </a:r>
            <a:r>
              <a:rPr lang="en-US" sz="2400" dirty="0" smtClean="0"/>
              <a:t> discipline, is very popular in </a:t>
            </a:r>
            <a:r>
              <a:rPr lang="en-US" sz="2400" dirty="0" smtClean="0">
                <a:hlinkClick r:id="rId2"/>
              </a:rPr>
              <a:t>the  labor union c</a:t>
            </a:r>
            <a:r>
              <a:rPr lang="en-US" sz="2400" dirty="0" smtClean="0"/>
              <a:t>ontext. </a:t>
            </a:r>
          </a:p>
          <a:p>
            <a:pPr algn="just">
              <a:buFont typeface="Wingdings" pitchFamily="2" charset="2"/>
              <a:buChar char="v"/>
            </a:pPr>
            <a:r>
              <a:rPr lang="en-US" sz="2400" dirty="0" smtClean="0"/>
              <a:t>It requires the employer to progress through each step before proceeding to the next. This can be very limiting. Frequently, the facts and circumstances of a situation warrant a different type of discipline</a:t>
            </a:r>
          </a:p>
          <a:p>
            <a:pPr algn="just">
              <a:buFont typeface="Wingdings" pitchFamily="2" charset="2"/>
              <a:buChar char="v"/>
            </a:pPr>
            <a:r>
              <a:rPr lang="en-US" sz="2400" dirty="0" smtClean="0"/>
              <a:t>It is better for employers to craft a system that ensures managers and supervisors have the flexibility to administer </a:t>
            </a:r>
            <a:r>
              <a:rPr lang="en-US" sz="2400" b="1" dirty="0" smtClean="0"/>
              <a:t>verbal warnings</a:t>
            </a:r>
            <a:r>
              <a:rPr lang="en-US" sz="2400" dirty="0" smtClean="0"/>
              <a:t>, </a:t>
            </a:r>
            <a:r>
              <a:rPr lang="en-US" sz="2400" b="1" dirty="0" smtClean="0"/>
              <a:t>suspensions</a:t>
            </a:r>
            <a:r>
              <a:rPr lang="en-US" sz="2400" dirty="0" smtClean="0"/>
              <a:t>, or </a:t>
            </a:r>
            <a:r>
              <a:rPr lang="en-US" sz="2400" b="1" dirty="0" smtClean="0"/>
              <a:t>terminations</a:t>
            </a:r>
            <a:r>
              <a:rPr lang="en-US" sz="2400" dirty="0" smtClean="0"/>
              <a:t> based on the seriousness of the particular incident in question, regardless of the employee’s prior disciplinary history.</a:t>
            </a:r>
          </a:p>
          <a:p>
            <a:pPr>
              <a:buNone/>
            </a:pP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r>
              <a:rPr lang="en-US" sz="2800" b="1" dirty="0" smtClean="0">
                <a:latin typeface="Times New Roman" pitchFamily="18" charset="0"/>
                <a:cs typeface="Times New Roman" pitchFamily="18" charset="0"/>
              </a:rPr>
              <a:t>Employee Turnover</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228600" y="533400"/>
            <a:ext cx="8915400" cy="6172200"/>
          </a:xfrm>
        </p:spPr>
        <p:txBody>
          <a:bodyPr/>
          <a:lstStyle/>
          <a:p>
            <a:r>
              <a:rPr lang="en-US" sz="2400" dirty="0" smtClean="0"/>
              <a:t>Employee turnover refers to the number or percentage of workers who leave an organization and are replaced by new employees</a:t>
            </a:r>
          </a:p>
          <a:p>
            <a:r>
              <a:rPr lang="en-US" sz="2400" dirty="0" smtClean="0"/>
              <a:t>separation </a:t>
            </a:r>
            <a:r>
              <a:rPr lang="en-US" sz="2400" dirty="0" smtClean="0"/>
              <a:t>between organizations and employees consist of retirements, deaths, interagency transfers, and resignations.</a:t>
            </a:r>
          </a:p>
          <a:p>
            <a:pPr>
              <a:buNone/>
            </a:pPr>
            <a:r>
              <a:rPr lang="en-US" sz="2400" b="1" dirty="0" smtClean="0"/>
              <a:t>Comparison of Turnover &amp; Attrition</a:t>
            </a:r>
            <a:endParaRPr lang="en-US" sz="2400" dirty="0" smtClean="0"/>
          </a:p>
          <a:p>
            <a:r>
              <a:rPr lang="en-US" sz="2400" b="1" dirty="0" smtClean="0"/>
              <a:t>Turnover</a:t>
            </a:r>
            <a:r>
              <a:rPr lang="en-US" sz="2400" dirty="0" smtClean="0"/>
              <a:t> occurs when the employment relationship ends.</a:t>
            </a:r>
          </a:p>
          <a:p>
            <a:r>
              <a:rPr lang="en-US" sz="2400" b="1" dirty="0" smtClean="0"/>
              <a:t>Attrition</a:t>
            </a:r>
            <a:r>
              <a:rPr lang="en-US" sz="2400" dirty="0" smtClean="0"/>
              <a:t> refers to the end of the employment relationship due to </a:t>
            </a:r>
            <a:r>
              <a:rPr lang="en-US" sz="2400" dirty="0" smtClean="0">
                <a:solidFill>
                  <a:schemeClr val="accent2"/>
                </a:solidFill>
              </a:rPr>
              <a:t>retirement, job elimination </a:t>
            </a:r>
            <a:r>
              <a:rPr lang="en-US" sz="2400" dirty="0" smtClean="0"/>
              <a:t>or </a:t>
            </a:r>
            <a:r>
              <a:rPr lang="en-US" sz="2400" dirty="0" smtClean="0">
                <a:solidFill>
                  <a:schemeClr val="accent2"/>
                </a:solidFill>
              </a:rPr>
              <a:t>employee death</a:t>
            </a:r>
            <a:r>
              <a:rPr lang="en-US" sz="2400" dirty="0" smtClean="0"/>
              <a:t>, and is distinguishable from turnover because</a:t>
            </a:r>
          </a:p>
          <a:p>
            <a:r>
              <a:rPr lang="en-US" sz="2400" dirty="0" smtClean="0"/>
              <a:t>when attrition occurs, the position is not filled with a new employee.</a:t>
            </a:r>
          </a:p>
          <a:p>
            <a:endParaRPr lang="en-US" sz="2400" dirty="0" smtClean="0"/>
          </a:p>
          <a:p>
            <a:endParaRPr 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0"/>
            <a:ext cx="4114800" cy="304800"/>
          </a:xfrm>
        </p:spPr>
        <p:txBody>
          <a:bodyPr>
            <a:normAutofit fontScale="90000"/>
          </a:bodyPr>
          <a:lstStyle/>
          <a:p>
            <a:r>
              <a:rPr lang="en-US" sz="2200" b="1" dirty="0" smtClean="0"/>
              <a:t/>
            </a:r>
            <a:br>
              <a:rPr lang="en-US" sz="2200" b="1" dirty="0" smtClean="0"/>
            </a:br>
            <a:r>
              <a:rPr lang="en-US" sz="2200" b="1" dirty="0" smtClean="0"/>
              <a:t>Types of Employee Turnover</a:t>
            </a:r>
            <a:r>
              <a:rPr lang="en-US" sz="2200" dirty="0" smtClean="0"/>
              <a:t/>
            </a:r>
            <a:br>
              <a:rPr lang="en-US" sz="2200" dirty="0" smtClean="0"/>
            </a:br>
            <a:endParaRPr lang="en-US" sz="2200" dirty="0"/>
          </a:p>
        </p:txBody>
      </p:sp>
      <p:sp>
        <p:nvSpPr>
          <p:cNvPr id="3" name="Content Placeholder 2"/>
          <p:cNvSpPr>
            <a:spLocks noGrp="1"/>
          </p:cNvSpPr>
          <p:nvPr>
            <p:ph idx="1"/>
          </p:nvPr>
        </p:nvSpPr>
        <p:spPr>
          <a:xfrm>
            <a:off x="0" y="304800"/>
            <a:ext cx="8915400" cy="6553200"/>
          </a:xfrm>
        </p:spPr>
        <p:txBody>
          <a:bodyPr>
            <a:normAutofit fontScale="25000" lnSpcReduction="20000"/>
          </a:bodyPr>
          <a:lstStyle/>
          <a:p>
            <a:pPr marL="514350" indent="-514350">
              <a:buAutoNum type="arabicPeriod"/>
            </a:pPr>
            <a:r>
              <a:rPr lang="en-US" sz="8000" b="1" dirty="0" smtClean="0"/>
              <a:t>Involuntary Turnover</a:t>
            </a:r>
          </a:p>
          <a:p>
            <a:pPr marL="514350" indent="-514350">
              <a:buFont typeface="Wingdings" pitchFamily="2" charset="2"/>
              <a:buChar char="v"/>
            </a:pPr>
            <a:r>
              <a:rPr lang="en-US" sz="8000" dirty="0" smtClean="0"/>
              <a:t>Termination,  firing  or  discharge</a:t>
            </a:r>
            <a:endParaRPr lang="en-US" sz="8000" b="1" dirty="0" smtClean="0"/>
          </a:p>
          <a:p>
            <a:pPr marL="514350" indent="-514350">
              <a:buFont typeface="Wingdings" pitchFamily="2" charset="2"/>
              <a:buChar char="v"/>
            </a:pPr>
            <a:r>
              <a:rPr lang="en-US" sz="8000" dirty="0" smtClean="0"/>
              <a:t>Employee termination for poor job performance, absenteeism or violation of workplace policies is  called  involuntary  turnover</a:t>
            </a:r>
          </a:p>
          <a:p>
            <a:pPr>
              <a:buFont typeface="Wingdings" pitchFamily="2" charset="2"/>
              <a:buChar char="v"/>
            </a:pPr>
            <a:r>
              <a:rPr lang="en-US" sz="8000" dirty="0" smtClean="0"/>
              <a:t> Layoffs (dismisses) could also be considered involuntary terminations, though layoff procedures usually are handled differently from termination.</a:t>
            </a:r>
          </a:p>
          <a:p>
            <a:pPr>
              <a:buNone/>
            </a:pPr>
            <a:r>
              <a:rPr lang="en-US" sz="8000" b="1" dirty="0" smtClean="0"/>
              <a:t>2. Voluntary Turnover</a:t>
            </a:r>
          </a:p>
          <a:p>
            <a:pPr>
              <a:buFont typeface="Wingdings" pitchFamily="2" charset="2"/>
              <a:buChar char="v"/>
            </a:pPr>
            <a:r>
              <a:rPr lang="en-US" sz="8000" dirty="0" smtClean="0"/>
              <a:t>When  an  employee  leaves  the  company  of  her/his  own  volition,  it  is  called  voluntary termination.</a:t>
            </a:r>
          </a:p>
          <a:p>
            <a:pPr>
              <a:buFont typeface="Wingdings" pitchFamily="2" charset="2"/>
              <a:buChar char="v"/>
            </a:pPr>
            <a:r>
              <a:rPr lang="en-US" sz="8000" dirty="0" smtClean="0"/>
              <a:t>They may be accepting employment with another company, relocating to a new area or dealing with a personal matter that makes it impossible to work.</a:t>
            </a:r>
          </a:p>
          <a:p>
            <a:pPr>
              <a:buFont typeface="Wingdings" pitchFamily="2" charset="2"/>
              <a:buChar char="v"/>
            </a:pPr>
            <a:r>
              <a:rPr lang="en-US" sz="8000" dirty="0" smtClean="0"/>
              <a:t>When an employee voluntarily terminates the employment relationship, she/he generally gives the employer verbal or written notice of intent to resign from her/his job.</a:t>
            </a:r>
          </a:p>
          <a:p>
            <a:pPr>
              <a:buNone/>
            </a:pPr>
            <a:r>
              <a:rPr lang="en-US" sz="8000" b="1" dirty="0" smtClean="0"/>
              <a:t>3. Functional Turnover</a:t>
            </a:r>
          </a:p>
          <a:p>
            <a:pPr>
              <a:buFont typeface="Wingdings" pitchFamily="2" charset="2"/>
              <a:buChar char="v"/>
            </a:pPr>
            <a:r>
              <a:rPr lang="en-US" sz="8000" dirty="0" smtClean="0"/>
              <a:t>when a low performing employee leaves the organization</a:t>
            </a:r>
          </a:p>
          <a:p>
            <a:pPr>
              <a:buFont typeface="Wingdings" pitchFamily="2" charset="2"/>
              <a:buChar char="v"/>
            </a:pPr>
            <a:r>
              <a:rPr lang="en-US" sz="8000" dirty="0" smtClean="0"/>
              <a:t>Functional turnover reduces the amount of paper work a company must prepare in order to get rid of an inadequate employee</a:t>
            </a:r>
          </a:p>
          <a:p>
            <a:pPr>
              <a:buNone/>
            </a:pPr>
            <a:r>
              <a:rPr lang="en-US" sz="8000" b="1" dirty="0" smtClean="0"/>
              <a:t>4. Dysfunctional Turnover</a:t>
            </a:r>
            <a:endParaRPr lang="en-US" sz="8000" dirty="0" smtClean="0"/>
          </a:p>
          <a:p>
            <a:pPr>
              <a:buFont typeface="Wingdings" pitchFamily="2" charset="2"/>
              <a:buChar char="v"/>
            </a:pPr>
            <a:r>
              <a:rPr lang="en-US" sz="8000" dirty="0" smtClean="0"/>
              <a:t>High performing employee leaves the organization</a:t>
            </a:r>
          </a:p>
          <a:p>
            <a:pPr>
              <a:buFont typeface="Wingdings" pitchFamily="2" charset="2"/>
              <a:buChar char="v"/>
            </a:pPr>
            <a:r>
              <a:rPr lang="en-US" sz="8000" dirty="0" smtClean="0"/>
              <a:t>Dysfunctional turnover can really cost an organization, and could be as a result of a better job offering or no opportunities in career advancement.</a:t>
            </a:r>
          </a:p>
          <a:p>
            <a:pPr>
              <a:buFont typeface="Wingdings" pitchFamily="2" charset="2"/>
              <a:buChar char="v"/>
            </a:pPr>
            <a:r>
              <a:rPr lang="en-US" sz="8000" dirty="0" smtClean="0"/>
              <a:t>Too much turnover is not only costly, but it can also give an organization a bad reputation.</a:t>
            </a:r>
          </a:p>
          <a:p>
            <a:pPr>
              <a:buNone/>
            </a:pPr>
            <a:endParaRPr lang="en-US" sz="26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52400"/>
            <a:ext cx="3733800" cy="457200"/>
          </a:xfrm>
        </p:spPr>
        <p:txBody>
          <a:bodyPr>
            <a:noAutofit/>
          </a:bodyPr>
          <a:lstStyle/>
          <a:p>
            <a:r>
              <a:rPr lang="en-US" sz="2800" b="1" i="1" dirty="0" smtClean="0">
                <a:latin typeface="Times New Roman" pitchFamily="18" charset="0"/>
                <a:cs typeface="Times New Roman" pitchFamily="18" charset="0"/>
              </a:rPr>
              <a:t>Objectives</a:t>
            </a:r>
            <a:endParaRPr lang="en-US" sz="2800" b="1" i="1" dirty="0">
              <a:latin typeface="Times New Roman" pitchFamily="18" charset="0"/>
              <a:cs typeface="Times New Roman" pitchFamily="18" charset="0"/>
            </a:endParaRPr>
          </a:p>
        </p:txBody>
      </p:sp>
      <p:sp>
        <p:nvSpPr>
          <p:cNvPr id="3" name="Content Placeholder 2"/>
          <p:cNvSpPr>
            <a:spLocks noGrp="1"/>
          </p:cNvSpPr>
          <p:nvPr>
            <p:ph idx="1"/>
          </p:nvPr>
        </p:nvSpPr>
        <p:spPr>
          <a:xfrm>
            <a:off x="228600" y="381000"/>
            <a:ext cx="8915400" cy="6126163"/>
          </a:xfrm>
        </p:spPr>
        <p:txBody>
          <a:bodyPr>
            <a:normAutofit/>
          </a:bodyPr>
          <a:lstStyle/>
          <a:p>
            <a:pPr lvl="3">
              <a:buNone/>
            </a:pPr>
            <a:endParaRPr lang="en-US" sz="2400" b="1" i="1" dirty="0" smtClean="0">
              <a:latin typeface="Times New Roman" pitchFamily="18" charset="0"/>
              <a:cs typeface="Times New Roman" pitchFamily="18" charset="0"/>
            </a:endParaRPr>
          </a:p>
          <a:p>
            <a:pPr lvl="3">
              <a:buNone/>
            </a:pPr>
            <a:r>
              <a:rPr lang="en-US" sz="2400" b="1" i="1" dirty="0" smtClean="0">
                <a:latin typeface="Times New Roman" pitchFamily="18" charset="0"/>
                <a:cs typeface="Times New Roman" pitchFamily="18" charset="0"/>
              </a:rPr>
              <a:t>By the end of this section you should be able to know:	</a:t>
            </a:r>
          </a:p>
          <a:p>
            <a:pPr lvl="3">
              <a:buFont typeface="Wingdings" pitchFamily="2" charset="2"/>
              <a:buChar char="ü"/>
            </a:pPr>
            <a:r>
              <a:rPr lang="en-US" dirty="0" smtClean="0">
                <a:latin typeface="Times New Roman" pitchFamily="18" charset="0"/>
                <a:cs typeface="Times New Roman" pitchFamily="18" charset="0"/>
              </a:rPr>
              <a:t> </a:t>
            </a:r>
            <a:r>
              <a:rPr lang="en-US" sz="2400" b="1" i="1" dirty="0" smtClean="0">
                <a:solidFill>
                  <a:srgbClr val="002060"/>
                </a:solidFill>
                <a:latin typeface="Times New Roman" pitchFamily="18" charset="0"/>
                <a:cs typeface="Times New Roman" pitchFamily="18" charset="0"/>
              </a:rPr>
              <a:t>Recruitment</a:t>
            </a:r>
          </a:p>
          <a:p>
            <a:pPr lvl="3">
              <a:buFont typeface="Wingdings" pitchFamily="2" charset="2"/>
              <a:buChar char="ü"/>
            </a:pPr>
            <a:r>
              <a:rPr lang="en-US" sz="2400" b="1" i="1" dirty="0" smtClean="0">
                <a:solidFill>
                  <a:srgbClr val="002060"/>
                </a:solidFill>
                <a:latin typeface="Times New Roman" pitchFamily="18" charset="0"/>
                <a:cs typeface="Times New Roman" pitchFamily="18" charset="0"/>
              </a:rPr>
              <a:t>Selection process</a:t>
            </a:r>
          </a:p>
          <a:p>
            <a:pPr lvl="3">
              <a:buFont typeface="Wingdings" pitchFamily="2" charset="2"/>
              <a:buChar char="ü"/>
            </a:pPr>
            <a:r>
              <a:rPr lang="en-US" sz="2400" b="1" i="1" dirty="0" smtClean="0">
                <a:solidFill>
                  <a:srgbClr val="002060"/>
                </a:solidFill>
                <a:latin typeface="Times New Roman" pitchFamily="18" charset="0"/>
                <a:cs typeface="Times New Roman" pitchFamily="18" charset="0"/>
              </a:rPr>
              <a:t>Employee  Orientation, training and importance of training</a:t>
            </a:r>
          </a:p>
          <a:p>
            <a:pPr lvl="3">
              <a:buFont typeface="Wingdings" pitchFamily="2" charset="2"/>
              <a:buChar char="ü"/>
            </a:pPr>
            <a:r>
              <a:rPr lang="en-US" sz="2400" b="1" i="1" dirty="0" smtClean="0">
                <a:solidFill>
                  <a:srgbClr val="002060"/>
                </a:solidFill>
                <a:latin typeface="Times New Roman" pitchFamily="18" charset="0"/>
                <a:cs typeface="Times New Roman" pitchFamily="18" charset="0"/>
              </a:rPr>
              <a:t>Probationary employee periods, length and outcome</a:t>
            </a:r>
          </a:p>
          <a:p>
            <a:pPr lvl="3">
              <a:buFont typeface="Wingdings" pitchFamily="2" charset="2"/>
              <a:buChar char="ü"/>
            </a:pPr>
            <a:r>
              <a:rPr lang="en-US" sz="2400" b="1" i="1" dirty="0" smtClean="0">
                <a:solidFill>
                  <a:srgbClr val="002060"/>
                </a:solidFill>
                <a:latin typeface="Times New Roman" pitchFamily="18" charset="0"/>
                <a:cs typeface="Times New Roman" pitchFamily="18" charset="0"/>
              </a:rPr>
              <a:t>Employee Discipline</a:t>
            </a:r>
          </a:p>
          <a:p>
            <a:pPr lvl="3">
              <a:buFont typeface="Wingdings" pitchFamily="2" charset="2"/>
              <a:buChar char="ü"/>
            </a:pPr>
            <a:r>
              <a:rPr lang="en-US" sz="2400" b="1" i="1" dirty="0" smtClean="0">
                <a:solidFill>
                  <a:srgbClr val="002060"/>
                </a:solidFill>
                <a:latin typeface="Times New Roman" pitchFamily="18" charset="0"/>
                <a:cs typeface="Times New Roman" pitchFamily="18" charset="0"/>
              </a:rPr>
              <a:t>Employee turnover, type, cause and prevention</a:t>
            </a:r>
          </a:p>
          <a:p>
            <a:pPr lvl="3">
              <a:buFont typeface="Wingdings" pitchFamily="2" charset="2"/>
              <a:buChar char="ü"/>
            </a:pPr>
            <a:r>
              <a:rPr lang="en-US" sz="2400" b="1" i="1" dirty="0" smtClean="0">
                <a:solidFill>
                  <a:srgbClr val="002060"/>
                </a:solidFill>
                <a:latin typeface="Times New Roman" pitchFamily="18" charset="0"/>
                <a:cs typeface="Times New Roman" pitchFamily="18" charset="0"/>
              </a:rPr>
              <a:t>Employee turnover calculation</a:t>
            </a:r>
          </a:p>
          <a:p>
            <a:pPr>
              <a:buNone/>
            </a:pPr>
            <a:r>
              <a:rPr lang="en-US" sz="2400" b="1" i="1" dirty="0" smtClean="0">
                <a:solidFill>
                  <a:srgbClr val="002060"/>
                </a:solidFill>
                <a:latin typeface="Times New Roman" pitchFamily="18" charset="0"/>
                <a:cs typeface="Times New Roman" pitchFamily="18" charset="0"/>
              </a:rPr>
              <a:t>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457200"/>
          </a:xfrm>
        </p:spPr>
        <p:txBody>
          <a:bodyPr>
            <a:normAutofit fontScale="90000"/>
          </a:bodyPr>
          <a:lstStyle/>
          <a:p>
            <a:r>
              <a:rPr lang="en-US" b="1" dirty="0" smtClean="0"/>
              <a:t/>
            </a:r>
            <a:br>
              <a:rPr lang="en-US" b="1" dirty="0" smtClean="0"/>
            </a:br>
            <a:r>
              <a:rPr lang="en-US" b="1" dirty="0" smtClean="0"/>
              <a:t/>
            </a:r>
            <a:br>
              <a:rPr lang="en-US" b="1" dirty="0" smtClean="0"/>
            </a:br>
            <a:r>
              <a:rPr lang="en-US" sz="2700" b="1" dirty="0" smtClean="0">
                <a:latin typeface="Times New Roman" pitchFamily="18" charset="0"/>
                <a:cs typeface="Times New Roman" pitchFamily="18" charset="0"/>
              </a:rPr>
              <a:t>Causes of High or Low Employee Turnover</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t> </a:t>
            </a:r>
            <a:br>
              <a:rPr lang="en-US" dirty="0" smtClean="0"/>
            </a:br>
            <a:endParaRPr lang="en-US" dirty="0"/>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400" b="1" dirty="0" smtClean="0">
                <a:solidFill>
                  <a:schemeClr val="accent6">
                    <a:lumMod val="75000"/>
                  </a:schemeClr>
                </a:solidFill>
              </a:rPr>
              <a:t>High turnover </a:t>
            </a:r>
            <a:r>
              <a:rPr lang="en-US" sz="2400" dirty="0" smtClean="0"/>
              <a:t>often means employees are dissatisfied with their jobs, especially when it is relatively easy to find a new one.</a:t>
            </a:r>
          </a:p>
          <a:p>
            <a:pPr>
              <a:buFont typeface="Wingdings" pitchFamily="2" charset="2"/>
              <a:buChar char="v"/>
            </a:pPr>
            <a:r>
              <a:rPr lang="en-US" sz="2400" dirty="0" smtClean="0">
                <a:hlinkClick r:id="rId2"/>
              </a:rPr>
              <a:t>unsafe or unhealthy c</a:t>
            </a:r>
            <a:r>
              <a:rPr lang="en-US" sz="2400" dirty="0" smtClean="0"/>
              <a:t>onditions, or that too few  employees  give satisfactory performance (due to  unrealistic  expectations,  inappropriate processes or tools, or poor candidate screening). </a:t>
            </a:r>
          </a:p>
          <a:p>
            <a:pPr>
              <a:buFont typeface="Wingdings" pitchFamily="2" charset="2"/>
              <a:buChar char="v"/>
            </a:pPr>
            <a:r>
              <a:rPr lang="en-US" sz="2400" dirty="0" smtClean="0"/>
              <a:t>The lack of career opportunities and challenges, dissatisfaction with the job-scope or conflict with the management </a:t>
            </a:r>
          </a:p>
          <a:p>
            <a:pPr>
              <a:buNone/>
            </a:pPr>
            <a:r>
              <a:rPr lang="en-US" sz="2400" b="1" dirty="0" smtClean="0">
                <a:solidFill>
                  <a:schemeClr val="accent6">
                    <a:lumMod val="75000"/>
                  </a:schemeClr>
                </a:solidFill>
              </a:rPr>
              <a:t>Low turnover</a:t>
            </a:r>
            <a:r>
              <a:rPr lang="en-US" sz="2400" dirty="0" smtClean="0">
                <a:solidFill>
                  <a:schemeClr val="accent6">
                    <a:lumMod val="75000"/>
                  </a:schemeClr>
                </a:solidFill>
              </a:rPr>
              <a:t> </a:t>
            </a:r>
            <a:r>
              <a:rPr lang="en-US" sz="2400" dirty="0" smtClean="0"/>
              <a:t>indicates that employees are satisfied, healthy and safe, and their performance is satisfactory to the employer.</a:t>
            </a:r>
          </a:p>
          <a:p>
            <a:pPr>
              <a:buFont typeface="Wingdings" pitchFamily="2" charset="2"/>
              <a:buChar char="v"/>
            </a:pPr>
            <a:r>
              <a:rPr lang="en-US" sz="2400" dirty="0" smtClean="0"/>
              <a:t>Aside from the fore-mentioned career opportunities, salary, corporate culture, management’s recognition, and a comfortable workplace seem to impact employees’ decision to stay with their employer.</a:t>
            </a:r>
          </a:p>
          <a:p>
            <a:pPr>
              <a:buNone/>
            </a:pPr>
            <a:endParaRPr lang="en-US" sz="24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1600200" cy="228600"/>
          </a:xfrm>
        </p:spPr>
        <p:txBody>
          <a:bodyPr>
            <a:noAutofit/>
          </a:bodyPr>
          <a:lstStyle/>
          <a:p>
            <a:r>
              <a:rPr lang="en-US" sz="2400" b="1" dirty="0" err="1" smtClean="0">
                <a:latin typeface="Times New Roman" pitchFamily="18" charset="0"/>
                <a:cs typeface="Times New Roman" pitchFamily="18" charset="0"/>
              </a:rPr>
              <a:t>Contnd</a:t>
            </a:r>
            <a:r>
              <a:rPr lang="en-US" sz="2400" b="1"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152400" y="381000"/>
            <a:ext cx="8839200" cy="6248400"/>
          </a:xfrm>
        </p:spPr>
        <p:txBody>
          <a:bodyPr/>
          <a:lstStyle/>
          <a:p>
            <a:pPr>
              <a:buNone/>
            </a:pPr>
            <a:r>
              <a:rPr lang="en-US" sz="2400" b="1" dirty="0" smtClean="0"/>
              <a:t>A. Occupational Stress</a:t>
            </a:r>
            <a:endParaRPr lang="en-US" sz="2400" dirty="0" smtClean="0"/>
          </a:p>
          <a:p>
            <a:pPr>
              <a:buNone/>
            </a:pPr>
            <a:r>
              <a:rPr lang="en-US" sz="2400" b="1" dirty="0" smtClean="0"/>
              <a:t>B. Workplace </a:t>
            </a:r>
            <a:r>
              <a:rPr lang="en-US" sz="2400" b="1" dirty="0" err="1" smtClean="0"/>
              <a:t>Bullying</a:t>
            </a:r>
            <a:r>
              <a:rPr lang="en-US" sz="2400" dirty="0" err="1" smtClean="0"/>
              <a:t>a</a:t>
            </a:r>
            <a:r>
              <a:rPr lang="en-US" sz="2400" dirty="0" smtClean="0"/>
              <a:t> positive relationship between bullying, intention to leave and high turnover.</a:t>
            </a:r>
          </a:p>
          <a:p>
            <a:pPr>
              <a:buNone/>
            </a:pPr>
            <a:r>
              <a:rPr lang="en-US" sz="2400" b="1" dirty="0" smtClean="0"/>
              <a:t>C. </a:t>
            </a:r>
            <a:r>
              <a:rPr lang="en-US" sz="2400" b="1" dirty="0" err="1" smtClean="0"/>
              <a:t>Narci.ssism</a:t>
            </a:r>
            <a:r>
              <a:rPr lang="en-US" sz="2400" b="1" dirty="0" smtClean="0"/>
              <a:t> and Psychopath in Workplace</a:t>
            </a:r>
            <a:endParaRPr lang="en-US" sz="2400" dirty="0" smtClean="0"/>
          </a:p>
          <a:p>
            <a:pPr>
              <a:buNone/>
            </a:pPr>
            <a:r>
              <a:rPr lang="en-US" sz="2400" dirty="0" smtClean="0"/>
              <a:t>tends to be a higher level of </a:t>
            </a:r>
            <a:r>
              <a:rPr lang="en-US" sz="2400" b="1" dirty="0" smtClean="0"/>
              <a:t>stress with </a:t>
            </a:r>
            <a:r>
              <a:rPr lang="en-US" sz="2400" dirty="0" smtClean="0"/>
              <a:t>people who work or interact with a narcissist, which in turn increases absenteeism and staff turnover</a:t>
            </a:r>
          </a:p>
          <a:p>
            <a:pPr>
              <a:buNone/>
            </a:pPr>
            <a:r>
              <a:rPr lang="en-US" sz="2400" b="1" dirty="0" smtClean="0"/>
              <a:t>D. Investments</a:t>
            </a:r>
            <a:endParaRPr lang="en-US" sz="2400" dirty="0" smtClean="0"/>
          </a:p>
          <a:p>
            <a:pPr>
              <a:buNone/>
            </a:pPr>
            <a:r>
              <a:rPr lang="en-US" sz="2400" dirty="0" smtClean="0"/>
              <a:t>Low turnover may indicate the presence of employee “investments” (also known “side bets”) in their position; </a:t>
            </a:r>
          </a:p>
          <a:p>
            <a:pPr algn="just">
              <a:buNone/>
            </a:pPr>
            <a:r>
              <a:rPr lang="en-US" sz="2400" dirty="0" smtClean="0"/>
              <a:t>certain benefits may be enjoyed while the employee remains employed with the organization, which would be lost upon resignation (e.g., health insurance, discounted home loans, redundancy packages). </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6477000" cy="304800"/>
          </a:xfrm>
        </p:spPr>
        <p:txBody>
          <a:bodyPr>
            <a:normAutofit fontScale="90000"/>
          </a:bodyPr>
          <a:lstStyle/>
          <a:p>
            <a:r>
              <a:rPr lang="en-US" sz="2700" b="1" dirty="0" smtClean="0"/>
              <a:t/>
            </a:r>
            <a:br>
              <a:rPr lang="en-US" sz="2700" b="1" dirty="0" smtClean="0"/>
            </a:br>
            <a:r>
              <a:rPr lang="en-US" sz="2700" b="1" dirty="0" smtClean="0"/>
              <a:t/>
            </a:r>
            <a:br>
              <a:rPr lang="en-US" sz="2700" b="1" dirty="0" smtClean="0"/>
            </a:br>
            <a:r>
              <a:rPr lang="en-US" sz="2700" b="1" dirty="0" smtClean="0"/>
              <a:t>How to Prevent Employee Turnover?</a:t>
            </a:r>
            <a:r>
              <a:rPr lang="en-US" dirty="0" smtClean="0"/>
              <a:t/>
            </a:r>
            <a:br>
              <a:rPr lang="en-US" dirty="0" smtClean="0"/>
            </a:br>
            <a:endParaRPr lang="en-US" dirty="0"/>
          </a:p>
        </p:txBody>
      </p:sp>
      <p:sp>
        <p:nvSpPr>
          <p:cNvPr id="3" name="Content Placeholder 2"/>
          <p:cNvSpPr>
            <a:spLocks noGrp="1"/>
          </p:cNvSpPr>
          <p:nvPr>
            <p:ph idx="1"/>
          </p:nvPr>
        </p:nvSpPr>
        <p:spPr>
          <a:xfrm>
            <a:off x="152400" y="533400"/>
            <a:ext cx="8763000" cy="6172200"/>
          </a:xfrm>
        </p:spPr>
        <p:txBody>
          <a:bodyPr>
            <a:normAutofit/>
          </a:bodyPr>
          <a:lstStyle/>
          <a:p>
            <a:pPr algn="just">
              <a:buFont typeface="Wingdings" pitchFamily="2" charset="2"/>
              <a:buChar char="v"/>
            </a:pPr>
            <a:r>
              <a:rPr lang="en-US" sz="2400" dirty="0" smtClean="0"/>
              <a:t>More and more employers today are finding that employees remain for approximately 23 to 24 months, according to the 2006 Bureau of Labor Statistics</a:t>
            </a:r>
          </a:p>
          <a:p>
            <a:pPr algn="just">
              <a:buFont typeface="Wingdings" pitchFamily="2" charset="2"/>
              <a:buChar char="v"/>
            </a:pPr>
            <a:r>
              <a:rPr lang="en-US" sz="2400" dirty="0" smtClean="0"/>
              <a:t>The Employment  Policy  Foundation  states  that  it  costs  a  company  an  average  of  $15,000 per employee, which includes separation costs, including paperwork, unemployment; vacancy costs,</a:t>
            </a:r>
          </a:p>
          <a:p>
            <a:pPr algn="just">
              <a:buFont typeface="Wingdings" pitchFamily="2" charset="2"/>
              <a:buChar char="v"/>
            </a:pPr>
            <a:r>
              <a:rPr lang="en-US" sz="2400" dirty="0" smtClean="0"/>
              <a:t>Including overtime or temporary employees; and replacement costs including advertisement, interview  time,  relocation,  training,  and  decreased  productivity  when  colleagues  depart</a:t>
            </a:r>
          </a:p>
          <a:p>
            <a:pPr algn="just">
              <a:buFont typeface="Wingdings" pitchFamily="2" charset="2"/>
              <a:buChar char="v"/>
            </a:pPr>
            <a:r>
              <a:rPr lang="en-US" sz="2400" b="1" dirty="0" smtClean="0"/>
              <a:t>Providing a stimulating workplace environment</a:t>
            </a:r>
            <a:r>
              <a:rPr lang="en-US" sz="2400" dirty="0" smtClean="0"/>
              <a:t>, which fosters happy, motivated and empowered individuals, lowers employee turnover and absentee rates</a:t>
            </a:r>
          </a:p>
          <a:p>
            <a:pPr algn="just">
              <a:buFont typeface="Wingdings" pitchFamily="2" charset="2"/>
              <a:buChar char="v"/>
            </a:pPr>
            <a:r>
              <a:rPr lang="en-US" sz="2400" dirty="0" smtClean="0"/>
              <a:t>Continual </a:t>
            </a:r>
            <a:r>
              <a:rPr lang="en-US" sz="2400" b="1" dirty="0" smtClean="0"/>
              <a:t>training and reinforcement </a:t>
            </a:r>
            <a:r>
              <a:rPr lang="en-US" sz="2400" dirty="0" smtClean="0"/>
              <a:t>develops a work force that is competent, consistent, competitive,  effective  and  efficient.</a:t>
            </a:r>
            <a:endParaRPr 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81000"/>
          </a:xfrm>
        </p:spPr>
        <p:txBody>
          <a:bodyPr>
            <a:normAutofit fontScale="90000"/>
          </a:bodyPr>
          <a:lstStyle/>
          <a:p>
            <a:r>
              <a:rPr lang="en-US" b="1" dirty="0" smtClean="0"/>
              <a:t/>
            </a:r>
            <a:br>
              <a:rPr lang="en-US" b="1" dirty="0" smtClean="0"/>
            </a:br>
            <a:r>
              <a:rPr lang="en-US" b="1" dirty="0" smtClean="0"/>
              <a:t/>
            </a:r>
            <a:br>
              <a:rPr lang="en-US" b="1" dirty="0" smtClean="0"/>
            </a:br>
            <a:r>
              <a:rPr lang="en-US" sz="2700" b="1" dirty="0" smtClean="0"/>
              <a:t>Employee Turnover Calculation</a:t>
            </a:r>
            <a:r>
              <a:rPr lang="en-US" dirty="0" smtClean="0"/>
              <a:t/>
            </a:r>
            <a:br>
              <a:rPr lang="en-US" dirty="0" smtClean="0"/>
            </a:br>
            <a:r>
              <a:rPr lang="en-US" dirty="0" smtClean="0"/>
              <a:t> </a:t>
            </a:r>
            <a:br>
              <a:rPr lang="en-US" dirty="0" smtClean="0"/>
            </a:br>
            <a:endParaRPr lang="en-US" dirty="0"/>
          </a:p>
        </p:txBody>
      </p:sp>
      <p:sp>
        <p:nvSpPr>
          <p:cNvPr id="3" name="Content Placeholder 2"/>
          <p:cNvSpPr>
            <a:spLocks noGrp="1"/>
          </p:cNvSpPr>
          <p:nvPr>
            <p:ph idx="1"/>
          </p:nvPr>
        </p:nvSpPr>
        <p:spPr>
          <a:xfrm>
            <a:off x="152400" y="533400"/>
            <a:ext cx="8839200" cy="6019800"/>
          </a:xfrm>
        </p:spPr>
        <p:txBody>
          <a:bodyPr>
            <a:normAutofit/>
          </a:bodyPr>
          <a:lstStyle/>
          <a:p>
            <a:pPr>
              <a:buFont typeface="Wingdings" pitchFamily="2" charset="2"/>
              <a:buChar char="v"/>
            </a:pPr>
            <a:r>
              <a:rPr lang="en-US" sz="2400" dirty="0" smtClean="0"/>
              <a:t>Measuring employee turnover can be helpful to employers that want to examine reasons for turnover or estimate the cost to hire for budgeting purposes.</a:t>
            </a:r>
          </a:p>
          <a:p>
            <a:pPr>
              <a:buFont typeface="Wingdings" pitchFamily="2" charset="2"/>
              <a:buChar char="v"/>
            </a:pPr>
            <a:r>
              <a:rPr lang="en-US" sz="2400" dirty="0" smtClean="0"/>
              <a:t>An organization’s employee turnover is measured as a percentage rate which is called, Turnover Rate.</a:t>
            </a:r>
          </a:p>
          <a:p>
            <a:pPr>
              <a:buFont typeface="Wingdings" pitchFamily="2" charset="2"/>
              <a:buChar char="v"/>
            </a:pPr>
            <a:r>
              <a:rPr lang="en-US" sz="2400" dirty="0" smtClean="0"/>
              <a:t>Turnover rate is the percentage of employees in a workforce that leave during a certain period of time.</a:t>
            </a:r>
          </a:p>
          <a:p>
            <a:pPr>
              <a:buFont typeface="Wingdings" pitchFamily="2" charset="2"/>
              <a:buChar char="v"/>
            </a:pPr>
            <a:r>
              <a:rPr lang="en-US" sz="2400" dirty="0" smtClean="0"/>
              <a:t>Organizations as a whole measure their turnover rate during a fiscal year or calendar year.</a:t>
            </a:r>
          </a:p>
          <a:p>
            <a:pPr>
              <a:buNone/>
            </a:pPr>
            <a:endParaRPr lang="en-US" sz="2400" dirty="0" smtClean="0"/>
          </a:p>
          <a:p>
            <a:pPr>
              <a:buBlip>
                <a:blip r:embed="rId2"/>
              </a:buBlip>
            </a:pPr>
            <a:r>
              <a:rPr lang="en-US" sz="2400" dirty="0" smtClean="0"/>
              <a:t> </a:t>
            </a:r>
            <a:r>
              <a:rPr lang="en-US" sz="2400" dirty="0" smtClean="0">
                <a:solidFill>
                  <a:srgbClr val="0070C0"/>
                </a:solidFill>
              </a:rPr>
              <a:t>Employee turnover </a:t>
            </a:r>
            <a:r>
              <a:rPr lang="en-US" sz="2400" dirty="0" smtClean="0">
                <a:solidFill>
                  <a:srgbClr val="92D050"/>
                </a:solidFill>
              </a:rPr>
              <a:t>is equal to </a:t>
            </a:r>
            <a:r>
              <a:rPr lang="en-US" sz="2400" dirty="0" smtClean="0">
                <a:solidFill>
                  <a:schemeClr val="accent6">
                    <a:lumMod val="75000"/>
                  </a:schemeClr>
                </a:solidFill>
              </a:rPr>
              <a:t>the number of employees leaving</a:t>
            </a:r>
            <a:r>
              <a:rPr lang="en-US" sz="2400" dirty="0" smtClean="0">
                <a:solidFill>
                  <a:srgbClr val="92D050"/>
                </a:solidFill>
              </a:rPr>
              <a:t>, </a:t>
            </a:r>
            <a:r>
              <a:rPr lang="en-US" sz="2400" dirty="0" smtClean="0"/>
              <a:t>divided</a:t>
            </a:r>
            <a:r>
              <a:rPr lang="en-US" sz="2400" dirty="0" smtClean="0">
                <a:solidFill>
                  <a:srgbClr val="92D050"/>
                </a:solidFill>
              </a:rPr>
              <a:t> by </a:t>
            </a:r>
            <a:r>
              <a:rPr lang="en-US" sz="2400" dirty="0" smtClean="0">
                <a:solidFill>
                  <a:schemeClr val="accent6">
                    <a:lumMod val="50000"/>
                  </a:schemeClr>
                </a:solidFill>
              </a:rPr>
              <a:t>the average total number of employees</a:t>
            </a:r>
            <a:r>
              <a:rPr lang="en-US" sz="2400" dirty="0" smtClean="0">
                <a:solidFill>
                  <a:srgbClr val="92D050"/>
                </a:solidFill>
              </a:rPr>
              <a:t>, multiplied by </a:t>
            </a:r>
            <a:r>
              <a:rPr lang="en-US" sz="2400" dirty="0" smtClean="0">
                <a:solidFill>
                  <a:schemeClr val="accent6"/>
                </a:solidFill>
              </a:rPr>
              <a:t>100% </a:t>
            </a:r>
            <a:r>
              <a:rPr lang="en-US" sz="2400" dirty="0" smtClean="0">
                <a:solidFill>
                  <a:srgbClr val="92D050"/>
                </a:solidFill>
              </a:rPr>
              <a:t>(in order to give a percentage value</a:t>
            </a:r>
            <a:r>
              <a:rPr lang="en-US" dirty="0" smtClean="0">
                <a:solidFill>
                  <a:srgbClr val="92D050"/>
                </a:solidFill>
              </a:rPr>
              <a:t>)</a:t>
            </a:r>
            <a:endParaRPr lang="en-US" dirty="0">
              <a:solidFill>
                <a:srgbClr val="92D05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524000" cy="457200"/>
          </a:xfrm>
        </p:spPr>
        <p:txBody>
          <a:bodyPr>
            <a:normAutofit/>
          </a:bodyPr>
          <a:lstStyle/>
          <a:p>
            <a:r>
              <a:rPr lang="en-US" sz="2400" b="1" dirty="0" err="1" smtClean="0">
                <a:latin typeface="Times New Roman" pitchFamily="18" charset="0"/>
                <a:cs typeface="Times New Roman" pitchFamily="18" charset="0"/>
              </a:rPr>
              <a:t>Contnd</a:t>
            </a:r>
            <a:r>
              <a:rPr lang="en-US" sz="2400" b="1" dirty="0" smtClean="0"/>
              <a:t>...</a:t>
            </a:r>
            <a:endParaRPr lang="en-US" sz="2400" b="1" dirty="0"/>
          </a:p>
        </p:txBody>
      </p:sp>
      <p:sp>
        <p:nvSpPr>
          <p:cNvPr id="3" name="Content Placeholder 2"/>
          <p:cNvSpPr>
            <a:spLocks noGrp="1"/>
          </p:cNvSpPr>
          <p:nvPr>
            <p:ph idx="1"/>
          </p:nvPr>
        </p:nvSpPr>
        <p:spPr>
          <a:xfrm>
            <a:off x="152400" y="457200"/>
            <a:ext cx="8534400" cy="6172200"/>
          </a:xfrm>
        </p:spPr>
        <p:txBody>
          <a:bodyPr>
            <a:normAutofit/>
          </a:bodyPr>
          <a:lstStyle/>
          <a:p>
            <a:pPr algn="just">
              <a:buFont typeface="Wingdings" pitchFamily="2" charset="2"/>
              <a:buChar char="v"/>
            </a:pPr>
            <a:r>
              <a:rPr lang="en-US" dirty="0" smtClean="0"/>
              <a:t>Taking the time to listen  to employees and making them feel involved will create loyalty, in turn reducing turnover allowing for growth.</a:t>
            </a:r>
            <a:br>
              <a:rPr lang="en-US" dirty="0" smtClean="0"/>
            </a:br>
            <a:endParaRPr lang="en-US" dirty="0" smtClean="0"/>
          </a:p>
          <a:p>
            <a:pPr algn="just">
              <a:buFont typeface="Wingdings" pitchFamily="2" charset="2"/>
              <a:buChar char="v"/>
            </a:pPr>
            <a:r>
              <a:rPr lang="en-US" dirty="0" smtClean="0"/>
              <a:t>Offering benefits such as paid sick days, paid holidays and flexible schedules</a:t>
            </a:r>
            <a:br>
              <a:rPr lang="en-US" dirty="0" smtClean="0"/>
            </a:br>
            <a:r>
              <a:rPr lang="en-US" dirty="0" smtClean="0"/>
              <a:t> </a:t>
            </a:r>
            <a:br>
              <a:rPr lang="en-US" dirty="0" smtClean="0"/>
            </a:b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
            <a:ext cx="7620000" cy="381000"/>
          </a:xfrm>
        </p:spPr>
        <p:txBody>
          <a:bodyPr>
            <a:normAutofit fontScale="90000"/>
          </a:bodyPr>
          <a:lstStyle/>
          <a:p>
            <a:r>
              <a:rPr lang="en-US" sz="2700" dirty="0" smtClean="0"/>
              <a:t/>
            </a:r>
            <a:br>
              <a:rPr lang="en-US" sz="2700" dirty="0" smtClean="0"/>
            </a:br>
            <a:r>
              <a:rPr lang="en-US" sz="2700" dirty="0" smtClean="0"/>
              <a:t/>
            </a:r>
            <a:br>
              <a:rPr lang="en-US" sz="2700" dirty="0" smtClean="0"/>
            </a:br>
            <a:r>
              <a:rPr lang="en-US" sz="2700" b="1" dirty="0" smtClean="0"/>
              <a:t>Employee turnover calculation formula</a:t>
            </a:r>
            <a:r>
              <a:rPr lang="en-US" b="1" dirty="0" smtClean="0"/>
              <a:t/>
            </a:r>
            <a:br>
              <a:rPr lang="en-US" b="1" dirty="0" smtClean="0"/>
            </a:br>
            <a:endParaRPr lang="en-US" b="1" dirty="0"/>
          </a:p>
        </p:txBody>
      </p:sp>
      <p:sp>
        <p:nvSpPr>
          <p:cNvPr id="3" name="Subtitle 2"/>
          <p:cNvSpPr>
            <a:spLocks noGrp="1"/>
          </p:cNvSpPr>
          <p:nvPr>
            <p:ph type="subTitle" idx="1"/>
          </p:nvPr>
        </p:nvSpPr>
        <p:spPr>
          <a:xfrm>
            <a:off x="0" y="1600200"/>
            <a:ext cx="8839200" cy="4953000"/>
          </a:xfrm>
        </p:spPr>
        <p:txBody>
          <a:bodyPr/>
          <a:lstStyle/>
          <a:p>
            <a:r>
              <a:rPr lang="en-US" dirty="0" smtClean="0"/>
              <a:t>  ET </a:t>
            </a:r>
            <a:r>
              <a:rPr lang="en-US" u="sng" dirty="0" smtClean="0"/>
              <a:t> =  NELDY 	</a:t>
            </a:r>
            <a:r>
              <a:rPr lang="en-US" dirty="0" smtClean="0"/>
              <a:t> </a:t>
            </a:r>
          </a:p>
          <a:p>
            <a:r>
              <a:rPr lang="en-US" dirty="0" smtClean="0"/>
              <a:t>                               NEBY+NEEY     *      100%</a:t>
            </a:r>
          </a:p>
          <a:p>
            <a:r>
              <a:rPr lang="en-US" dirty="0" smtClean="0"/>
              <a:t>     2</a:t>
            </a:r>
          </a:p>
          <a:p>
            <a:endParaRPr lang="en-US" dirty="0"/>
          </a:p>
        </p:txBody>
      </p:sp>
      <p:cxnSp>
        <p:nvCxnSpPr>
          <p:cNvPr id="5" name="Straight Connector 4"/>
          <p:cNvCxnSpPr/>
          <p:nvPr/>
        </p:nvCxnSpPr>
        <p:spPr>
          <a:xfrm>
            <a:off x="3886200" y="2667000"/>
            <a:ext cx="1676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0" name="Double Bracket 9"/>
          <p:cNvSpPr/>
          <p:nvPr/>
        </p:nvSpPr>
        <p:spPr>
          <a:xfrm>
            <a:off x="3581400" y="2133600"/>
            <a:ext cx="2133600" cy="9144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25" name="Rectangle 1"/>
          <p:cNvSpPr>
            <a:spLocks noChangeArrowheads="1"/>
          </p:cNvSpPr>
          <p:nvPr/>
        </p:nvSpPr>
        <p:spPr bwMode="auto">
          <a:xfrm>
            <a:off x="152400" y="3352800"/>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Where: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ET</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Employee Turnover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NELDY</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Number of employees leaving at the fiscal year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NEBY</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Number of employees at the beginning of the fiscal year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2060"/>
                </a:solidFill>
                <a:effectLst/>
                <a:latin typeface="Times New Roman" pitchFamily="18" charset="0"/>
                <a:ea typeface="Times New Roman" pitchFamily="18" charset="0"/>
                <a:cs typeface="Times New Roman" pitchFamily="18" charset="0"/>
              </a:rPr>
              <a:t>NEEY</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Number of employees at the end of the fiscal year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86400"/>
          </a:xfrm>
        </p:spPr>
        <p:txBody>
          <a:bodyPr/>
          <a:lstStyle/>
          <a:p>
            <a:pPr>
              <a:buNone/>
            </a:pPr>
            <a:endParaRPr lang="en-US" dirty="0" smtClean="0"/>
          </a:p>
          <a:p>
            <a:pPr>
              <a:buNone/>
            </a:pPr>
            <a:r>
              <a:rPr lang="en-US" dirty="0" smtClean="0"/>
              <a:t>           </a:t>
            </a:r>
          </a:p>
          <a:p>
            <a:pPr>
              <a:buNone/>
            </a:pPr>
            <a:r>
              <a:rPr lang="en-US" dirty="0" smtClean="0"/>
              <a:t>                         </a:t>
            </a:r>
          </a:p>
          <a:p>
            <a:pPr>
              <a:buNone/>
            </a:pPr>
            <a:r>
              <a:rPr lang="en-US" dirty="0" smtClean="0"/>
              <a:t>                                </a:t>
            </a:r>
            <a:endParaRPr lang="en-US" dirty="0"/>
          </a:p>
        </p:txBody>
      </p:sp>
      <p:sp>
        <p:nvSpPr>
          <p:cNvPr id="4" name="Rectangle 3"/>
          <p:cNvSpPr/>
          <p:nvPr/>
        </p:nvSpPr>
        <p:spPr>
          <a:xfrm>
            <a:off x="381012" y="1295401"/>
            <a:ext cx="7924788" cy="5078313"/>
          </a:xfrm>
          <a:prstGeom prst="rect">
            <a:avLst/>
          </a:prstGeom>
          <a:noFill/>
        </p:spPr>
        <p:txBody>
          <a:bodyPr wrap="square" lIns="91440" tIns="45720" rIns="91440" bIns="45720">
            <a:spAutoFit/>
          </a:bodyPr>
          <a:lstStyle/>
          <a:p>
            <a:pPr algn="ctr">
              <a:buNone/>
            </a:pPr>
            <a:r>
              <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End </a:t>
            </a:r>
          </a:p>
          <a:p>
            <a:pPr algn="ctr">
              <a:buNone/>
            </a:pPr>
            <a:r>
              <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of</a:t>
            </a:r>
          </a:p>
          <a:p>
            <a:pPr algn="ctr">
              <a:buNone/>
            </a:pPr>
            <a:r>
              <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Chapter 6</a:t>
            </a:r>
          </a:p>
          <a:p>
            <a:pPr algn="ctr">
              <a:buNone/>
            </a:pPr>
            <a:endPar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buNone/>
            </a:pPr>
            <a:r>
              <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And Thank you for your patience		</a:t>
            </a:r>
            <a:endParaRPr lang="en-US"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5" name="Rectangle 4"/>
          <p:cNvSpPr/>
          <p:nvPr/>
        </p:nvSpPr>
        <p:spPr>
          <a:xfrm>
            <a:off x="304800" y="1295400"/>
            <a:ext cx="7696200" cy="5078313"/>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buNone/>
            </a:pPr>
            <a:r>
              <a:rPr lang="en-US" sz="5400" b="1" i="1" dirty="0" smtClean="0">
                <a:ln w="10160">
                  <a:solidFill>
                    <a:srgbClr val="FF0000"/>
                  </a:solidFill>
                  <a:prstDash val="solid"/>
                </a:ln>
                <a:solidFill>
                  <a:srgbClr val="FFFFFF"/>
                </a:solidFill>
                <a:effectLst>
                  <a:outerShdw blurRad="38100" dist="32000" dir="5400000" algn="tl">
                    <a:srgbClr val="000000">
                      <a:alpha val="30000"/>
                    </a:srgbClr>
                  </a:outerShdw>
                </a:effectLst>
              </a:rPr>
              <a:t>End </a:t>
            </a:r>
          </a:p>
          <a:p>
            <a:pPr algn="ctr">
              <a:buNone/>
            </a:pPr>
            <a:r>
              <a:rPr lang="en-US" sz="5400" b="1" i="1" dirty="0" smtClean="0">
                <a:ln w="10160">
                  <a:solidFill>
                    <a:srgbClr val="FF0000"/>
                  </a:solidFill>
                  <a:prstDash val="solid"/>
                </a:ln>
                <a:solidFill>
                  <a:srgbClr val="FFFFFF"/>
                </a:solidFill>
                <a:effectLst>
                  <a:outerShdw blurRad="38100" dist="32000" dir="5400000" algn="tl">
                    <a:srgbClr val="000000">
                      <a:alpha val="30000"/>
                    </a:srgbClr>
                  </a:outerShdw>
                </a:effectLst>
              </a:rPr>
              <a:t>               of</a:t>
            </a:r>
          </a:p>
          <a:p>
            <a:pPr algn="ctr">
              <a:buNone/>
            </a:pPr>
            <a:r>
              <a:rPr lang="en-US" sz="5400" b="1" i="1" dirty="0" smtClean="0">
                <a:ln w="10160">
                  <a:solidFill>
                    <a:srgbClr val="FF0000"/>
                  </a:solidFill>
                  <a:prstDash val="solid"/>
                </a:ln>
                <a:solidFill>
                  <a:srgbClr val="FFFFFF"/>
                </a:solidFill>
                <a:effectLst>
                  <a:outerShdw blurRad="38100" dist="32000" dir="5400000" algn="tl">
                    <a:srgbClr val="000000">
                      <a:alpha val="30000"/>
                    </a:srgbClr>
                  </a:outerShdw>
                </a:effectLst>
              </a:rPr>
              <a:t>                       Chapter 6</a:t>
            </a:r>
          </a:p>
          <a:p>
            <a:pPr algn="ctr">
              <a:buNone/>
            </a:pPr>
            <a:endParaRPr lang="en-US" sz="5400" b="1" i="1" dirty="0" smtClean="0">
              <a:ln w="10160">
                <a:solidFill>
                  <a:srgbClr val="FF0000"/>
                </a:solidFill>
                <a:prstDash val="solid"/>
              </a:ln>
              <a:solidFill>
                <a:srgbClr val="FFFFFF"/>
              </a:solidFill>
              <a:effectLst>
                <a:outerShdw blurRad="38100" dist="32000" dir="5400000" algn="tl">
                  <a:srgbClr val="000000">
                    <a:alpha val="30000"/>
                  </a:srgbClr>
                </a:outerShdw>
              </a:effectLst>
            </a:endParaRPr>
          </a:p>
          <a:p>
            <a:pPr algn="ctr">
              <a:buNone/>
            </a:pPr>
            <a:r>
              <a:rPr lang="en-US" sz="5400" b="1" i="1" dirty="0" smtClean="0">
                <a:ln w="10160">
                  <a:solidFill>
                    <a:srgbClr val="FF0000"/>
                  </a:solidFill>
                  <a:prstDash val="solid"/>
                </a:ln>
                <a:solidFill>
                  <a:srgbClr val="FFFFFF"/>
                </a:solidFill>
                <a:effectLst>
                  <a:outerShdw blurRad="38100" dist="32000" dir="5400000" algn="tl">
                    <a:srgbClr val="000000">
                      <a:alpha val="30000"/>
                    </a:srgbClr>
                  </a:outerShdw>
                </a:effectLst>
              </a:rPr>
              <a:t>And Thank you for your patience	</a:t>
            </a: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6350" stA="55000" endA="300" endPos="45500" dir="5400000" sy="-100000" algn="bl" rotWithShape="0"/>
                </a:effectLst>
              </a:rPr>
              <a:t>	</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6350" stA="55000" endA="300" endPos="45500" dir="5400000" sy="-100000" algn="bl" rotWithShape="0"/>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
            </a:r>
            <a:br>
              <a:rPr lang="en-US" b="1" dirty="0" smtClean="0"/>
            </a:br>
            <a:r>
              <a:rPr lang="en-US" b="1" dirty="0" smtClean="0"/>
              <a:t>Introduction</a:t>
            </a:r>
            <a:r>
              <a:rPr lang="en-US" dirty="0"/>
              <a:t/>
            </a:r>
            <a:br>
              <a:rPr lang="en-US" dirty="0"/>
            </a:br>
            <a:endParaRPr lang="en-US" dirty="0"/>
          </a:p>
        </p:txBody>
      </p:sp>
      <p:sp>
        <p:nvSpPr>
          <p:cNvPr id="3" name="Content Placeholder 2"/>
          <p:cNvSpPr>
            <a:spLocks noGrp="1"/>
          </p:cNvSpPr>
          <p:nvPr>
            <p:ph idx="1"/>
          </p:nvPr>
        </p:nvSpPr>
        <p:spPr>
          <a:xfrm>
            <a:off x="457200" y="1371600"/>
            <a:ext cx="8229600" cy="4754563"/>
          </a:xfrm>
        </p:spPr>
        <p:txBody>
          <a:bodyPr>
            <a:normAutofit/>
          </a:bodyPr>
          <a:lstStyle/>
          <a:p>
            <a:pPr algn="just"/>
            <a:r>
              <a:rPr lang="en-US" sz="2400" dirty="0"/>
              <a:t>Managing a housekeeping staff takes more than hiring people who can clean bathrooms and dust furniture; it requires instilling a </a:t>
            </a:r>
            <a:r>
              <a:rPr lang="en-US" sz="2400" dirty="0" smtClean="0"/>
              <a:t>customer-service culture</a:t>
            </a:r>
          </a:p>
          <a:p>
            <a:pPr algn="just"/>
            <a:r>
              <a:rPr lang="en-US" sz="2400" dirty="0"/>
              <a:t>In addition to dealing with a diverse workforce, housekeeping executives and human resources managers face recruitment, training and communication issues.</a:t>
            </a:r>
          </a:p>
          <a:p>
            <a:pPr algn="just"/>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en-US" sz="2800" b="1" dirty="0"/>
              <a:t>Recruiting Employees</a:t>
            </a:r>
            <a:endParaRPr lang="en-US" sz="2800" dirty="0"/>
          </a:p>
        </p:txBody>
      </p:sp>
      <p:sp>
        <p:nvSpPr>
          <p:cNvPr id="3" name="Content Placeholder 2"/>
          <p:cNvSpPr>
            <a:spLocks noGrp="1"/>
          </p:cNvSpPr>
          <p:nvPr>
            <p:ph idx="1"/>
          </p:nvPr>
        </p:nvSpPr>
        <p:spPr>
          <a:xfrm>
            <a:off x="152400" y="533400"/>
            <a:ext cx="8686800" cy="6019800"/>
          </a:xfrm>
        </p:spPr>
        <p:txBody>
          <a:bodyPr>
            <a:normAutofit/>
          </a:bodyPr>
          <a:lstStyle/>
          <a:p>
            <a:pPr marL="342900" lvl="8" indent="-342900">
              <a:buFont typeface="Wingdings" pitchFamily="2" charset="2"/>
              <a:buChar char="§"/>
            </a:pPr>
            <a:r>
              <a:rPr lang="en-US" sz="2800" b="1" i="1" dirty="0" smtClean="0"/>
              <a:t>Definition</a:t>
            </a:r>
            <a:r>
              <a:rPr lang="en-US" sz="2800" i="1" dirty="0" smtClean="0"/>
              <a:t>: </a:t>
            </a:r>
            <a:r>
              <a:rPr lang="en-US" sz="2800" dirty="0" smtClean="0"/>
              <a:t>recruitment involves searching for and obtaining potential job candidates in sufficient </a:t>
            </a:r>
            <a:r>
              <a:rPr lang="en-US" sz="2800" b="1" dirty="0" smtClean="0"/>
              <a:t>numbers and quality </a:t>
            </a:r>
            <a:r>
              <a:rPr lang="en-US" sz="2800" dirty="0" smtClean="0"/>
              <a:t>so that the organization can select the most appropriate people to fill its job needs </a:t>
            </a:r>
            <a:r>
              <a:rPr lang="en-US" sz="2800" i="1" dirty="0" smtClean="0"/>
              <a:t>(Dowling and Schuler, 1990)</a:t>
            </a:r>
            <a:r>
              <a:rPr lang="en-US" sz="2800" dirty="0" smtClean="0"/>
              <a:t> .</a:t>
            </a:r>
          </a:p>
          <a:p>
            <a:pPr marL="342900" lvl="8" indent="-342900">
              <a:buFont typeface="Wingdings" pitchFamily="2" charset="2"/>
              <a:buChar char="§"/>
            </a:pPr>
            <a:r>
              <a:rPr lang="en-US" sz="2400" b="1" dirty="0" smtClean="0"/>
              <a:t>Its </a:t>
            </a:r>
            <a:r>
              <a:rPr lang="en-US" sz="2400" b="1" dirty="0"/>
              <a:t>purpose is to provide mgmt. with </a:t>
            </a:r>
            <a:r>
              <a:rPr lang="en-US" sz="2400" b="1" dirty="0" smtClean="0"/>
              <a:t>enough candidates </a:t>
            </a:r>
            <a:r>
              <a:rPr lang="en-US" sz="2400" b="1" dirty="0"/>
              <a:t>from which they can select </a:t>
            </a:r>
            <a:r>
              <a:rPr lang="en-US" sz="2400" b="1" dirty="0" smtClean="0"/>
              <a:t>qualified employees.</a:t>
            </a:r>
          </a:p>
          <a:p>
            <a:pPr marL="342900" lvl="8" indent="-342900">
              <a:buFont typeface="Wingdings" pitchFamily="2" charset="2"/>
              <a:buChar char="§"/>
            </a:pPr>
            <a:r>
              <a:rPr lang="en-US" sz="2400" dirty="0"/>
              <a:t>The overall aim of recruitment is “to obtain </a:t>
            </a:r>
            <a:r>
              <a:rPr lang="en-US" sz="2400" dirty="0" smtClean="0"/>
              <a:t>at minimum </a:t>
            </a:r>
            <a:r>
              <a:rPr lang="en-US" sz="2400" dirty="0"/>
              <a:t>cost the number and quality of </a:t>
            </a:r>
            <a:r>
              <a:rPr lang="en-US" sz="2400" dirty="0" smtClean="0"/>
              <a:t>employees required </a:t>
            </a:r>
            <a:r>
              <a:rPr lang="en-US" sz="2400" dirty="0"/>
              <a:t>to satisfy the human resource needs of </a:t>
            </a:r>
            <a:r>
              <a:rPr lang="en-US" sz="2400" dirty="0" smtClean="0"/>
              <a:t>the company</a:t>
            </a:r>
            <a:r>
              <a:rPr lang="en-US" sz="2400" dirty="0"/>
              <a:t>”. (Armstrong, 2001:385)</a:t>
            </a:r>
            <a:r>
              <a:rPr lang="en-US" sz="2400" dirty="0" smtClean="0"/>
              <a:t> </a:t>
            </a:r>
            <a:br>
              <a:rPr lang="en-US" sz="2400" dirty="0" smtClean="0"/>
            </a:br>
            <a:r>
              <a:rPr lang="en-US" sz="2400" dirty="0" smtClean="0"/>
              <a:t> </a:t>
            </a:r>
            <a:br>
              <a:rPr lang="en-US" sz="2400" dirty="0" smtClean="0"/>
            </a:br>
            <a:endParaRPr lang="en-US" sz="2400" dirty="0" smtClean="0"/>
          </a:p>
          <a:p>
            <a:pPr>
              <a:buFont typeface="Wingdings" pitchFamily="2" charset="2"/>
              <a:buChar char="§"/>
            </a:pPr>
            <a:endParaRPr lang="en-US" b="1" i="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1905000" cy="381000"/>
          </a:xfrm>
        </p:spPr>
        <p:txBody>
          <a:bodyPr>
            <a:normAutofit fontScale="90000"/>
          </a:bodyPr>
          <a:lstStyle/>
          <a:p>
            <a:r>
              <a:rPr lang="en-US" sz="3100" b="1" dirty="0" err="1" smtClean="0">
                <a:latin typeface="Times New Roman" pitchFamily="18" charset="0"/>
                <a:cs typeface="Times New Roman" pitchFamily="18" charset="0"/>
              </a:rPr>
              <a:t>Contnd</a:t>
            </a:r>
            <a:r>
              <a:rPr lang="en-US" sz="3100" b="1"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609600"/>
            <a:ext cx="8763000" cy="6096000"/>
          </a:xfrm>
        </p:spPr>
        <p:txBody>
          <a:bodyPr>
            <a:normAutofit fontScale="32500" lnSpcReduction="20000"/>
          </a:bodyPr>
          <a:lstStyle/>
          <a:p>
            <a:pPr>
              <a:buNone/>
            </a:pPr>
            <a:endParaRPr lang="en-US" sz="5100" dirty="0" smtClean="0"/>
          </a:p>
          <a:p>
            <a:pPr>
              <a:buNone/>
            </a:pPr>
            <a:r>
              <a:rPr lang="en-US" sz="7400" dirty="0" smtClean="0"/>
              <a:t>Recruitment is about building a pool of qualified applicants. There are a few steps to follow to recruit candidates effectively:</a:t>
            </a:r>
          </a:p>
          <a:p>
            <a:pPr>
              <a:buNone/>
            </a:pPr>
            <a:endParaRPr lang="en-US" sz="5100" dirty="0" smtClean="0"/>
          </a:p>
          <a:p>
            <a:pPr marL="514350" indent="-514350">
              <a:buAutoNum type="arabicPeriod"/>
            </a:pPr>
            <a:r>
              <a:rPr lang="en-US" sz="7000" dirty="0" smtClean="0"/>
              <a:t>Develop </a:t>
            </a:r>
            <a:r>
              <a:rPr lang="en-US" sz="7000" dirty="0"/>
              <a:t>a thorough understanding of the position available, so target recruiting efforts as clearly as possible</a:t>
            </a:r>
            <a:r>
              <a:rPr lang="en-US" sz="7000" dirty="0" smtClean="0"/>
              <a:t>.</a:t>
            </a:r>
          </a:p>
          <a:p>
            <a:pPr marL="514350" indent="-514350">
              <a:buNone/>
            </a:pPr>
            <a:endParaRPr lang="en-US" sz="7000" dirty="0" smtClean="0"/>
          </a:p>
          <a:p>
            <a:pPr marL="514350" indent="-514350" algn="just">
              <a:buFont typeface="Arial" pitchFamily="34" charset="0"/>
              <a:buAutoNum type="arabicPeriod"/>
            </a:pPr>
            <a:r>
              <a:rPr lang="en-US" sz="7000" dirty="0"/>
              <a:t>Document   this   information   in   a   position   description</a:t>
            </a:r>
            <a:r>
              <a:rPr lang="en-US" sz="7000" dirty="0" smtClean="0"/>
              <a:t>,  </a:t>
            </a:r>
            <a:r>
              <a:rPr lang="en-US" sz="7000" dirty="0"/>
              <a:t>which   defines   the   title, responsibilities and qualifications for the position</a:t>
            </a:r>
            <a:r>
              <a:rPr lang="en-US" sz="7000" dirty="0" smtClean="0"/>
              <a:t>.</a:t>
            </a:r>
          </a:p>
          <a:p>
            <a:pPr marL="514350" indent="-514350" algn="just">
              <a:buFont typeface="Arial" pitchFamily="34" charset="0"/>
              <a:buAutoNum type="arabicPeriod"/>
            </a:pPr>
            <a:r>
              <a:rPr lang="en-US" sz="7000" dirty="0"/>
              <a:t>To build a strong job posting, include some information about the organization and how to apply.</a:t>
            </a:r>
          </a:p>
          <a:p>
            <a:pPr marL="514350" indent="-514350" algn="just">
              <a:buFont typeface="Arial" pitchFamily="34" charset="0"/>
              <a:buAutoNum type="arabicPeriod"/>
            </a:pPr>
            <a:endParaRPr lang="en-US" sz="7000" dirty="0"/>
          </a:p>
          <a:p>
            <a:pPr marL="514350" indent="-514350">
              <a:buAutoNum type="arabicPeriod"/>
            </a:pPr>
            <a:r>
              <a:rPr lang="en-US" sz="7000" dirty="0"/>
              <a:t>Before posting a job, determine the value of the position and create a salary </a:t>
            </a:r>
            <a:r>
              <a:rPr lang="en-US" sz="7000" dirty="0" smtClean="0"/>
              <a:t>range</a:t>
            </a:r>
          </a:p>
          <a:p>
            <a:pPr marL="514350" indent="-514350">
              <a:buFont typeface="Arial" pitchFamily="34" charset="0"/>
              <a:buAutoNum type="arabicPeriod"/>
            </a:pPr>
            <a:r>
              <a:rPr lang="en-US" sz="7000" dirty="0"/>
              <a:t>Clarify performance </a:t>
            </a:r>
            <a:r>
              <a:rPr lang="en-US" sz="7000" dirty="0" smtClean="0"/>
              <a:t>expectations</a:t>
            </a:r>
            <a:endParaRPr lang="en-US" sz="7000" dirty="0"/>
          </a:p>
          <a:p>
            <a:pPr marL="514350" indent="-514350">
              <a:buAutoNum type="arabicPeriod"/>
            </a:pPr>
            <a:endParaRPr lang="en-US" dirty="0"/>
          </a:p>
          <a:p>
            <a:pPr>
              <a:buNone/>
            </a:pPr>
            <a:r>
              <a:rPr lang="en-US" dirty="0" smtClean="0"/>
              <a:t/>
            </a:r>
            <a:br>
              <a:rPr lang="en-US"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2057400" cy="304800"/>
          </a:xfrm>
        </p:spPr>
        <p:txBody>
          <a:bodyPr>
            <a:noAutofit/>
          </a:bodyPr>
          <a:lstStyle/>
          <a:p>
            <a:r>
              <a:rPr lang="en-US" sz="2400" b="1" dirty="0" err="1" smtClean="0">
                <a:latin typeface="Times New Roman" pitchFamily="18" charset="0"/>
                <a:cs typeface="Times New Roman" pitchFamily="18" charset="0"/>
              </a:rPr>
              <a:t>Contnd</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533400"/>
            <a:ext cx="8839200" cy="6096000"/>
          </a:xfrm>
        </p:spPr>
        <p:txBody>
          <a:bodyPr/>
          <a:lstStyle/>
          <a:p>
            <a:pPr algn="just">
              <a:buNone/>
            </a:pPr>
            <a:r>
              <a:rPr lang="en-US" sz="2400" b="1" dirty="0" smtClean="0"/>
              <a:t>5.</a:t>
            </a:r>
            <a:r>
              <a:rPr lang="en-US" b="1" dirty="0" smtClean="0"/>
              <a:t> </a:t>
            </a:r>
            <a:r>
              <a:rPr lang="en-US" sz="2800" dirty="0" smtClean="0"/>
              <a:t>Based </a:t>
            </a:r>
            <a:r>
              <a:rPr lang="en-US" sz="2800" dirty="0"/>
              <a:t>on understanding of the job and labor market, determine the best methods </a:t>
            </a:r>
            <a:r>
              <a:rPr lang="en-US" sz="2800" dirty="0" smtClean="0"/>
              <a:t>for sourcing </a:t>
            </a:r>
            <a:r>
              <a:rPr lang="en-US" sz="2800" dirty="0"/>
              <a:t>qualified candidates</a:t>
            </a:r>
            <a:r>
              <a:rPr lang="en-US" sz="2800" dirty="0" smtClean="0"/>
              <a:t>.</a:t>
            </a:r>
          </a:p>
          <a:p>
            <a:pPr algn="just">
              <a:buNone/>
            </a:pPr>
            <a:r>
              <a:rPr lang="en-US" sz="2800" dirty="0" smtClean="0"/>
              <a:t>6. Use </a:t>
            </a:r>
            <a:r>
              <a:rPr lang="en-US" sz="2800" dirty="0"/>
              <a:t>the most appropriate process to collect applications. If possible, limit recruitment to online submissions.</a:t>
            </a:r>
          </a:p>
        </p:txBody>
      </p:sp>
      <p:sp>
        <p:nvSpPr>
          <p:cNvPr id="4" name="Rectangle 3"/>
          <p:cNvSpPr/>
          <p:nvPr/>
        </p:nvSpPr>
        <p:spPr>
          <a:xfrm>
            <a:off x="152400" y="3048000"/>
            <a:ext cx="8839200" cy="3385542"/>
          </a:xfrm>
          <a:prstGeom prst="rect">
            <a:avLst/>
          </a:prstGeom>
        </p:spPr>
        <p:txBody>
          <a:bodyPr wrap="square">
            <a:spAutoFit/>
          </a:bodyPr>
          <a:lstStyle/>
          <a:p>
            <a:endParaRPr lang="en-US" b="1" dirty="0" smtClean="0"/>
          </a:p>
          <a:p>
            <a:r>
              <a:rPr lang="en-US" sz="2800" b="1" dirty="0" smtClean="0"/>
              <a:t>                                        Selection</a:t>
            </a:r>
          </a:p>
          <a:p>
            <a:pPr>
              <a:buFont typeface="Wingdings" pitchFamily="2" charset="2"/>
              <a:buChar char="Ø"/>
            </a:pPr>
            <a:r>
              <a:rPr lang="en-US" sz="2800" b="1" dirty="0" smtClean="0"/>
              <a:t> </a:t>
            </a:r>
            <a:r>
              <a:rPr lang="en-US" sz="2800" dirty="0" smtClean="0"/>
              <a:t>Selection is </a:t>
            </a:r>
            <a:r>
              <a:rPr lang="en-US" sz="2800" dirty="0" smtClean="0">
                <a:solidFill>
                  <a:srgbClr val="002060"/>
                </a:solidFill>
              </a:rPr>
              <a:t>the process of choosing individuals</a:t>
            </a:r>
            <a:br>
              <a:rPr lang="en-US" sz="2800" dirty="0" smtClean="0">
                <a:solidFill>
                  <a:srgbClr val="002060"/>
                </a:solidFill>
              </a:rPr>
            </a:br>
            <a:r>
              <a:rPr lang="en-US" sz="2800" dirty="0" smtClean="0">
                <a:solidFill>
                  <a:srgbClr val="002060"/>
                </a:solidFill>
              </a:rPr>
              <a:t>who have relevant qualifications to fill jobs in an</a:t>
            </a:r>
            <a:br>
              <a:rPr lang="en-US" sz="2800" dirty="0" smtClean="0">
                <a:solidFill>
                  <a:srgbClr val="002060"/>
                </a:solidFill>
              </a:rPr>
            </a:br>
            <a:r>
              <a:rPr lang="en-US" sz="2800" dirty="0" smtClean="0">
                <a:solidFill>
                  <a:srgbClr val="002060"/>
                </a:solidFill>
              </a:rPr>
              <a:t>organization.</a:t>
            </a:r>
          </a:p>
          <a:p>
            <a:pPr>
              <a:buFont typeface="Wingdings" pitchFamily="2" charset="2"/>
              <a:buChar char="Ø"/>
            </a:pPr>
            <a:r>
              <a:rPr lang="en-US" sz="2800" dirty="0" smtClean="0"/>
              <a:t> It is the process of choosing from a group of applicants the individual(s) best suited for a particular position. </a:t>
            </a:r>
            <a:br>
              <a:rPr lang="en-US" sz="2800" dirty="0" smtClean="0"/>
            </a:b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sz="3100" b="1" dirty="0" smtClean="0"/>
              <a:t>Employee </a:t>
            </a:r>
            <a:r>
              <a:rPr lang="en-US" sz="3100" b="1" dirty="0"/>
              <a:t>Selection Process</a:t>
            </a:r>
            <a:r>
              <a:rPr lang="en-US" sz="3100" dirty="0"/>
              <a:t/>
            </a:r>
            <a:br>
              <a:rPr lang="en-US" sz="3100" dirty="0"/>
            </a:br>
            <a:r>
              <a:rPr lang="en-US" sz="3100" dirty="0"/>
              <a:t> </a:t>
            </a:r>
            <a:r>
              <a:rPr lang="en-US" dirty="0"/>
              <a:t/>
            </a:r>
            <a:br>
              <a:rPr lang="en-US" dirty="0"/>
            </a:br>
            <a:r>
              <a:rPr lang="en-US" dirty="0"/>
              <a:t> </a:t>
            </a:r>
            <a:br>
              <a:rPr lang="en-US" dirty="0"/>
            </a:br>
            <a:endParaRPr lang="en-US" dirty="0"/>
          </a:p>
        </p:txBody>
      </p:sp>
      <p:sp>
        <p:nvSpPr>
          <p:cNvPr id="3" name="Content Placeholder 2"/>
          <p:cNvSpPr>
            <a:spLocks noGrp="1"/>
          </p:cNvSpPr>
          <p:nvPr>
            <p:ph idx="1"/>
          </p:nvPr>
        </p:nvSpPr>
        <p:spPr>
          <a:xfrm>
            <a:off x="152400" y="533400"/>
            <a:ext cx="8839200" cy="6324600"/>
          </a:xfrm>
        </p:spPr>
        <p:txBody>
          <a:bodyPr>
            <a:normAutofit/>
          </a:bodyPr>
          <a:lstStyle/>
          <a:p>
            <a:r>
              <a:rPr lang="en-US" sz="2400" dirty="0"/>
              <a:t>Employee selection is the process of putting right person on a right </a:t>
            </a:r>
            <a:r>
              <a:rPr lang="en-US" sz="2400" dirty="0" smtClean="0"/>
              <a:t>job</a:t>
            </a:r>
          </a:p>
          <a:p>
            <a:r>
              <a:rPr lang="en-US" sz="2400" dirty="0"/>
              <a:t>It is a procedure of matching organizational requirements with the skills and qualifications of </a:t>
            </a:r>
            <a:r>
              <a:rPr lang="en-US" sz="2400" dirty="0" smtClean="0"/>
              <a:t>people</a:t>
            </a:r>
          </a:p>
          <a:p>
            <a:r>
              <a:rPr lang="en-US" sz="2400" dirty="0"/>
              <a:t>By selecting best candidate for the required job, the organization will get quality performance of employees. </a:t>
            </a:r>
            <a:endParaRPr lang="en-US" sz="2400" dirty="0" smtClean="0"/>
          </a:p>
          <a:p>
            <a:r>
              <a:rPr lang="en-US" sz="2400" dirty="0" smtClean="0"/>
              <a:t>save </a:t>
            </a:r>
            <a:r>
              <a:rPr lang="en-US" sz="2400" dirty="0"/>
              <a:t>time and money</a:t>
            </a:r>
            <a:r>
              <a:rPr lang="en-US" dirty="0"/>
              <a:t>. </a:t>
            </a:r>
            <a:endParaRPr lang="en-US" dirty="0" smtClean="0"/>
          </a:p>
          <a:p>
            <a:pPr algn="just"/>
            <a:r>
              <a:rPr lang="en-US" sz="2400" dirty="0"/>
              <a:t>Recruitment is considered to be a </a:t>
            </a:r>
            <a:r>
              <a:rPr lang="en-US" sz="2400" dirty="0">
                <a:solidFill>
                  <a:srgbClr val="FF0000"/>
                </a:solidFill>
              </a:rPr>
              <a:t>positive process </a:t>
            </a:r>
            <a:r>
              <a:rPr lang="en-US" sz="2400" dirty="0"/>
              <a:t>as it motivates more of candidates to apply for the job. It creates a pool of applicants. It is just sourcing of </a:t>
            </a:r>
            <a:r>
              <a:rPr lang="en-US" sz="2400" dirty="0" smtClean="0"/>
              <a:t>data</a:t>
            </a:r>
          </a:p>
          <a:p>
            <a:pPr algn="just"/>
            <a:r>
              <a:rPr lang="en-US" sz="2400" dirty="0"/>
              <a:t>selection is a </a:t>
            </a:r>
            <a:r>
              <a:rPr lang="en-US" sz="2400" dirty="0">
                <a:solidFill>
                  <a:srgbClr val="FF0000"/>
                </a:solidFill>
              </a:rPr>
              <a:t>negative process </a:t>
            </a:r>
            <a:r>
              <a:rPr lang="en-US" sz="2400" dirty="0"/>
              <a:t>as the inappropriate candidates are rejected </a:t>
            </a:r>
            <a:r>
              <a:rPr lang="en-US" sz="2400" dirty="0" smtClean="0"/>
              <a:t>here</a:t>
            </a:r>
          </a:p>
          <a:p>
            <a:r>
              <a:rPr lang="en-US" sz="2400" dirty="0" smtClean="0"/>
              <a:t>Selection involves choosing the best candidate with best abilities, skills and knowledge for the required job.</a:t>
            </a:r>
          </a:p>
          <a:p>
            <a:pPr>
              <a:buNone/>
            </a:pPr>
            <a:endParaRPr lang="en-US"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458200" cy="5638800"/>
          </a:xfrm>
        </p:spPr>
        <p:txBody>
          <a:bodyPr/>
          <a:lstStyle/>
          <a:p>
            <a:pPr>
              <a:buNone/>
            </a:pPr>
            <a:r>
              <a:rPr lang="en-US" b="1" dirty="0" smtClean="0"/>
              <a:t/>
            </a:r>
            <a:br>
              <a:rPr lang="en-US" b="1" dirty="0" smtClean="0"/>
            </a:br>
            <a:r>
              <a:rPr lang="en-US" dirty="0" smtClean="0"/>
              <a:t>1</a:t>
            </a:r>
            <a:r>
              <a:rPr lang="en-US" b="1" dirty="0" smtClean="0"/>
              <a:t>. </a:t>
            </a:r>
            <a:r>
              <a:rPr lang="en-US" b="1" dirty="0" smtClean="0">
                <a:solidFill>
                  <a:srgbClr val="00B050"/>
                </a:solidFill>
              </a:rPr>
              <a:t>Preliminary Interviews ;</a:t>
            </a:r>
            <a:br>
              <a:rPr lang="en-US" b="1" dirty="0" smtClean="0">
                <a:solidFill>
                  <a:srgbClr val="00B050"/>
                </a:solidFill>
              </a:rPr>
            </a:br>
            <a:r>
              <a:rPr lang="en-US" b="1" dirty="0" smtClean="0"/>
              <a:t>2.</a:t>
            </a:r>
            <a:r>
              <a:rPr lang="en-US" b="1" dirty="0" smtClean="0">
                <a:solidFill>
                  <a:srgbClr val="00B050"/>
                </a:solidFill>
              </a:rPr>
              <a:t> completing the application form;</a:t>
            </a:r>
            <a:br>
              <a:rPr lang="en-US" b="1" dirty="0" smtClean="0">
                <a:solidFill>
                  <a:srgbClr val="00B050"/>
                </a:solidFill>
              </a:rPr>
            </a:br>
            <a:r>
              <a:rPr lang="en-US" b="1" dirty="0" smtClean="0"/>
              <a:t>3. </a:t>
            </a:r>
            <a:r>
              <a:rPr lang="en-US" b="1" dirty="0" smtClean="0">
                <a:solidFill>
                  <a:srgbClr val="00B050"/>
                </a:solidFill>
              </a:rPr>
              <a:t>Employment tests;</a:t>
            </a:r>
            <a:br>
              <a:rPr lang="en-US" b="1" dirty="0" smtClean="0">
                <a:solidFill>
                  <a:srgbClr val="00B050"/>
                </a:solidFill>
              </a:rPr>
            </a:br>
            <a:r>
              <a:rPr lang="en-US" b="1" dirty="0" smtClean="0"/>
              <a:t>4. </a:t>
            </a:r>
            <a:r>
              <a:rPr lang="en-US" b="1" dirty="0" smtClean="0">
                <a:solidFill>
                  <a:srgbClr val="00B050"/>
                </a:solidFill>
              </a:rPr>
              <a:t>Employment Interviews ;</a:t>
            </a:r>
            <a:br>
              <a:rPr lang="en-US" b="1" dirty="0" smtClean="0">
                <a:solidFill>
                  <a:srgbClr val="00B050"/>
                </a:solidFill>
              </a:rPr>
            </a:br>
            <a:r>
              <a:rPr lang="en-US" b="1" dirty="0" smtClean="0"/>
              <a:t>5.</a:t>
            </a:r>
            <a:r>
              <a:rPr lang="en-US" b="1" dirty="0" smtClean="0">
                <a:solidFill>
                  <a:srgbClr val="00B050"/>
                </a:solidFill>
              </a:rPr>
              <a:t> Medical Examination </a:t>
            </a:r>
            <a:br>
              <a:rPr lang="en-US" b="1" dirty="0" smtClean="0">
                <a:solidFill>
                  <a:srgbClr val="00B050"/>
                </a:solidFill>
              </a:rPr>
            </a:br>
            <a:r>
              <a:rPr lang="en-US" b="1" dirty="0" smtClean="0"/>
              <a:t>6.</a:t>
            </a:r>
            <a:r>
              <a:rPr lang="en-US" b="1" dirty="0" smtClean="0">
                <a:solidFill>
                  <a:srgbClr val="00B050"/>
                </a:solidFill>
              </a:rPr>
              <a:t> Appointment Letter </a:t>
            </a:r>
            <a:br>
              <a:rPr lang="en-US" b="1" dirty="0" smtClean="0">
                <a:solidFill>
                  <a:srgbClr val="00B050"/>
                </a:solidFill>
              </a:rPr>
            </a:br>
            <a:r>
              <a:rPr lang="en-US" b="1" dirty="0" smtClean="0"/>
              <a:t>7.</a:t>
            </a:r>
            <a:r>
              <a:rPr lang="en-US" b="1" dirty="0" smtClean="0">
                <a:solidFill>
                  <a:srgbClr val="00B050"/>
                </a:solidFill>
              </a:rPr>
              <a:t> The permanent job offer</a:t>
            </a:r>
            <a:r>
              <a:rPr lang="en-US" dirty="0" smtClean="0"/>
              <a:t>. </a:t>
            </a:r>
            <a:br>
              <a:rPr lang="en-US" dirty="0" smtClean="0"/>
            </a:br>
            <a:endParaRPr lang="en-US" dirty="0"/>
          </a:p>
        </p:txBody>
      </p:sp>
      <p:sp>
        <p:nvSpPr>
          <p:cNvPr id="4" name="Rectangle 3"/>
          <p:cNvSpPr/>
          <p:nvPr/>
        </p:nvSpPr>
        <p:spPr>
          <a:xfrm>
            <a:off x="1676400" y="228600"/>
            <a:ext cx="4800600" cy="523220"/>
          </a:xfrm>
          <a:prstGeom prst="rect">
            <a:avLst/>
          </a:prstGeom>
        </p:spPr>
        <p:txBody>
          <a:bodyPr wrap="square">
            <a:spAutoFit/>
          </a:bodyPr>
          <a:lstStyle/>
          <a:p>
            <a:r>
              <a:rPr lang="en-US" sz="2800" b="1" dirty="0" smtClean="0"/>
              <a:t>The Selection Process</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2057400" cy="334962"/>
          </a:xfrm>
        </p:spPr>
        <p:txBody>
          <a:bodyPr>
            <a:noAutofit/>
          </a:bodyPr>
          <a:lstStyle/>
          <a:p>
            <a:r>
              <a:rPr lang="en-US" sz="2400" b="1" dirty="0" err="1" smtClean="0">
                <a:latin typeface="Times New Roman" pitchFamily="18" charset="0"/>
                <a:cs typeface="Times New Roman" pitchFamily="18" charset="0"/>
              </a:rPr>
              <a:t>Contnd</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0" y="381000"/>
            <a:ext cx="9144000" cy="6629400"/>
          </a:xfrm>
        </p:spPr>
        <p:txBody>
          <a:bodyPr>
            <a:normAutofit fontScale="25000" lnSpcReduction="20000"/>
          </a:bodyPr>
          <a:lstStyle/>
          <a:p>
            <a:pPr>
              <a:buNone/>
            </a:pPr>
            <a:r>
              <a:rPr lang="en-US" sz="9600" b="1" dirty="0" smtClean="0"/>
              <a:t>1.Preliminary Interviews</a:t>
            </a:r>
          </a:p>
          <a:p>
            <a:pPr>
              <a:buNone/>
            </a:pPr>
            <a:r>
              <a:rPr lang="en-US" sz="9600" b="1" dirty="0" smtClean="0">
                <a:solidFill>
                  <a:schemeClr val="accent4">
                    <a:lumMod val="75000"/>
                  </a:schemeClr>
                </a:solidFill>
              </a:rPr>
              <a:t>Some of the following points will lead to elimination of respondents:</a:t>
            </a:r>
          </a:p>
          <a:p>
            <a:pPr>
              <a:buFont typeface="Wingdings" pitchFamily="2" charset="2"/>
              <a:buChar char="Ø"/>
            </a:pPr>
            <a:r>
              <a:rPr lang="en-US" sz="9600" dirty="0" smtClean="0"/>
              <a:t>Inadequate or inappropriate experience;</a:t>
            </a:r>
          </a:p>
          <a:p>
            <a:pPr>
              <a:buFont typeface="Wingdings" pitchFamily="2" charset="2"/>
              <a:buChar char="Ø"/>
            </a:pPr>
            <a:r>
              <a:rPr lang="en-US" sz="9600" dirty="0" smtClean="0"/>
              <a:t>Inadequate or inappropriate education;</a:t>
            </a:r>
          </a:p>
          <a:p>
            <a:pPr>
              <a:buFont typeface="Wingdings" pitchFamily="2" charset="2"/>
              <a:buChar char="Ø"/>
            </a:pPr>
            <a:r>
              <a:rPr lang="en-US" sz="9600" dirty="0" smtClean="0"/>
              <a:t>Gaps in the applicant’s job history;</a:t>
            </a:r>
          </a:p>
          <a:p>
            <a:pPr>
              <a:buFont typeface="Wingdings" pitchFamily="2" charset="2"/>
              <a:buChar char="Ø"/>
            </a:pPr>
            <a:r>
              <a:rPr lang="en-US" sz="9600" dirty="0" smtClean="0"/>
              <a:t>brief jobs or numerous courses and seminars</a:t>
            </a:r>
            <a:br>
              <a:rPr lang="en-US" sz="9600" dirty="0" smtClean="0"/>
            </a:br>
            <a:r>
              <a:rPr lang="en-US" sz="9600" dirty="0" smtClean="0"/>
              <a:t>instead of appropriate education</a:t>
            </a:r>
            <a:r>
              <a:rPr lang="en-US" sz="9600" b="1" dirty="0" smtClean="0"/>
              <a:t>.</a:t>
            </a:r>
            <a:r>
              <a:rPr lang="en-US" sz="9600" dirty="0" smtClean="0"/>
              <a:t> </a:t>
            </a:r>
          </a:p>
          <a:p>
            <a:pPr>
              <a:buNone/>
            </a:pPr>
            <a:r>
              <a:rPr lang="en-US" sz="9600" dirty="0" smtClean="0"/>
              <a:t>2. </a:t>
            </a:r>
            <a:r>
              <a:rPr lang="en-US" sz="9600" b="1" dirty="0" smtClean="0"/>
              <a:t>Application Blanks </a:t>
            </a:r>
          </a:p>
          <a:p>
            <a:pPr>
              <a:buNone/>
            </a:pPr>
            <a:r>
              <a:rPr lang="en-US" sz="9600" b="1" dirty="0" smtClean="0"/>
              <a:t>These forms have a variety of information about the applicants like their</a:t>
            </a:r>
            <a:br>
              <a:rPr lang="en-US" sz="9600" b="1" dirty="0" smtClean="0"/>
            </a:br>
            <a:r>
              <a:rPr lang="en-US" sz="9600" dirty="0" smtClean="0"/>
              <a:t>• bio-data,</a:t>
            </a:r>
            <a:br>
              <a:rPr lang="en-US" sz="9600" dirty="0" smtClean="0"/>
            </a:br>
            <a:r>
              <a:rPr lang="en-US" sz="9600" dirty="0" smtClean="0"/>
              <a:t>• achievements,</a:t>
            </a:r>
          </a:p>
          <a:p>
            <a:pPr>
              <a:buNone/>
            </a:pPr>
            <a:r>
              <a:rPr lang="en-US" sz="9600" dirty="0" smtClean="0"/>
              <a:t>        reason for leaving previous job</a:t>
            </a:r>
            <a:br>
              <a:rPr lang="en-US" sz="9600" dirty="0" smtClean="0"/>
            </a:br>
            <a:r>
              <a:rPr lang="en-US" sz="9600" dirty="0" smtClean="0"/>
              <a:t>• experience, etc. </a:t>
            </a:r>
            <a:endParaRPr lang="en-US" sz="9600" b="1" dirty="0" smtClean="0"/>
          </a:p>
          <a:p>
            <a:pPr>
              <a:buNone/>
            </a:pPr>
            <a:endParaRPr lang="en-US" sz="2900" b="1" dirty="0" smtClean="0"/>
          </a:p>
          <a:p>
            <a:pPr>
              <a:buNone/>
            </a:pPr>
            <a:r>
              <a:rPr lang="en-US" sz="4800" b="1" dirty="0" smtClean="0"/>
              <a:t>Application Blanks</a:t>
            </a:r>
            <a:r>
              <a:rPr lang="en-US" sz="4800" dirty="0" smtClean="0"/>
              <a:t/>
            </a:r>
            <a:br>
              <a:rPr lang="en-US" sz="4800" dirty="0" smtClean="0"/>
            </a:br>
            <a:r>
              <a:rPr lang="en-US" sz="4800" b="1" dirty="0" smtClean="0"/>
              <a:t>Name:_____________</a:t>
            </a:r>
            <a:br>
              <a:rPr lang="en-US" sz="4800" b="1" dirty="0" smtClean="0"/>
            </a:br>
            <a:r>
              <a:rPr lang="en-US" sz="4800" b="1" dirty="0" smtClean="0"/>
              <a:t>__________________</a:t>
            </a:r>
            <a:br>
              <a:rPr lang="en-US" sz="4800" b="1" dirty="0" smtClean="0"/>
            </a:br>
            <a:r>
              <a:rPr lang="en-US" sz="4800" b="1" dirty="0" smtClean="0"/>
              <a:t>Education:__________</a:t>
            </a:r>
            <a:br>
              <a:rPr lang="en-US" sz="4800" b="1" dirty="0" smtClean="0"/>
            </a:br>
            <a:r>
              <a:rPr lang="en-US" sz="4800" b="1" dirty="0" smtClean="0"/>
              <a:t>__________________</a:t>
            </a:r>
            <a:br>
              <a:rPr lang="en-US" sz="4800" b="1" dirty="0" smtClean="0"/>
            </a:br>
            <a:r>
              <a:rPr lang="en-US" sz="4800" b="1" dirty="0" smtClean="0"/>
              <a:t>Work Experience:____</a:t>
            </a:r>
            <a:br>
              <a:rPr lang="en-US" sz="4800" b="1" dirty="0" smtClean="0"/>
            </a:br>
            <a:r>
              <a:rPr lang="en-US" sz="4800" b="1" dirty="0" smtClean="0"/>
              <a:t>__________________</a:t>
            </a:r>
            <a:br>
              <a:rPr lang="en-US" sz="4800" b="1" dirty="0" smtClean="0"/>
            </a:br>
            <a:r>
              <a:rPr lang="en-US" sz="4800" b="1" dirty="0" smtClean="0"/>
              <a:t>Work Skills:_______</a:t>
            </a:r>
            <a:br>
              <a:rPr lang="en-US" sz="4800" b="1" dirty="0" smtClean="0"/>
            </a:br>
            <a:r>
              <a:rPr lang="en-US" sz="4800" b="1" dirty="0" smtClean="0"/>
              <a:t>__________________</a:t>
            </a:r>
            <a:br>
              <a:rPr lang="en-US" sz="4800" b="1" dirty="0" smtClean="0"/>
            </a:br>
            <a:r>
              <a:rPr lang="en-US" sz="4800" b="1" dirty="0" smtClean="0"/>
              <a:t>References:________</a:t>
            </a:r>
            <a:br>
              <a:rPr lang="en-US" sz="4800" b="1" dirty="0" smtClean="0"/>
            </a:br>
            <a:r>
              <a:rPr lang="en-US" sz="4800" b="1" dirty="0" smtClean="0"/>
              <a:t>__________________</a:t>
            </a:r>
            <a:r>
              <a:rPr lang="en-US" sz="4800" dirty="0" smtClean="0"/>
              <a:t> </a:t>
            </a:r>
            <a:br>
              <a:rPr lang="en-US" sz="4800" dirty="0" smtClean="0"/>
            </a:br>
            <a:endParaRPr lang="en-US" sz="4800" dirty="0" smtClean="0"/>
          </a:p>
          <a:p>
            <a:pPr>
              <a:buNone/>
            </a:pPr>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960</TotalTime>
  <Words>1725</Words>
  <Application>Microsoft Office PowerPoint</Application>
  <PresentationFormat>On-screen Show (4:3)</PresentationFormat>
  <Paragraphs>216</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    Chapter Six      </vt:lpstr>
      <vt:lpstr>Objectives</vt:lpstr>
      <vt:lpstr> Introduction </vt:lpstr>
      <vt:lpstr>Recruiting Employees</vt:lpstr>
      <vt:lpstr>Contnd...</vt:lpstr>
      <vt:lpstr>Contnd...</vt:lpstr>
      <vt:lpstr>   Employee Selection Process     </vt:lpstr>
      <vt:lpstr>Slide 8</vt:lpstr>
      <vt:lpstr>Contnd....</vt:lpstr>
      <vt:lpstr> contnd.....</vt:lpstr>
      <vt:lpstr>Employee Orientation Process and Skills Training</vt:lpstr>
      <vt:lpstr>   Employees’ Skill Training     </vt:lpstr>
      <vt:lpstr>Importance of training</vt:lpstr>
      <vt:lpstr>  Length of Probationary Employment Periods   </vt:lpstr>
      <vt:lpstr>Contnd....</vt:lpstr>
      <vt:lpstr> Contnd....</vt:lpstr>
      <vt:lpstr> Employee Disciplinary Systems </vt:lpstr>
      <vt:lpstr>Employee Turnover</vt:lpstr>
      <vt:lpstr> Types of Employee Turnover </vt:lpstr>
      <vt:lpstr>  Causes of High or Low Employee Turnover   </vt:lpstr>
      <vt:lpstr>Contnd....</vt:lpstr>
      <vt:lpstr>  How to Prevent Employee Turnover? </vt:lpstr>
      <vt:lpstr>  Employee Turnover Calculation   </vt:lpstr>
      <vt:lpstr>Contnd...</vt:lpstr>
      <vt:lpstr>  Employee turnover calculation formula </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Chapter Six      </dc:title>
  <dc:creator>TOSHIBA</dc:creator>
  <cp:lastModifiedBy>TOSHIBA</cp:lastModifiedBy>
  <cp:revision>105</cp:revision>
  <dcterms:created xsi:type="dcterms:W3CDTF">2019-12-04T17:17:20Z</dcterms:created>
  <dcterms:modified xsi:type="dcterms:W3CDTF">2020-02-04T09:43:57Z</dcterms:modified>
</cp:coreProperties>
</file>