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7" r:id="rId2"/>
    <p:sldId id="357"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259" r:id="rId44"/>
    <p:sldId id="260" r:id="rId45"/>
    <p:sldId id="261" r:id="rId46"/>
    <p:sldId id="262" r:id="rId47"/>
    <p:sldId id="263" r:id="rId48"/>
    <p:sldId id="264" r:id="rId49"/>
    <p:sldId id="271" r:id="rId50"/>
    <p:sldId id="265" r:id="rId51"/>
    <p:sldId id="266" r:id="rId52"/>
    <p:sldId id="267" r:id="rId53"/>
    <p:sldId id="268" r:id="rId54"/>
    <p:sldId id="269" r:id="rId55"/>
    <p:sldId id="270" r:id="rId56"/>
    <p:sldId id="272" r:id="rId57"/>
    <p:sldId id="273" r:id="rId58"/>
    <p:sldId id="274" r:id="rId59"/>
    <p:sldId id="275" r:id="rId60"/>
    <p:sldId id="276" r:id="rId61"/>
    <p:sldId id="277" r:id="rId62"/>
    <p:sldId id="278" r:id="rId63"/>
    <p:sldId id="279" r:id="rId64"/>
    <p:sldId id="280" r:id="rId65"/>
    <p:sldId id="281" r:id="rId66"/>
    <p:sldId id="282" r:id="rId67"/>
    <p:sldId id="283" r:id="rId68"/>
    <p:sldId id="284" r:id="rId69"/>
    <p:sldId id="285" r:id="rId70"/>
    <p:sldId id="286" r:id="rId71"/>
    <p:sldId id="287" r:id="rId72"/>
    <p:sldId id="288" r:id="rId73"/>
    <p:sldId id="289" r:id="rId74"/>
    <p:sldId id="290" r:id="rId75"/>
    <p:sldId id="291" r:id="rId76"/>
    <p:sldId id="292" r:id="rId77"/>
    <p:sldId id="293" r:id="rId78"/>
    <p:sldId id="294" r:id="rId79"/>
    <p:sldId id="295" r:id="rId80"/>
    <p:sldId id="296" r:id="rId81"/>
    <p:sldId id="297" r:id="rId82"/>
    <p:sldId id="298" r:id="rId83"/>
    <p:sldId id="299" r:id="rId84"/>
    <p:sldId id="300" r:id="rId85"/>
    <p:sldId id="301" r:id="rId86"/>
    <p:sldId id="302" r:id="rId87"/>
    <p:sldId id="303" r:id="rId88"/>
    <p:sldId id="304" r:id="rId89"/>
    <p:sldId id="305" r:id="rId90"/>
    <p:sldId id="317" r:id="rId91"/>
    <p:sldId id="318" r:id="rId92"/>
    <p:sldId id="319" r:id="rId93"/>
    <p:sldId id="320" r:id="rId94"/>
    <p:sldId id="321" r:id="rId95"/>
    <p:sldId id="322" r:id="rId96"/>
    <p:sldId id="323" r:id="rId97"/>
    <p:sldId id="324" r:id="rId98"/>
    <p:sldId id="306" r:id="rId99"/>
    <p:sldId id="307" r:id="rId100"/>
    <p:sldId id="308" r:id="rId101"/>
    <p:sldId id="309" r:id="rId102"/>
    <p:sldId id="310" r:id="rId103"/>
    <p:sldId id="311" r:id="rId104"/>
    <p:sldId id="312" r:id="rId105"/>
    <p:sldId id="313" r:id="rId106"/>
    <p:sldId id="314" r:id="rId107"/>
    <p:sldId id="331" r:id="rId108"/>
    <p:sldId id="332" r:id="rId109"/>
    <p:sldId id="341" r:id="rId110"/>
    <p:sldId id="333" r:id="rId111"/>
    <p:sldId id="334" r:id="rId112"/>
    <p:sldId id="335" r:id="rId113"/>
    <p:sldId id="336" r:id="rId114"/>
    <p:sldId id="337" r:id="rId115"/>
    <p:sldId id="338" r:id="rId116"/>
    <p:sldId id="339" r:id="rId117"/>
    <p:sldId id="340" r:id="rId118"/>
    <p:sldId id="315" r:id="rId119"/>
    <p:sldId id="316" r:id="rId120"/>
    <p:sldId id="325" r:id="rId121"/>
    <p:sldId id="326" r:id="rId122"/>
    <p:sldId id="327" r:id="rId123"/>
    <p:sldId id="328" r:id="rId124"/>
    <p:sldId id="342" r:id="rId125"/>
    <p:sldId id="343" r:id="rId126"/>
    <p:sldId id="344" r:id="rId127"/>
    <p:sldId id="345" r:id="rId128"/>
    <p:sldId id="346"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F2490-878B-46AF-B947-2D096719C03D}" type="datetimeFigureOut">
              <a:rPr lang="en-US" smtClean="0"/>
              <a:t>8/2/2019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33E7F-74AF-4BB2-898B-3337D64EB1E4}" type="slidenum">
              <a:rPr lang="en-US" smtClean="0"/>
              <a:t>‹#›</a:t>
            </a:fld>
            <a:endParaRPr lang="en-US"/>
          </a:p>
        </p:txBody>
      </p:sp>
    </p:spTree>
    <p:extLst>
      <p:ext uri="{BB962C8B-B14F-4D97-AF65-F5344CB8AC3E}">
        <p14:creationId xmlns:p14="http://schemas.microsoft.com/office/powerpoint/2010/main" val="281172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w3.org/TR/CSS2/visudet.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w3.org/TR/CSS2/visuren.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w3.org/TR/CSS2/tables.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207711-800C-4F71-B367-44F5D2B67C2E}" type="slidenum">
              <a:rPr lang="en-US" smtClean="0"/>
              <a:pPr/>
              <a:t>1</a:t>
            </a:fld>
            <a:endParaRPr lang="en-US"/>
          </a:p>
        </p:txBody>
      </p:sp>
    </p:spTree>
    <p:extLst>
      <p:ext uri="{BB962C8B-B14F-4D97-AF65-F5344CB8AC3E}">
        <p14:creationId xmlns:p14="http://schemas.microsoft.com/office/powerpoint/2010/main" val="281504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25AA11-4930-4819-A3B1-204C969AF937}" type="slidenum">
              <a:rPr lang="en-US" smtClean="0"/>
              <a:pPr/>
              <a:t>11</a:t>
            </a:fld>
            <a:endParaRPr lang="en-US"/>
          </a:p>
        </p:txBody>
      </p:sp>
    </p:spTree>
    <p:extLst>
      <p:ext uri="{BB962C8B-B14F-4D97-AF65-F5344CB8AC3E}">
        <p14:creationId xmlns:p14="http://schemas.microsoft.com/office/powerpoint/2010/main" val="395562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http://www.w3.org/TR/CSS2/fonts.html</a:t>
            </a:r>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12</a:t>
            </a:fld>
            <a:endParaRPr lang="en-US"/>
          </a:p>
        </p:txBody>
      </p:sp>
    </p:spTree>
    <p:extLst>
      <p:ext uri="{BB962C8B-B14F-4D97-AF65-F5344CB8AC3E}">
        <p14:creationId xmlns:p14="http://schemas.microsoft.com/office/powerpoint/2010/main" val="1591182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13</a:t>
            </a:fld>
            <a:endParaRPr lang="en-US"/>
          </a:p>
        </p:txBody>
      </p:sp>
    </p:spTree>
    <p:extLst>
      <p:ext uri="{BB962C8B-B14F-4D97-AF65-F5344CB8AC3E}">
        <p14:creationId xmlns:p14="http://schemas.microsoft.com/office/powerpoint/2010/main" val="387842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14</a:t>
            </a:fld>
            <a:endParaRPr lang="en-US"/>
          </a:p>
        </p:txBody>
      </p:sp>
    </p:spTree>
    <p:extLst>
      <p:ext uri="{BB962C8B-B14F-4D97-AF65-F5344CB8AC3E}">
        <p14:creationId xmlns:p14="http://schemas.microsoft.com/office/powerpoint/2010/main" val="15983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15</a:t>
            </a:fld>
            <a:endParaRPr lang="en-US"/>
          </a:p>
        </p:txBody>
      </p:sp>
    </p:spTree>
    <p:extLst>
      <p:ext uri="{BB962C8B-B14F-4D97-AF65-F5344CB8AC3E}">
        <p14:creationId xmlns:p14="http://schemas.microsoft.com/office/powerpoint/2010/main" val="3654889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http://www.w3.org/TR/CSS2/text.html</a:t>
            </a:r>
          </a:p>
          <a:p>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16</a:t>
            </a:fld>
            <a:endParaRPr lang="en-US"/>
          </a:p>
        </p:txBody>
      </p:sp>
    </p:spTree>
    <p:extLst>
      <p:ext uri="{BB962C8B-B14F-4D97-AF65-F5344CB8AC3E}">
        <p14:creationId xmlns:p14="http://schemas.microsoft.com/office/powerpoint/2010/main" val="220121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17</a:t>
            </a:fld>
            <a:endParaRPr lang="en-US"/>
          </a:p>
        </p:txBody>
      </p:sp>
    </p:spTree>
    <p:extLst>
      <p:ext uri="{BB962C8B-B14F-4D97-AF65-F5344CB8AC3E}">
        <p14:creationId xmlns:p14="http://schemas.microsoft.com/office/powerpoint/2010/main" val="159026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18</a:t>
            </a:fld>
            <a:endParaRPr lang="en-US"/>
          </a:p>
        </p:txBody>
      </p:sp>
    </p:spTree>
    <p:extLst>
      <p:ext uri="{BB962C8B-B14F-4D97-AF65-F5344CB8AC3E}">
        <p14:creationId xmlns:p14="http://schemas.microsoft.com/office/powerpoint/2010/main" val="926152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http://www.w3.org/TR/CSS2/colors.html</a:t>
            </a:r>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19</a:t>
            </a:fld>
            <a:endParaRPr lang="en-US"/>
          </a:p>
        </p:txBody>
      </p:sp>
    </p:spTree>
    <p:extLst>
      <p:ext uri="{BB962C8B-B14F-4D97-AF65-F5344CB8AC3E}">
        <p14:creationId xmlns:p14="http://schemas.microsoft.com/office/powerpoint/2010/main" val="66699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20</a:t>
            </a:fld>
            <a:endParaRPr lang="en-US"/>
          </a:p>
        </p:txBody>
      </p:sp>
    </p:spTree>
    <p:extLst>
      <p:ext uri="{BB962C8B-B14F-4D97-AF65-F5344CB8AC3E}">
        <p14:creationId xmlns:p14="http://schemas.microsoft.com/office/powerpoint/2010/main" val="183426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25AA11-4930-4819-A3B1-204C969AF937}" type="slidenum">
              <a:rPr lang="en-US" smtClean="0"/>
              <a:pPr/>
              <a:t>3</a:t>
            </a:fld>
            <a:endParaRPr lang="en-US"/>
          </a:p>
        </p:txBody>
      </p:sp>
    </p:spTree>
    <p:extLst>
      <p:ext uri="{BB962C8B-B14F-4D97-AF65-F5344CB8AC3E}">
        <p14:creationId xmlns:p14="http://schemas.microsoft.com/office/powerpoint/2010/main" val="2608516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http://meyerweb.com/eric/css/edge/complexspiral/glassy.html</a:t>
            </a:r>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21</a:t>
            </a:fld>
            <a:endParaRPr lang="en-US"/>
          </a:p>
        </p:txBody>
      </p:sp>
    </p:spTree>
    <p:extLst>
      <p:ext uri="{BB962C8B-B14F-4D97-AF65-F5344CB8AC3E}">
        <p14:creationId xmlns:p14="http://schemas.microsoft.com/office/powerpoint/2010/main" val="2715669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http://www.w3.org/TR/CSS2/generate.html#lists</a:t>
            </a:r>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22</a:t>
            </a:fld>
            <a:endParaRPr lang="en-US"/>
          </a:p>
        </p:txBody>
      </p:sp>
    </p:spTree>
    <p:extLst>
      <p:ext uri="{BB962C8B-B14F-4D97-AF65-F5344CB8AC3E}">
        <p14:creationId xmlns:p14="http://schemas.microsoft.com/office/powerpoint/2010/main" val="1971220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23</a:t>
            </a:fld>
            <a:endParaRPr lang="en-US"/>
          </a:p>
        </p:txBody>
      </p:sp>
    </p:spTree>
    <p:extLst>
      <p:ext uri="{BB962C8B-B14F-4D97-AF65-F5344CB8AC3E}">
        <p14:creationId xmlns:p14="http://schemas.microsoft.com/office/powerpoint/2010/main" val="3860991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24</a:t>
            </a:fld>
            <a:endParaRPr lang="en-US"/>
          </a:p>
        </p:txBody>
      </p:sp>
    </p:spTree>
    <p:extLst>
      <p:ext uri="{BB962C8B-B14F-4D97-AF65-F5344CB8AC3E}">
        <p14:creationId xmlns:p14="http://schemas.microsoft.com/office/powerpoint/2010/main" val="417790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25</a:t>
            </a:fld>
            <a:endParaRPr lang="en-US"/>
          </a:p>
        </p:txBody>
      </p:sp>
    </p:spTree>
    <p:extLst>
      <p:ext uri="{BB962C8B-B14F-4D97-AF65-F5344CB8AC3E}">
        <p14:creationId xmlns:p14="http://schemas.microsoft.com/office/powerpoint/2010/main" val="4221326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26</a:t>
            </a:fld>
            <a:endParaRPr lang="en-US"/>
          </a:p>
        </p:txBody>
      </p:sp>
    </p:spTree>
    <p:extLst>
      <p:ext uri="{BB962C8B-B14F-4D97-AF65-F5344CB8AC3E}">
        <p14:creationId xmlns:p14="http://schemas.microsoft.com/office/powerpoint/2010/main" val="2204596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27</a:t>
            </a:fld>
            <a:endParaRPr lang="en-US"/>
          </a:p>
        </p:txBody>
      </p:sp>
    </p:spTree>
    <p:extLst>
      <p:ext uri="{BB962C8B-B14F-4D97-AF65-F5344CB8AC3E}">
        <p14:creationId xmlns:p14="http://schemas.microsoft.com/office/powerpoint/2010/main" val="763434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http://www.w3.org/TR/CSS2/box.html</a:t>
            </a:r>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28</a:t>
            </a:fld>
            <a:endParaRPr lang="en-US"/>
          </a:p>
        </p:txBody>
      </p:sp>
    </p:spTree>
    <p:extLst>
      <p:ext uri="{BB962C8B-B14F-4D97-AF65-F5344CB8AC3E}">
        <p14:creationId xmlns:p14="http://schemas.microsoft.com/office/powerpoint/2010/main" val="2460511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29</a:t>
            </a:fld>
            <a:endParaRPr lang="en-US"/>
          </a:p>
        </p:txBody>
      </p:sp>
    </p:spTree>
    <p:extLst>
      <p:ext uri="{BB962C8B-B14F-4D97-AF65-F5344CB8AC3E}">
        <p14:creationId xmlns:p14="http://schemas.microsoft.com/office/powerpoint/2010/main" val="962346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30</a:t>
            </a:fld>
            <a:endParaRPr lang="en-US"/>
          </a:p>
        </p:txBody>
      </p:sp>
    </p:spTree>
    <p:extLst>
      <p:ext uri="{BB962C8B-B14F-4D97-AF65-F5344CB8AC3E}">
        <p14:creationId xmlns:p14="http://schemas.microsoft.com/office/powerpoint/2010/main" val="14042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25AA11-4930-4819-A3B1-204C969AF937}" type="slidenum">
              <a:rPr lang="en-US" smtClean="0"/>
              <a:pPr/>
              <a:t>4</a:t>
            </a:fld>
            <a:endParaRPr lang="en-US"/>
          </a:p>
        </p:txBody>
      </p:sp>
    </p:spTree>
    <p:extLst>
      <p:ext uri="{BB962C8B-B14F-4D97-AF65-F5344CB8AC3E}">
        <p14:creationId xmlns:p14="http://schemas.microsoft.com/office/powerpoint/2010/main" val="3713994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31</a:t>
            </a:fld>
            <a:endParaRPr lang="en-US"/>
          </a:p>
        </p:txBody>
      </p:sp>
    </p:spTree>
    <p:extLst>
      <p:ext uri="{BB962C8B-B14F-4D97-AF65-F5344CB8AC3E}">
        <p14:creationId xmlns:p14="http://schemas.microsoft.com/office/powerpoint/2010/main" val="2220530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32</a:t>
            </a:fld>
            <a:endParaRPr lang="en-US"/>
          </a:p>
        </p:txBody>
      </p:sp>
    </p:spTree>
    <p:extLst>
      <p:ext uri="{BB962C8B-B14F-4D97-AF65-F5344CB8AC3E}">
        <p14:creationId xmlns:p14="http://schemas.microsoft.com/office/powerpoint/2010/main" val="2090861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33</a:t>
            </a:fld>
            <a:endParaRPr lang="en-US"/>
          </a:p>
        </p:txBody>
      </p:sp>
    </p:spTree>
    <p:extLst>
      <p:ext uri="{BB962C8B-B14F-4D97-AF65-F5344CB8AC3E}">
        <p14:creationId xmlns:p14="http://schemas.microsoft.com/office/powerpoint/2010/main" val="647101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http://www.w3.org/TR/CSS2/visuren.html</a:t>
            </a:r>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34</a:t>
            </a:fld>
            <a:endParaRPr lang="en-US"/>
          </a:p>
        </p:txBody>
      </p:sp>
    </p:spTree>
    <p:extLst>
      <p:ext uri="{BB962C8B-B14F-4D97-AF65-F5344CB8AC3E}">
        <p14:creationId xmlns:p14="http://schemas.microsoft.com/office/powerpoint/2010/main" val="3293262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35</a:t>
            </a:fld>
            <a:endParaRPr lang="en-US"/>
          </a:p>
        </p:txBody>
      </p:sp>
    </p:spTree>
    <p:extLst>
      <p:ext uri="{BB962C8B-B14F-4D97-AF65-F5344CB8AC3E}">
        <p14:creationId xmlns:p14="http://schemas.microsoft.com/office/powerpoint/2010/main" val="3969630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36</a:t>
            </a:fld>
            <a:endParaRPr lang="en-US"/>
          </a:p>
        </p:txBody>
      </p:sp>
    </p:spTree>
    <p:extLst>
      <p:ext uri="{BB962C8B-B14F-4D97-AF65-F5344CB8AC3E}">
        <p14:creationId xmlns:p14="http://schemas.microsoft.com/office/powerpoint/2010/main" val="4093081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http://www.w3.org/TR/CSS2/visudet.html</a:t>
            </a:r>
            <a:endParaRPr lang="en-US" dirty="0" smtClean="0"/>
          </a:p>
          <a:p>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37</a:t>
            </a:fld>
            <a:endParaRPr lang="en-US"/>
          </a:p>
        </p:txBody>
      </p:sp>
    </p:spTree>
    <p:extLst>
      <p:ext uri="{BB962C8B-B14F-4D97-AF65-F5344CB8AC3E}">
        <p14:creationId xmlns:p14="http://schemas.microsoft.com/office/powerpoint/2010/main" val="1067912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38</a:t>
            </a:fld>
            <a:endParaRPr lang="en-US"/>
          </a:p>
        </p:txBody>
      </p:sp>
    </p:spTree>
    <p:extLst>
      <p:ext uri="{BB962C8B-B14F-4D97-AF65-F5344CB8AC3E}">
        <p14:creationId xmlns:p14="http://schemas.microsoft.com/office/powerpoint/2010/main" val="3918894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39</a:t>
            </a:fld>
            <a:endParaRPr lang="en-US"/>
          </a:p>
        </p:txBody>
      </p:sp>
    </p:spTree>
    <p:extLst>
      <p:ext uri="{BB962C8B-B14F-4D97-AF65-F5344CB8AC3E}">
        <p14:creationId xmlns:p14="http://schemas.microsoft.com/office/powerpoint/2010/main" val="4123665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http://www.w3.org/TR/CSS2/visufx.html</a:t>
            </a:r>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40</a:t>
            </a:fld>
            <a:endParaRPr lang="en-US"/>
          </a:p>
        </p:txBody>
      </p:sp>
    </p:spTree>
    <p:extLst>
      <p:ext uri="{BB962C8B-B14F-4D97-AF65-F5344CB8AC3E}">
        <p14:creationId xmlns:p14="http://schemas.microsoft.com/office/powerpoint/2010/main" val="339732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25AA11-4930-4819-A3B1-204C969AF937}" type="slidenum">
              <a:rPr lang="en-US" smtClean="0"/>
              <a:pPr/>
              <a:t>5</a:t>
            </a:fld>
            <a:endParaRPr lang="en-US"/>
          </a:p>
        </p:txBody>
      </p:sp>
    </p:spTree>
    <p:extLst>
      <p:ext uri="{BB962C8B-B14F-4D97-AF65-F5344CB8AC3E}">
        <p14:creationId xmlns:p14="http://schemas.microsoft.com/office/powerpoint/2010/main" val="3330686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http://www.w3.org/TR/CSS2/visuren.html#propdef-display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41</a:t>
            </a:fld>
            <a:endParaRPr lang="en-US"/>
          </a:p>
        </p:txBody>
      </p:sp>
    </p:spTree>
    <p:extLst>
      <p:ext uri="{BB962C8B-B14F-4D97-AF65-F5344CB8AC3E}">
        <p14:creationId xmlns:p14="http://schemas.microsoft.com/office/powerpoint/2010/main" val="3571562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http://www.w3.org/TR/CSS2/tables.html</a:t>
            </a:r>
            <a:endParaRPr lang="en-US" dirty="0" smtClean="0"/>
          </a:p>
          <a:p>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42</a:t>
            </a:fld>
            <a:endParaRPr lang="en-US"/>
          </a:p>
        </p:txBody>
      </p:sp>
    </p:spTree>
    <p:extLst>
      <p:ext uri="{BB962C8B-B14F-4D97-AF65-F5344CB8AC3E}">
        <p14:creationId xmlns:p14="http://schemas.microsoft.com/office/powerpoint/2010/main" val="3169550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4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4D3E70-F6F9-4097-8D79-A3DB1C10D834}" type="slidenum">
              <a:rPr lang="en-US">
                <a:latin typeface="Arial" charset="0"/>
              </a:rPr>
              <a:pPr/>
              <a:t>107</a:t>
            </a:fld>
            <a:endParaRPr lang="en-US">
              <a:latin typeface="Arial" charset="0"/>
            </a:endParaRPr>
          </a:p>
        </p:txBody>
      </p:sp>
    </p:spTree>
    <p:extLst>
      <p:ext uri="{BB962C8B-B14F-4D97-AF65-F5344CB8AC3E}">
        <p14:creationId xmlns:p14="http://schemas.microsoft.com/office/powerpoint/2010/main" val="31154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p:spPr>
      </p:sp>
      <p:sp>
        <p:nvSpPr>
          <p:cNvPr id="285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5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0FE2D8-0180-4D1E-A186-18FD952BAF33}" type="slidenum">
              <a:rPr lang="en-US">
                <a:latin typeface="Arial" charset="0"/>
              </a:rPr>
              <a:pPr/>
              <a:t>108</a:t>
            </a:fld>
            <a:endParaRPr lang="en-US">
              <a:latin typeface="Arial" charset="0"/>
            </a:endParaRPr>
          </a:p>
        </p:txBody>
      </p:sp>
    </p:spTree>
    <p:extLst>
      <p:ext uri="{BB962C8B-B14F-4D97-AF65-F5344CB8AC3E}">
        <p14:creationId xmlns:p14="http://schemas.microsoft.com/office/powerpoint/2010/main" val="1697865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24445592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4E96D5-04FA-49B1-8478-C81E58D3B9D6}" type="slidenum">
              <a:rPr lang="en-US">
                <a:latin typeface="Arial" charset="0"/>
              </a:rPr>
              <a:pPr/>
              <a:t>110</a:t>
            </a:fld>
            <a:endParaRPr lang="en-US">
              <a:latin typeface="Arial" charset="0"/>
            </a:endParaRPr>
          </a:p>
        </p:txBody>
      </p:sp>
    </p:spTree>
    <p:extLst>
      <p:ext uri="{BB962C8B-B14F-4D97-AF65-F5344CB8AC3E}">
        <p14:creationId xmlns:p14="http://schemas.microsoft.com/office/powerpoint/2010/main" val="3579873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8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F2172A-F6C0-47ED-8745-92B9A7B20AA4}" type="slidenum">
              <a:rPr lang="en-US">
                <a:latin typeface="Arial" charset="0"/>
              </a:rPr>
              <a:pPr/>
              <a:t>111</a:t>
            </a:fld>
            <a:endParaRPr lang="en-US">
              <a:latin typeface="Arial" charset="0"/>
            </a:endParaRPr>
          </a:p>
        </p:txBody>
      </p:sp>
    </p:spTree>
    <p:extLst>
      <p:ext uri="{BB962C8B-B14F-4D97-AF65-F5344CB8AC3E}">
        <p14:creationId xmlns:p14="http://schemas.microsoft.com/office/powerpoint/2010/main" val="3976433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p:spPr>
      </p:sp>
      <p:sp>
        <p:nvSpPr>
          <p:cNvPr id="289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9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7BB527-1969-4591-A1C5-45B3124EE419}" type="slidenum">
              <a:rPr lang="en-US">
                <a:latin typeface="Arial" charset="0"/>
              </a:rPr>
              <a:pPr/>
              <a:t>112</a:t>
            </a:fld>
            <a:endParaRPr lang="en-US">
              <a:latin typeface="Arial" charset="0"/>
            </a:endParaRPr>
          </a:p>
        </p:txBody>
      </p:sp>
    </p:spTree>
    <p:extLst>
      <p:ext uri="{BB962C8B-B14F-4D97-AF65-F5344CB8AC3E}">
        <p14:creationId xmlns:p14="http://schemas.microsoft.com/office/powerpoint/2010/main" val="796074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0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27668-8274-4D2E-A9D8-6355B44B2A99}" type="slidenum">
              <a:rPr lang="en-US">
                <a:latin typeface="Arial" charset="0"/>
              </a:rPr>
              <a:pPr/>
              <a:t>113</a:t>
            </a:fld>
            <a:endParaRPr lang="en-US">
              <a:latin typeface="Arial" charset="0"/>
            </a:endParaRPr>
          </a:p>
        </p:txBody>
      </p:sp>
    </p:spTree>
    <p:extLst>
      <p:ext uri="{BB962C8B-B14F-4D97-AF65-F5344CB8AC3E}">
        <p14:creationId xmlns:p14="http://schemas.microsoft.com/office/powerpoint/2010/main" val="687794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p:spPr>
      </p:sp>
      <p:sp>
        <p:nvSpPr>
          <p:cNvPr id="291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1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FDA20D-134C-45D8-8857-E6CAA3530C92}" type="slidenum">
              <a:rPr lang="en-US">
                <a:latin typeface="Arial" charset="0"/>
              </a:rPr>
              <a:pPr/>
              <a:t>114</a:t>
            </a:fld>
            <a:endParaRPr lang="en-US">
              <a:latin typeface="Arial" charset="0"/>
            </a:endParaRPr>
          </a:p>
        </p:txBody>
      </p:sp>
    </p:spTree>
    <p:extLst>
      <p:ext uri="{BB962C8B-B14F-4D97-AF65-F5344CB8AC3E}">
        <p14:creationId xmlns:p14="http://schemas.microsoft.com/office/powerpoint/2010/main" val="8421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25AA11-4930-4819-A3B1-204C969AF937}" type="slidenum">
              <a:rPr lang="en-US" smtClean="0"/>
              <a:pPr/>
              <a:t>6</a:t>
            </a:fld>
            <a:endParaRPr lang="en-US"/>
          </a:p>
        </p:txBody>
      </p:sp>
    </p:spTree>
    <p:extLst>
      <p:ext uri="{BB962C8B-B14F-4D97-AF65-F5344CB8AC3E}">
        <p14:creationId xmlns:p14="http://schemas.microsoft.com/office/powerpoint/2010/main" val="4212669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2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BC61D-6F91-4246-BA7E-975FB7878543}" type="slidenum">
              <a:rPr lang="en-US">
                <a:latin typeface="Arial" charset="0"/>
              </a:rPr>
              <a:pPr/>
              <a:t>115</a:t>
            </a:fld>
            <a:endParaRPr lang="en-US">
              <a:latin typeface="Arial" charset="0"/>
            </a:endParaRPr>
          </a:p>
        </p:txBody>
      </p:sp>
    </p:spTree>
    <p:extLst>
      <p:ext uri="{BB962C8B-B14F-4D97-AF65-F5344CB8AC3E}">
        <p14:creationId xmlns:p14="http://schemas.microsoft.com/office/powerpoint/2010/main" val="2010298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p:spPr>
      </p:sp>
      <p:sp>
        <p:nvSpPr>
          <p:cNvPr id="293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3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08829E-AC55-4E30-A04F-352AE22D3500}" type="slidenum">
              <a:rPr lang="en-US">
                <a:latin typeface="Arial" charset="0"/>
              </a:rPr>
              <a:pPr/>
              <a:t>116</a:t>
            </a:fld>
            <a:endParaRPr lang="en-US">
              <a:latin typeface="Arial" charset="0"/>
            </a:endParaRPr>
          </a:p>
        </p:txBody>
      </p:sp>
    </p:spTree>
    <p:extLst>
      <p:ext uri="{BB962C8B-B14F-4D97-AF65-F5344CB8AC3E}">
        <p14:creationId xmlns:p14="http://schemas.microsoft.com/office/powerpoint/2010/main" val="29782991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4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0C070C-874C-4E3C-B608-1BA36729B4E0}" type="slidenum">
              <a:rPr lang="en-US">
                <a:latin typeface="Arial" charset="0"/>
              </a:rPr>
              <a:pPr/>
              <a:t>117</a:t>
            </a:fld>
            <a:endParaRPr lang="en-US">
              <a:latin typeface="Arial" charset="0"/>
            </a:endParaRPr>
          </a:p>
        </p:txBody>
      </p:sp>
    </p:spTree>
    <p:extLst>
      <p:ext uri="{BB962C8B-B14F-4D97-AF65-F5344CB8AC3E}">
        <p14:creationId xmlns:p14="http://schemas.microsoft.com/office/powerpoint/2010/main" val="2640034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207711-800C-4F71-B367-44F5D2B67C2E}" type="slidenum">
              <a:rPr lang="en-US" smtClean="0"/>
              <a:pPr/>
              <a:t>124</a:t>
            </a:fld>
            <a:endParaRPr lang="en-US"/>
          </a:p>
        </p:txBody>
      </p:sp>
    </p:spTree>
    <p:extLst>
      <p:ext uri="{BB962C8B-B14F-4D97-AF65-F5344CB8AC3E}">
        <p14:creationId xmlns:p14="http://schemas.microsoft.com/office/powerpoint/2010/main" val="817680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207711-800C-4F71-B367-44F5D2B67C2E}" type="slidenum">
              <a:rPr lang="en-US" smtClean="0"/>
              <a:pPr/>
              <a:t>125</a:t>
            </a:fld>
            <a:endParaRPr lang="en-US"/>
          </a:p>
        </p:txBody>
      </p:sp>
    </p:spTree>
    <p:extLst>
      <p:ext uri="{BB962C8B-B14F-4D97-AF65-F5344CB8AC3E}">
        <p14:creationId xmlns:p14="http://schemas.microsoft.com/office/powerpoint/2010/main" val="23581700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9271504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207711-800C-4F71-B367-44F5D2B67C2E}" type="slidenum">
              <a:rPr lang="en-US" smtClean="0"/>
              <a:pPr/>
              <a:t>127</a:t>
            </a:fld>
            <a:endParaRPr lang="en-US"/>
          </a:p>
        </p:txBody>
      </p:sp>
    </p:spTree>
    <p:extLst>
      <p:ext uri="{BB962C8B-B14F-4D97-AF65-F5344CB8AC3E}">
        <p14:creationId xmlns:p14="http://schemas.microsoft.com/office/powerpoint/2010/main" val="34183306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207711-800C-4F71-B367-44F5D2B67C2E}" type="slidenum">
              <a:rPr lang="en-US" smtClean="0"/>
              <a:pPr/>
              <a:t>128</a:t>
            </a:fld>
            <a:endParaRPr lang="en-US"/>
          </a:p>
        </p:txBody>
      </p:sp>
    </p:spTree>
    <p:extLst>
      <p:ext uri="{BB962C8B-B14F-4D97-AF65-F5344CB8AC3E}">
        <p14:creationId xmlns:p14="http://schemas.microsoft.com/office/powerpoint/2010/main" val="375989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25AA11-4930-4819-A3B1-204C969AF937}" type="slidenum">
              <a:rPr lang="en-US" smtClean="0"/>
              <a:pPr/>
              <a:t>7</a:t>
            </a:fld>
            <a:endParaRPr lang="en-US"/>
          </a:p>
        </p:txBody>
      </p:sp>
    </p:spTree>
    <p:extLst>
      <p:ext uri="{BB962C8B-B14F-4D97-AF65-F5344CB8AC3E}">
        <p14:creationId xmlns:p14="http://schemas.microsoft.com/office/powerpoint/2010/main" val="372549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25AA11-4930-4819-A3B1-204C969AF937}" type="slidenum">
              <a:rPr lang="en-US" smtClean="0"/>
              <a:pPr/>
              <a:t>8</a:t>
            </a:fld>
            <a:endParaRPr lang="en-US"/>
          </a:p>
        </p:txBody>
      </p:sp>
    </p:spTree>
    <p:extLst>
      <p:ext uri="{BB962C8B-B14F-4D97-AF65-F5344CB8AC3E}">
        <p14:creationId xmlns:p14="http://schemas.microsoft.com/office/powerpoint/2010/main" val="361053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F12E0A-C978-4E2D-8F1C-D8170B88A86D}" type="slidenum">
              <a:rPr lang="en-US" smtClean="0"/>
              <a:pPr/>
              <a:t>9</a:t>
            </a:fld>
            <a:endParaRPr lang="en-US"/>
          </a:p>
        </p:txBody>
      </p:sp>
    </p:spTree>
    <p:extLst>
      <p:ext uri="{BB962C8B-B14F-4D97-AF65-F5344CB8AC3E}">
        <p14:creationId xmlns:p14="http://schemas.microsoft.com/office/powerpoint/2010/main" val="222291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6F12E0A-C978-4E2D-8F1C-D8170B88A86D}" type="slidenum">
              <a:rPr lang="en-US" smtClean="0"/>
              <a:pPr/>
              <a:t>10</a:t>
            </a:fld>
            <a:endParaRPr lang="en-US"/>
          </a:p>
        </p:txBody>
      </p:sp>
    </p:spTree>
    <p:extLst>
      <p:ext uri="{BB962C8B-B14F-4D97-AF65-F5344CB8AC3E}">
        <p14:creationId xmlns:p14="http://schemas.microsoft.com/office/powerpoint/2010/main" val="244400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B2E825-245E-4F75-A0ED-37CB56C5D5E6}" type="datetime1">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208638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09D21-21CD-487A-83F3-5BFF9A13D6E1}" type="datetime1">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111686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D1697C-C2BB-4984-888A-CC0599D33D48}" type="datetime1">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219378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FEC23-4E70-4144-9F1B-8E3548A5C015}" type="datetime1">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236555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174D0-0198-4B97-9E6C-34ACD19A3825}" type="datetime1">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175930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7C9BA8-40C9-4556-AE7A-E20D1F86128D}" type="datetime1">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227252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9A58DC-65FF-48D6-A63D-2CD972448590}" type="datetime1">
              <a:rPr lang="en-US" smtClean="0"/>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394976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7F257-0056-45D0-B84D-BFA36D00DA70}" type="datetime1">
              <a:rPr lang="en-US" smtClean="0"/>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421237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7D304-FD0B-483F-8F3D-3EE5309D80D4}" type="datetime1">
              <a:rPr lang="en-US" smtClean="0"/>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144531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49A9C-EFE5-46FB-8CF2-F06B34B12E84}" type="datetime1">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319802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B3B8F-A137-490B-AFEF-1E3FA311B9C1}" type="datetime1">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C1B1-4423-42C5-9872-855B368044E8}" type="slidenum">
              <a:rPr lang="en-US" smtClean="0"/>
              <a:t>‹#›</a:t>
            </a:fld>
            <a:endParaRPr lang="en-US"/>
          </a:p>
        </p:txBody>
      </p:sp>
    </p:spTree>
    <p:extLst>
      <p:ext uri="{BB962C8B-B14F-4D97-AF65-F5344CB8AC3E}">
        <p14:creationId xmlns:p14="http://schemas.microsoft.com/office/powerpoint/2010/main" val="93745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76537-1845-4C23-AA5C-BE0549D3CEBE}" type="datetime1">
              <a:rPr lang="en-US" smtClean="0"/>
              <a:t>8/2/2019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AC1B1-4423-42C5-9872-855B368044E8}" type="slidenum">
              <a:rPr lang="en-US" smtClean="0"/>
              <a:t>‹#›</a:t>
            </a:fld>
            <a:endParaRPr lang="en-US"/>
          </a:p>
        </p:txBody>
      </p:sp>
    </p:spTree>
    <p:extLst>
      <p:ext uri="{BB962C8B-B14F-4D97-AF65-F5344CB8AC3E}">
        <p14:creationId xmlns:p14="http://schemas.microsoft.com/office/powerpoint/2010/main" val="4278827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8.png"/><Relationship Id="rId4" Type="http://schemas.openxmlformats.org/officeDocument/2006/relationships/image" Target="../media/image7.w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9.wmf"/></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0.w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wmf"/></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4.wmf"/></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15.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17.png"/><Relationship Id="rId4" Type="http://schemas.openxmlformats.org/officeDocument/2006/relationships/image" Target="../media/image16.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image" Target="../media/image18.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9.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www.w3schools.com/css/demo_style_main.asp" TargetMode="External"/><Relationship Id="rId4" Type="http://schemas.openxmlformats.org/officeDocument/2006/relationships/hyperlink" Target="http://www.w3schools.com/css/demo_default.htm"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oleObject" Target="../embeddings/oleObject5.bin"/><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oleObject" Target="../embeddings/oleObject6.bin"/><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0"/>
            <a:ext cx="8610600" cy="1143000"/>
          </a:xfrm>
        </p:spPr>
        <p:txBody>
          <a:bodyPr>
            <a:noAutofit/>
          </a:bodyPr>
          <a:lstStyle/>
          <a:p>
            <a:r>
              <a:rPr lang="en-US" sz="4800" b="1" dirty="0" smtClean="0"/>
              <a:t>Chapter 3</a:t>
            </a:r>
            <a:r>
              <a:rPr lang="en-US" sz="4800" dirty="0" smtClean="0"/>
              <a:t/>
            </a:r>
            <a:br>
              <a:rPr lang="en-US" sz="4800" dirty="0" smtClean="0"/>
            </a:br>
            <a:r>
              <a:rPr lang="en-US" sz="4800" dirty="0" smtClean="0"/>
              <a:t> </a:t>
            </a:r>
            <a:br>
              <a:rPr lang="en-US" sz="4800" dirty="0" smtClean="0"/>
            </a:br>
            <a:r>
              <a:rPr lang="en-US" sz="4800" b="1" dirty="0"/>
              <a:t>Creating Advanced Web Pages with Dynamic HTML</a:t>
            </a:r>
            <a:r>
              <a:rPr lang="en-US" sz="4800" dirty="0"/>
              <a:t/>
            </a:r>
            <a:br>
              <a:rPr lang="en-US" sz="4800" dirty="0"/>
            </a:br>
            <a:r>
              <a:rPr lang="en-US" sz="4800" dirty="0" smtClean="0"/>
              <a:t/>
            </a:r>
            <a:br>
              <a:rPr lang="en-US" sz="4800" dirty="0" smtClean="0"/>
            </a:br>
            <a:endParaRPr lang="en-US" sz="4800" dirty="0"/>
          </a:p>
        </p:txBody>
      </p:sp>
      <p:sp>
        <p:nvSpPr>
          <p:cNvPr id="6" name="Slide Number Placeholder 5"/>
          <p:cNvSpPr>
            <a:spLocks noGrp="1"/>
          </p:cNvSpPr>
          <p:nvPr>
            <p:ph type="sldNum" sz="quarter" idx="12"/>
          </p:nvPr>
        </p:nvSpPr>
        <p:spPr/>
        <p:txBody>
          <a:bodyPr/>
          <a:lstStyle/>
          <a:p>
            <a:fld id="{8A45DF54-AAB0-4663-AA93-38594A60539E}" type="slidenum">
              <a:rPr lang="en-US" smtClean="0"/>
              <a:pPr/>
              <a:t>1</a:t>
            </a:fld>
            <a:endParaRPr lang="en-US"/>
          </a:p>
        </p:txBody>
      </p:sp>
    </p:spTree>
    <p:custDataLst>
      <p:tags r:id="rId1"/>
    </p:custDataLst>
    <p:extLst>
      <p:ext uri="{BB962C8B-B14F-4D97-AF65-F5344CB8AC3E}">
        <p14:creationId xmlns:p14="http://schemas.microsoft.com/office/powerpoint/2010/main" val="1040303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pPr marL="0" indent="0">
              <a:buNone/>
            </a:pPr>
            <a:r>
              <a:rPr lang="en-US" sz="3300" b="1" dirty="0" smtClean="0"/>
              <a:t>I</a:t>
            </a:r>
            <a:r>
              <a:rPr lang="en-US" sz="3800" b="1" dirty="0" smtClean="0"/>
              <a:t>nsert CSS …</a:t>
            </a:r>
          </a:p>
          <a:p>
            <a:r>
              <a:rPr lang="en-US" b="1" dirty="0" smtClean="0"/>
              <a:t>External</a:t>
            </a:r>
          </a:p>
          <a:p>
            <a:pPr lvl="2"/>
            <a:r>
              <a:rPr lang="en-US" dirty="0" smtClean="0">
                <a:solidFill>
                  <a:schemeClr val="tx2">
                    <a:lumMod val="75000"/>
                  </a:schemeClr>
                </a:solidFill>
              </a:rPr>
              <a:t>&lt;link&gt;</a:t>
            </a:r>
            <a:r>
              <a:rPr lang="en-US" dirty="0" smtClean="0"/>
              <a:t> tag in the </a:t>
            </a:r>
            <a:r>
              <a:rPr lang="en-US" dirty="0" smtClean="0">
                <a:solidFill>
                  <a:schemeClr val="tx2">
                    <a:lumMod val="75000"/>
                  </a:schemeClr>
                </a:solidFill>
              </a:rPr>
              <a:t>&lt;head&gt;</a:t>
            </a:r>
            <a:r>
              <a:rPr lang="en-US" dirty="0" smtClean="0"/>
              <a:t> section</a:t>
            </a:r>
          </a:p>
          <a:p>
            <a:pPr lvl="2"/>
            <a:r>
              <a:rPr lang="en-US" dirty="0" smtClean="0"/>
              <a:t>E.g. </a:t>
            </a:r>
          </a:p>
          <a:p>
            <a:pPr marL="503238" lvl="2" indent="0">
              <a:buNone/>
            </a:pPr>
            <a:r>
              <a:rPr lang="en-US" dirty="0">
                <a:solidFill>
                  <a:schemeClr val="tx2">
                    <a:lumMod val="75000"/>
                  </a:schemeClr>
                </a:solidFill>
              </a:rPr>
              <a:t>&lt;head&gt;</a:t>
            </a:r>
            <a:br>
              <a:rPr lang="en-US" dirty="0">
                <a:solidFill>
                  <a:schemeClr val="tx2">
                    <a:lumMod val="75000"/>
                  </a:schemeClr>
                </a:solidFill>
              </a:rPr>
            </a:br>
            <a:r>
              <a:rPr lang="en-US" dirty="0" smtClean="0">
                <a:solidFill>
                  <a:schemeClr val="tx2">
                    <a:lumMod val="75000"/>
                  </a:schemeClr>
                </a:solidFill>
              </a:rPr>
              <a:t>    &lt;</a:t>
            </a:r>
            <a:r>
              <a:rPr lang="en-US" dirty="0">
                <a:solidFill>
                  <a:schemeClr val="tx2">
                    <a:lumMod val="75000"/>
                  </a:schemeClr>
                </a:solidFill>
              </a:rPr>
              <a:t>link</a:t>
            </a:r>
            <a:r>
              <a:rPr lang="en-US" dirty="0"/>
              <a:t> </a:t>
            </a:r>
            <a:r>
              <a:rPr lang="en-US" dirty="0" err="1">
                <a:solidFill>
                  <a:schemeClr val="accent1">
                    <a:lumMod val="75000"/>
                  </a:schemeClr>
                </a:solidFill>
              </a:rPr>
              <a:t>rel</a:t>
            </a:r>
            <a:r>
              <a:rPr lang="en-US" dirty="0"/>
              <a:t>=</a:t>
            </a:r>
            <a:r>
              <a:rPr lang="en-US" dirty="0">
                <a:solidFill>
                  <a:srgbClr val="0070C0"/>
                </a:solidFill>
              </a:rPr>
              <a:t>"</a:t>
            </a:r>
            <a:r>
              <a:rPr lang="en-US" dirty="0" err="1">
                <a:solidFill>
                  <a:srgbClr val="0070C0"/>
                </a:solidFill>
              </a:rPr>
              <a:t>stylesheet</a:t>
            </a:r>
            <a:r>
              <a:rPr lang="en-US" dirty="0">
                <a:solidFill>
                  <a:srgbClr val="0070C0"/>
                </a:solidFill>
              </a:rPr>
              <a:t>"</a:t>
            </a:r>
            <a:r>
              <a:rPr lang="en-US" dirty="0"/>
              <a:t> </a:t>
            </a:r>
            <a:r>
              <a:rPr lang="en-US" dirty="0">
                <a:solidFill>
                  <a:schemeClr val="accent1">
                    <a:lumMod val="75000"/>
                  </a:schemeClr>
                </a:solidFill>
              </a:rPr>
              <a:t>type</a:t>
            </a:r>
            <a:r>
              <a:rPr lang="en-US" dirty="0"/>
              <a:t>=</a:t>
            </a:r>
            <a:r>
              <a:rPr lang="en-US" dirty="0">
                <a:solidFill>
                  <a:srgbClr val="0070C0"/>
                </a:solidFill>
              </a:rPr>
              <a:t>"text/</a:t>
            </a:r>
            <a:r>
              <a:rPr lang="en-US" dirty="0" err="1">
                <a:solidFill>
                  <a:srgbClr val="0070C0"/>
                </a:solidFill>
              </a:rPr>
              <a:t>css</a:t>
            </a:r>
            <a:r>
              <a:rPr lang="en-US" dirty="0">
                <a:solidFill>
                  <a:srgbClr val="0070C0"/>
                </a:solidFill>
              </a:rPr>
              <a:t>"</a:t>
            </a:r>
            <a:r>
              <a:rPr lang="en-US" dirty="0"/>
              <a:t> </a:t>
            </a:r>
            <a:r>
              <a:rPr lang="en-US" dirty="0" smtClean="0"/>
              <a:t> </a:t>
            </a:r>
          </a:p>
          <a:p>
            <a:pPr marL="503238" lvl="2" indent="0">
              <a:buNone/>
            </a:pPr>
            <a:r>
              <a:rPr lang="en-US" dirty="0"/>
              <a:t> </a:t>
            </a:r>
            <a:r>
              <a:rPr lang="en-US" dirty="0" smtClean="0"/>
              <a:t>           </a:t>
            </a:r>
            <a:r>
              <a:rPr lang="en-US" dirty="0" err="1" smtClean="0">
                <a:solidFill>
                  <a:schemeClr val="accent1">
                    <a:lumMod val="75000"/>
                  </a:schemeClr>
                </a:solidFill>
              </a:rPr>
              <a:t>href</a:t>
            </a:r>
            <a:r>
              <a:rPr lang="en-US" dirty="0"/>
              <a:t>=</a:t>
            </a:r>
            <a:r>
              <a:rPr lang="en-US" dirty="0">
                <a:solidFill>
                  <a:srgbClr val="0070C0"/>
                </a:solidFill>
              </a:rPr>
              <a:t>"</a:t>
            </a:r>
            <a:r>
              <a:rPr lang="en-US" dirty="0" smtClean="0">
                <a:solidFill>
                  <a:srgbClr val="0070C0"/>
                </a:solidFill>
              </a:rPr>
              <a:t>mystyle.css"</a:t>
            </a:r>
            <a:r>
              <a:rPr lang="en-US" dirty="0" smtClean="0">
                <a:solidFill>
                  <a:schemeClr val="tx2">
                    <a:lumMod val="75000"/>
                  </a:schemeClr>
                </a:solidFill>
              </a:rPr>
              <a:t>&gt;</a:t>
            </a:r>
            <a:r>
              <a:rPr lang="en-US" dirty="0"/>
              <a:t/>
            </a:r>
            <a:br>
              <a:rPr lang="en-US" dirty="0"/>
            </a:br>
            <a:r>
              <a:rPr lang="en-US" dirty="0">
                <a:solidFill>
                  <a:schemeClr val="tx2">
                    <a:lumMod val="75000"/>
                  </a:schemeClr>
                </a:solidFill>
              </a:rPr>
              <a:t>&lt;/head</a:t>
            </a:r>
            <a:r>
              <a:rPr lang="en-US" dirty="0" smtClean="0">
                <a:solidFill>
                  <a:schemeClr val="tx2">
                    <a:lumMod val="75000"/>
                  </a:schemeClr>
                </a:solidFill>
              </a:rPr>
              <a:t>&gt;</a:t>
            </a:r>
          </a:p>
          <a:p>
            <a:pPr lvl="2"/>
            <a:r>
              <a:rPr lang="en-US" dirty="0" smtClean="0"/>
              <a:t>Then in the mystyle.css file use the same syntax as with the </a:t>
            </a:r>
            <a:r>
              <a:rPr lang="en-US" dirty="0" smtClean="0">
                <a:solidFill>
                  <a:schemeClr val="tx2">
                    <a:lumMod val="75000"/>
                  </a:schemeClr>
                </a:solidFill>
              </a:rPr>
              <a:t>&lt;style&gt;</a:t>
            </a:r>
            <a:r>
              <a:rPr lang="en-US" dirty="0" smtClean="0"/>
              <a:t> tag.</a:t>
            </a:r>
          </a:p>
          <a:p>
            <a:pPr lvl="3"/>
            <a:r>
              <a:rPr lang="en-US" dirty="0"/>
              <a:t>CSS file is a </a:t>
            </a:r>
            <a:r>
              <a:rPr lang="en-US" dirty="0" smtClean="0"/>
              <a:t>text </a:t>
            </a:r>
            <a:r>
              <a:rPr lang="en-US" dirty="0"/>
              <a:t>file (like for html) with a .</a:t>
            </a:r>
            <a:r>
              <a:rPr lang="en-US" dirty="0" err="1"/>
              <a:t>css</a:t>
            </a:r>
            <a:r>
              <a:rPr lang="en-US" dirty="0"/>
              <a:t> extension.</a:t>
            </a:r>
            <a:endParaRPr lang="en-US" dirty="0" smtClean="0"/>
          </a:p>
          <a:p>
            <a:pPr lvl="2"/>
            <a:r>
              <a:rPr lang="en-US" dirty="0" smtClean="0"/>
              <a:t>E.g.</a:t>
            </a:r>
          </a:p>
          <a:p>
            <a:pPr marL="503238" lvl="2" indent="0">
              <a:buNone/>
            </a:pPr>
            <a:r>
              <a:rPr lang="en-US" dirty="0" smtClean="0"/>
              <a:t>        </a:t>
            </a:r>
            <a:r>
              <a:rPr lang="en-US" dirty="0" err="1" smtClean="0">
                <a:solidFill>
                  <a:srgbClr val="009900"/>
                </a:solidFill>
              </a:rPr>
              <a:t>hr</a:t>
            </a:r>
            <a:r>
              <a:rPr lang="en-US" dirty="0" smtClean="0"/>
              <a:t> </a:t>
            </a:r>
            <a:r>
              <a:rPr lang="en-US" dirty="0"/>
              <a:t>{</a:t>
            </a:r>
            <a:r>
              <a:rPr lang="en-US" dirty="0">
                <a:solidFill>
                  <a:schemeClr val="tx2">
                    <a:lumMod val="60000"/>
                    <a:lumOff val="40000"/>
                  </a:schemeClr>
                </a:solidFill>
              </a:rPr>
              <a:t>color</a:t>
            </a:r>
            <a:r>
              <a:rPr lang="en-US" dirty="0" smtClean="0"/>
              <a:t>: </a:t>
            </a:r>
            <a:r>
              <a:rPr lang="en-US" dirty="0" smtClean="0">
                <a:solidFill>
                  <a:srgbClr val="00B0F0"/>
                </a:solidFill>
              </a:rPr>
              <a:t>red</a:t>
            </a:r>
            <a:r>
              <a:rPr lang="en-US" dirty="0"/>
              <a:t>;}</a:t>
            </a:r>
            <a:br>
              <a:rPr lang="en-US" dirty="0"/>
            </a:br>
            <a:r>
              <a:rPr lang="en-US" dirty="0"/>
              <a:t>        </a:t>
            </a:r>
            <a:r>
              <a:rPr lang="en-US" dirty="0">
                <a:solidFill>
                  <a:srgbClr val="009900"/>
                </a:solidFill>
              </a:rPr>
              <a:t>body</a:t>
            </a:r>
            <a:r>
              <a:rPr lang="en-US" dirty="0"/>
              <a:t> {</a:t>
            </a:r>
            <a:r>
              <a:rPr lang="en-US" dirty="0">
                <a:solidFill>
                  <a:schemeClr val="tx2">
                    <a:lumMod val="60000"/>
                    <a:lumOff val="40000"/>
                  </a:schemeClr>
                </a:solidFill>
              </a:rPr>
              <a:t>background-image</a:t>
            </a:r>
            <a:r>
              <a:rPr lang="en-US" dirty="0" smtClean="0"/>
              <a:t>: </a:t>
            </a:r>
            <a:r>
              <a:rPr lang="en-US" dirty="0" err="1" smtClean="0">
                <a:solidFill>
                  <a:srgbClr val="00B0F0"/>
                </a:solidFill>
              </a:rPr>
              <a:t>url</a:t>
            </a:r>
            <a:r>
              <a:rPr lang="en-US" dirty="0">
                <a:solidFill>
                  <a:srgbClr val="00B0F0"/>
                </a:solidFill>
              </a:rPr>
              <a:t>("</a:t>
            </a:r>
            <a:r>
              <a:rPr lang="en-US" dirty="0" err="1">
                <a:solidFill>
                  <a:srgbClr val="00B0F0"/>
                </a:solidFill>
              </a:rPr>
              <a:t>img</a:t>
            </a:r>
            <a:r>
              <a:rPr lang="en-US" dirty="0">
                <a:solidFill>
                  <a:srgbClr val="00B0F0"/>
                </a:solidFill>
              </a:rPr>
              <a:t>/back.gif")</a:t>
            </a:r>
            <a:r>
              <a:rPr lang="en-US" dirty="0"/>
              <a:t>;}</a:t>
            </a:r>
            <a:br>
              <a:rPr lang="en-US" dirty="0"/>
            </a:br>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10</a:t>
            </a:fld>
            <a:endParaRPr lang="en-US"/>
          </a:p>
        </p:txBody>
      </p:sp>
    </p:spTree>
    <p:custDataLst>
      <p:tags r:id="rId1"/>
    </p:custDataLst>
    <p:extLst>
      <p:ext uri="{BB962C8B-B14F-4D97-AF65-F5344CB8AC3E}">
        <p14:creationId xmlns:p14="http://schemas.microsoft.com/office/powerpoint/2010/main" val="145469106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sz="3400" dirty="0" smtClean="0"/>
              <a:t>You </a:t>
            </a:r>
            <a:r>
              <a:rPr lang="en-US" sz="3400" dirty="0"/>
              <a:t>have already learned that JavaScript variables are containers for data values.</a:t>
            </a:r>
          </a:p>
          <a:p>
            <a:r>
              <a:rPr lang="en-US" sz="3400" dirty="0"/>
              <a:t>This code assigns a </a:t>
            </a:r>
            <a:r>
              <a:rPr lang="en-US" sz="3400" b="1" dirty="0"/>
              <a:t>simple value</a:t>
            </a:r>
            <a:r>
              <a:rPr lang="en-US" sz="3400" dirty="0"/>
              <a:t> (Fiat) to a </a:t>
            </a:r>
            <a:r>
              <a:rPr lang="en-US" sz="3400" b="1" dirty="0"/>
              <a:t>variable</a:t>
            </a:r>
            <a:r>
              <a:rPr lang="en-US" sz="3400" dirty="0"/>
              <a:t> named car:</a:t>
            </a:r>
          </a:p>
          <a:p>
            <a:pPr marL="0" indent="0">
              <a:buNone/>
            </a:pPr>
            <a:r>
              <a:rPr lang="en-US" dirty="0" smtClean="0"/>
              <a:t>	</a:t>
            </a:r>
            <a:r>
              <a:rPr lang="en-US" dirty="0" err="1" smtClean="0"/>
              <a:t>var</a:t>
            </a:r>
            <a:r>
              <a:rPr lang="en-US" dirty="0"/>
              <a:t> car = "Fiat";</a:t>
            </a:r>
          </a:p>
          <a:p>
            <a:r>
              <a:rPr lang="en-US" sz="3400" dirty="0"/>
              <a:t>Objects are variables too. But objects can contain many values.</a:t>
            </a:r>
          </a:p>
          <a:p>
            <a:r>
              <a:rPr lang="en-US" sz="3400" dirty="0"/>
              <a:t>This code assigns </a:t>
            </a:r>
            <a:r>
              <a:rPr lang="en-US" sz="3400" b="1" dirty="0"/>
              <a:t>many values</a:t>
            </a:r>
            <a:r>
              <a:rPr lang="en-US" sz="3400" dirty="0"/>
              <a:t> (Fiat, 500, white) to a </a:t>
            </a:r>
            <a:r>
              <a:rPr lang="en-US" sz="3400" b="1" dirty="0"/>
              <a:t>variable</a:t>
            </a:r>
            <a:r>
              <a:rPr lang="en-US" sz="3400" dirty="0"/>
              <a:t> named car</a:t>
            </a:r>
            <a:r>
              <a:rPr lang="en-US" dirty="0"/>
              <a:t>:</a:t>
            </a:r>
          </a:p>
          <a:p>
            <a:pPr marL="0" indent="0">
              <a:buNone/>
            </a:pPr>
            <a:r>
              <a:rPr lang="en-US" dirty="0" smtClean="0"/>
              <a:t>	</a:t>
            </a:r>
            <a:r>
              <a:rPr lang="en-US" dirty="0" err="1" smtClean="0"/>
              <a:t>var</a:t>
            </a:r>
            <a:r>
              <a:rPr lang="en-US" dirty="0"/>
              <a:t> car = {</a:t>
            </a:r>
            <a:r>
              <a:rPr lang="en-US" dirty="0" err="1"/>
              <a:t>type:"Fiat</a:t>
            </a:r>
            <a:r>
              <a:rPr lang="en-US" dirty="0"/>
              <a:t>", model:"500", </a:t>
            </a:r>
            <a:r>
              <a:rPr lang="en-US" dirty="0" err="1"/>
              <a:t>color:"white</a:t>
            </a:r>
            <a:r>
              <a:rPr lang="en-US" dirty="0"/>
              <a:t>"};</a:t>
            </a:r>
          </a:p>
          <a:p>
            <a:r>
              <a:rPr lang="en-US" sz="3400" dirty="0"/>
              <a:t>The values are written as </a:t>
            </a:r>
            <a:r>
              <a:rPr lang="en-US" sz="3400" b="1" dirty="0" err="1"/>
              <a:t>name:value</a:t>
            </a:r>
            <a:r>
              <a:rPr lang="en-US" sz="3400" dirty="0"/>
              <a:t> pairs (name and value separated by a colon).</a:t>
            </a:r>
          </a:p>
          <a:p>
            <a:r>
              <a:rPr lang="en-US" sz="3400" dirty="0"/>
              <a:t>JavaScript objects are containers for </a:t>
            </a:r>
            <a:r>
              <a:rPr lang="en-US" sz="3400" b="1" dirty="0"/>
              <a:t>named values </a:t>
            </a:r>
            <a:r>
              <a:rPr lang="en-US" sz="3400" dirty="0"/>
              <a:t>called properties or methods.</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100</a:t>
            </a:fld>
            <a:endParaRPr lang="en-US"/>
          </a:p>
        </p:txBody>
      </p:sp>
      <p:sp>
        <p:nvSpPr>
          <p:cNvPr id="5" name="Rectangle 4"/>
          <p:cNvSpPr/>
          <p:nvPr/>
        </p:nvSpPr>
        <p:spPr>
          <a:xfrm>
            <a:off x="457200" y="1153180"/>
            <a:ext cx="2878801" cy="523220"/>
          </a:xfrm>
          <a:prstGeom prst="rect">
            <a:avLst/>
          </a:prstGeom>
        </p:spPr>
        <p:txBody>
          <a:bodyPr wrap="none">
            <a:spAutoFit/>
          </a:bodyPr>
          <a:lstStyle/>
          <a:p>
            <a:r>
              <a:rPr lang="en-US" sz="2800" b="1" dirty="0"/>
              <a:t>JavaScript Objects</a:t>
            </a:r>
          </a:p>
        </p:txBody>
      </p:sp>
    </p:spTree>
    <p:extLst>
      <p:ext uri="{BB962C8B-B14F-4D97-AF65-F5344CB8AC3E}">
        <p14:creationId xmlns:p14="http://schemas.microsoft.com/office/powerpoint/2010/main" val="10160825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00050" lvl="1" indent="0">
              <a:buNone/>
            </a:pPr>
            <a:r>
              <a:rPr lang="en-US" sz="3000" b="1" dirty="0"/>
              <a:t>Object Definition</a:t>
            </a:r>
          </a:p>
          <a:p>
            <a:pPr lvl="1"/>
            <a:r>
              <a:rPr lang="en-US" sz="2900" dirty="0"/>
              <a:t>You define (and create) a JavaScript object with an object literal:</a:t>
            </a:r>
          </a:p>
          <a:p>
            <a:pPr marL="800100" lvl="2" indent="0">
              <a:buNone/>
            </a:pPr>
            <a:r>
              <a:rPr lang="en-US" dirty="0" err="1" smtClean="0"/>
              <a:t>var</a:t>
            </a:r>
            <a:r>
              <a:rPr lang="en-US" dirty="0"/>
              <a:t> person = {</a:t>
            </a:r>
            <a:r>
              <a:rPr lang="en-US" dirty="0" err="1"/>
              <a:t>firstName</a:t>
            </a:r>
            <a:r>
              <a:rPr lang="en-US" dirty="0"/>
              <a:t>:"John", </a:t>
            </a:r>
            <a:r>
              <a:rPr lang="en-US" dirty="0" err="1"/>
              <a:t>lastName</a:t>
            </a:r>
            <a:r>
              <a:rPr lang="en-US" dirty="0"/>
              <a:t>:"Doe", age:50, </a:t>
            </a:r>
            <a:r>
              <a:rPr lang="en-US" dirty="0" err="1"/>
              <a:t>eyeColor</a:t>
            </a:r>
            <a:r>
              <a:rPr lang="en-US" dirty="0"/>
              <a:t>:"blue</a:t>
            </a:r>
            <a:r>
              <a:rPr lang="en-US" dirty="0" smtClean="0"/>
              <a:t>"};</a:t>
            </a:r>
          </a:p>
          <a:p>
            <a:pPr lvl="1"/>
            <a:r>
              <a:rPr lang="en-US" sz="2900" dirty="0" smtClean="0"/>
              <a:t>Spaces </a:t>
            </a:r>
            <a:r>
              <a:rPr lang="en-US" sz="2900" dirty="0"/>
              <a:t>and line breaks are not important. An object definition can span multiple lines:</a:t>
            </a:r>
          </a:p>
          <a:p>
            <a:pPr marL="800100" lvl="2" indent="0">
              <a:buNone/>
            </a:pPr>
            <a:r>
              <a:rPr lang="en-US" dirty="0" err="1" smtClean="0"/>
              <a:t>var</a:t>
            </a:r>
            <a:r>
              <a:rPr lang="en-US" dirty="0"/>
              <a:t> person = {</a:t>
            </a:r>
            <a:br>
              <a:rPr lang="en-US" dirty="0"/>
            </a:br>
            <a:r>
              <a:rPr lang="en-US" dirty="0"/>
              <a:t>  </a:t>
            </a:r>
            <a:r>
              <a:rPr lang="en-US" dirty="0" err="1"/>
              <a:t>firstName</a:t>
            </a:r>
            <a:r>
              <a:rPr lang="en-US" dirty="0"/>
              <a:t>: "John",</a:t>
            </a:r>
            <a:br>
              <a:rPr lang="en-US" dirty="0"/>
            </a:br>
            <a:r>
              <a:rPr lang="en-US" dirty="0"/>
              <a:t>  </a:t>
            </a:r>
            <a:r>
              <a:rPr lang="en-US" dirty="0" err="1"/>
              <a:t>lastName</a:t>
            </a:r>
            <a:r>
              <a:rPr lang="en-US" dirty="0"/>
              <a:t>: "Doe",</a:t>
            </a:r>
            <a:br>
              <a:rPr lang="en-US" dirty="0"/>
            </a:br>
            <a:r>
              <a:rPr lang="en-US" dirty="0"/>
              <a:t>  age: 50,</a:t>
            </a:r>
            <a:br>
              <a:rPr lang="en-US" dirty="0"/>
            </a:br>
            <a:r>
              <a:rPr lang="en-US" dirty="0"/>
              <a:t>  </a:t>
            </a:r>
            <a:r>
              <a:rPr lang="en-US" dirty="0" err="1"/>
              <a:t>eyeColor</a:t>
            </a:r>
            <a:r>
              <a:rPr lang="en-US" dirty="0"/>
              <a:t>: "blue"</a:t>
            </a:r>
            <a:br>
              <a:rPr lang="en-US" dirty="0"/>
            </a:br>
            <a:r>
              <a:rPr lang="en-US" dirty="0" smtClean="0"/>
              <a:t>};</a:t>
            </a: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101</a:t>
            </a:fld>
            <a:endParaRPr lang="en-US"/>
          </a:p>
        </p:txBody>
      </p:sp>
      <p:sp>
        <p:nvSpPr>
          <p:cNvPr id="5" name="Rectangle 4"/>
          <p:cNvSpPr/>
          <p:nvPr/>
        </p:nvSpPr>
        <p:spPr>
          <a:xfrm>
            <a:off x="533400" y="1143000"/>
            <a:ext cx="2878801" cy="523220"/>
          </a:xfrm>
          <a:prstGeom prst="rect">
            <a:avLst/>
          </a:prstGeom>
        </p:spPr>
        <p:txBody>
          <a:bodyPr wrap="none">
            <a:spAutoFit/>
          </a:bodyPr>
          <a:lstStyle/>
          <a:p>
            <a:r>
              <a:rPr lang="en-US" sz="2800" b="1" dirty="0"/>
              <a:t>JavaScript Objects</a:t>
            </a:r>
          </a:p>
        </p:txBody>
      </p:sp>
    </p:spTree>
    <p:extLst>
      <p:ext uri="{BB962C8B-B14F-4D97-AF65-F5344CB8AC3E}">
        <p14:creationId xmlns:p14="http://schemas.microsoft.com/office/powerpoint/2010/main" val="24356424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b="1" dirty="0"/>
              <a:t>JavaScript Objects</a:t>
            </a:r>
            <a:endParaRPr lang="en-US" b="1" dirty="0" smtClean="0"/>
          </a:p>
          <a:p>
            <a:pPr marL="400050" lvl="1" indent="0">
              <a:buNone/>
            </a:pPr>
            <a:r>
              <a:rPr lang="en-US" b="1" dirty="0" smtClean="0"/>
              <a:t>Accessing </a:t>
            </a:r>
            <a:r>
              <a:rPr lang="en-US" b="1" dirty="0"/>
              <a:t>Object Properties</a:t>
            </a:r>
          </a:p>
          <a:p>
            <a:pPr lvl="1"/>
            <a:r>
              <a:rPr lang="en-US" dirty="0"/>
              <a:t>You can access object properties in two ways:</a:t>
            </a:r>
          </a:p>
          <a:p>
            <a:pPr marL="1257300" lvl="3" indent="0">
              <a:buNone/>
            </a:pPr>
            <a:r>
              <a:rPr lang="en-US" i="1" dirty="0" err="1"/>
              <a:t>objectName.propertyName</a:t>
            </a:r>
            <a:endParaRPr lang="en-US" dirty="0"/>
          </a:p>
          <a:p>
            <a:pPr marL="1257300" lvl="3" indent="0">
              <a:buNone/>
            </a:pPr>
            <a:r>
              <a:rPr lang="en-US" dirty="0"/>
              <a:t>or</a:t>
            </a:r>
          </a:p>
          <a:p>
            <a:pPr marL="1257300" lvl="3" indent="0">
              <a:buNone/>
            </a:pPr>
            <a:r>
              <a:rPr lang="en-US" i="1" dirty="0" err="1"/>
              <a:t>objectName</a:t>
            </a:r>
            <a:r>
              <a:rPr lang="en-US" i="1" dirty="0"/>
              <a:t>["</a:t>
            </a:r>
            <a:r>
              <a:rPr lang="en-US" i="1" dirty="0" err="1"/>
              <a:t>propertyName</a:t>
            </a:r>
            <a:r>
              <a:rPr lang="en-US" i="1" dirty="0"/>
              <a:t>"]</a:t>
            </a:r>
            <a:endParaRPr lang="en-US" dirty="0"/>
          </a:p>
          <a:p>
            <a:pPr lvl="1"/>
            <a:r>
              <a:rPr lang="en-US" dirty="0"/>
              <a:t>Example1</a:t>
            </a:r>
          </a:p>
          <a:p>
            <a:pPr marL="1257300" lvl="3" indent="0">
              <a:buNone/>
            </a:pPr>
            <a:r>
              <a:rPr lang="en-US" i="1" dirty="0" err="1"/>
              <a:t>person.lastName</a:t>
            </a:r>
            <a:r>
              <a:rPr lang="en-US" i="1" dirty="0"/>
              <a:t>;</a:t>
            </a:r>
          </a:p>
          <a:p>
            <a:pPr lvl="1"/>
            <a:r>
              <a:rPr lang="en-US" dirty="0"/>
              <a:t>Example2</a:t>
            </a:r>
          </a:p>
          <a:p>
            <a:pPr marL="1257300" lvl="3" indent="0">
              <a:buNone/>
            </a:pPr>
            <a:r>
              <a:rPr lang="en-US" dirty="0" smtClean="0"/>
              <a:t>	</a:t>
            </a:r>
            <a:r>
              <a:rPr lang="en-US" i="1" dirty="0"/>
              <a:t>person["</a:t>
            </a:r>
            <a:r>
              <a:rPr lang="en-US" i="1" dirty="0" err="1"/>
              <a:t>lastName</a:t>
            </a:r>
            <a:r>
              <a:rPr lang="en-US" i="1" dirty="0"/>
              <a: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102</a:t>
            </a:fld>
            <a:endParaRPr lang="en-US"/>
          </a:p>
        </p:txBody>
      </p:sp>
    </p:spTree>
    <p:extLst>
      <p:ext uri="{BB962C8B-B14F-4D97-AF65-F5344CB8AC3E}">
        <p14:creationId xmlns:p14="http://schemas.microsoft.com/office/powerpoint/2010/main" val="12965070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143000"/>
            <a:ext cx="8229600" cy="4525963"/>
          </a:xfrm>
        </p:spPr>
        <p:txBody>
          <a:bodyPr/>
          <a:lstStyle/>
          <a:p>
            <a:pPr marL="0" indent="0">
              <a:buNone/>
            </a:pPr>
            <a:r>
              <a:rPr lang="en-US" sz="3000" b="1" dirty="0"/>
              <a:t>JavaScript Objects</a:t>
            </a:r>
            <a:endParaRPr lang="en-US" sz="3000" b="1" dirty="0" smtClean="0"/>
          </a:p>
          <a:p>
            <a:pPr marL="400050" lvl="1" indent="0">
              <a:buNone/>
            </a:pPr>
            <a:r>
              <a:rPr lang="en-US" b="1" dirty="0" smtClean="0"/>
              <a:t>Object </a:t>
            </a:r>
            <a:r>
              <a:rPr lang="en-US" b="1" dirty="0"/>
              <a:t>Methods</a:t>
            </a:r>
          </a:p>
          <a:p>
            <a:pPr lvl="1"/>
            <a:r>
              <a:rPr lang="en-US" sz="2400" dirty="0"/>
              <a:t>Objects can also have </a:t>
            </a:r>
            <a:r>
              <a:rPr lang="en-US" sz="2400" b="1" dirty="0"/>
              <a:t>methods</a:t>
            </a:r>
            <a:r>
              <a:rPr lang="en-US" sz="2400" dirty="0"/>
              <a:t>.</a:t>
            </a:r>
          </a:p>
          <a:p>
            <a:pPr lvl="1"/>
            <a:r>
              <a:rPr lang="en-US" sz="2400" dirty="0"/>
              <a:t>Methods are </a:t>
            </a:r>
            <a:r>
              <a:rPr lang="en-US" sz="2400" b="1" dirty="0"/>
              <a:t>actions</a:t>
            </a:r>
            <a:r>
              <a:rPr lang="en-US" sz="2400" dirty="0"/>
              <a:t> that can be performed on objects.</a:t>
            </a:r>
          </a:p>
          <a:p>
            <a:pPr lvl="1"/>
            <a:r>
              <a:rPr lang="en-US" sz="2400" dirty="0"/>
              <a:t>Methods are stored in properties as </a:t>
            </a:r>
            <a:r>
              <a:rPr lang="en-US" sz="2400" b="1" dirty="0"/>
              <a:t>function definitions</a:t>
            </a:r>
            <a:r>
              <a:rPr lang="en-US" sz="2400" dirty="0" smtClean="0"/>
              <a:t>.</a:t>
            </a:r>
          </a:p>
          <a:p>
            <a:pPr lvl="1"/>
            <a:r>
              <a:rPr lang="en-US" sz="2400" dirty="0"/>
              <a:t>A method is a function stored as a property.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103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56307010"/>
              </p:ext>
            </p:extLst>
          </p:nvPr>
        </p:nvGraphicFramePr>
        <p:xfrm>
          <a:off x="1143000" y="4022392"/>
          <a:ext cx="7010400" cy="2807208"/>
        </p:xfrm>
        <a:graphic>
          <a:graphicData uri="http://schemas.openxmlformats.org/drawingml/2006/table">
            <a:tbl>
              <a:tblPr firstRow="1" firstCol="1" bandRow="1">
                <a:tableStyleId>{5C22544A-7EE6-4342-B048-85BDC9FD1C3A}</a:tableStyleId>
              </a:tblPr>
              <a:tblGrid>
                <a:gridCol w="1518176"/>
                <a:gridCol w="5492224"/>
              </a:tblGrid>
              <a:tr h="424805">
                <a:tc>
                  <a:txBody>
                    <a:bodyPr/>
                    <a:lstStyle/>
                    <a:p>
                      <a:pPr marL="0" marR="0" algn="ctr">
                        <a:lnSpc>
                          <a:spcPct val="115000"/>
                        </a:lnSpc>
                        <a:spcBef>
                          <a:spcPts val="0"/>
                        </a:spcBef>
                        <a:spcAft>
                          <a:spcPts val="0"/>
                        </a:spcAft>
                      </a:pPr>
                      <a:r>
                        <a:rPr lang="en-US" sz="1800" dirty="0">
                          <a:solidFill>
                            <a:schemeClr val="tx1"/>
                          </a:solidFill>
                          <a:effectLst/>
                        </a:rPr>
                        <a:t>Property</a:t>
                      </a:r>
                      <a:endParaRPr lang="en-US" sz="1800" dirty="0">
                        <a:solidFill>
                          <a:schemeClr val="tx1"/>
                        </a:solidFill>
                        <a:effectLst/>
                        <a:latin typeface="Calibri"/>
                        <a:ea typeface="Calibri"/>
                        <a:cs typeface="Times New Roman"/>
                      </a:endParaRPr>
                    </a:p>
                  </a:txBody>
                  <a:tcPr marL="152400" marR="76200" marT="76200" marB="76200"/>
                </a:tc>
                <a:tc>
                  <a:txBody>
                    <a:bodyPr/>
                    <a:lstStyle/>
                    <a:p>
                      <a:pPr marL="0" marR="0" algn="ctr">
                        <a:lnSpc>
                          <a:spcPct val="115000"/>
                        </a:lnSpc>
                        <a:spcBef>
                          <a:spcPts val="0"/>
                        </a:spcBef>
                        <a:spcAft>
                          <a:spcPts val="0"/>
                        </a:spcAft>
                      </a:pPr>
                      <a:r>
                        <a:rPr lang="en-US" sz="1800" dirty="0">
                          <a:solidFill>
                            <a:schemeClr val="tx1"/>
                          </a:solidFill>
                          <a:effectLst/>
                        </a:rPr>
                        <a:t>Property Value</a:t>
                      </a:r>
                      <a:endParaRPr lang="en-US" sz="1800" dirty="0">
                        <a:solidFill>
                          <a:schemeClr val="tx1"/>
                        </a:solidFill>
                        <a:effectLst/>
                        <a:latin typeface="Calibri"/>
                        <a:ea typeface="Calibri"/>
                        <a:cs typeface="Times New Roman"/>
                      </a:endParaRPr>
                    </a:p>
                  </a:txBody>
                  <a:tcPr marL="76200" marR="76200" marT="76200" marB="76200"/>
                </a:tc>
              </a:tr>
              <a:tr h="432249">
                <a:tc>
                  <a:txBody>
                    <a:bodyPr/>
                    <a:lstStyle/>
                    <a:p>
                      <a:pPr marL="0" marR="0">
                        <a:lnSpc>
                          <a:spcPct val="115000"/>
                        </a:lnSpc>
                        <a:spcBef>
                          <a:spcPts val="0"/>
                        </a:spcBef>
                        <a:spcAft>
                          <a:spcPts val="0"/>
                        </a:spcAft>
                      </a:pPr>
                      <a:r>
                        <a:rPr lang="en-US" sz="1800" dirty="0" err="1">
                          <a:solidFill>
                            <a:schemeClr val="tx1"/>
                          </a:solidFill>
                          <a:effectLst/>
                        </a:rPr>
                        <a:t>firstName</a:t>
                      </a:r>
                      <a:endParaRPr lang="en-US" sz="1800" dirty="0">
                        <a:solidFill>
                          <a:schemeClr val="tx1"/>
                        </a:solidFill>
                        <a:effectLst/>
                        <a:latin typeface="Calibri"/>
                        <a:ea typeface="Calibri"/>
                        <a:cs typeface="Times New Roman"/>
                      </a:endParaRPr>
                    </a:p>
                  </a:txBody>
                  <a:tcPr marL="152400" marR="76200" marT="76200" marB="76200">
                    <a:solidFill>
                      <a:schemeClr val="bg1">
                        <a:lumMod val="85000"/>
                      </a:schemeClr>
                    </a:solidFill>
                  </a:tcPr>
                </a:tc>
                <a:tc>
                  <a:txBody>
                    <a:bodyPr/>
                    <a:lstStyle/>
                    <a:p>
                      <a:pPr marL="0" marR="0">
                        <a:lnSpc>
                          <a:spcPct val="100000"/>
                        </a:lnSpc>
                        <a:spcBef>
                          <a:spcPts val="0"/>
                        </a:spcBef>
                        <a:spcAft>
                          <a:spcPts val="0"/>
                        </a:spcAft>
                      </a:pPr>
                      <a:r>
                        <a:rPr lang="en-US" sz="2000" b="1" dirty="0">
                          <a:effectLst/>
                        </a:rPr>
                        <a:t>John</a:t>
                      </a:r>
                      <a:endParaRPr lang="en-US" sz="2000" b="1" dirty="0">
                        <a:effectLst/>
                        <a:latin typeface="Calibri"/>
                        <a:ea typeface="Calibri"/>
                        <a:cs typeface="Times New Roman"/>
                      </a:endParaRPr>
                    </a:p>
                  </a:txBody>
                  <a:tcPr marL="76200" marR="76200" marT="76200" marB="76200"/>
                </a:tc>
              </a:tr>
              <a:tr h="432249">
                <a:tc>
                  <a:txBody>
                    <a:bodyPr/>
                    <a:lstStyle/>
                    <a:p>
                      <a:pPr marL="0" marR="0">
                        <a:lnSpc>
                          <a:spcPct val="115000"/>
                        </a:lnSpc>
                        <a:spcBef>
                          <a:spcPts val="0"/>
                        </a:spcBef>
                        <a:spcAft>
                          <a:spcPts val="0"/>
                        </a:spcAft>
                      </a:pPr>
                      <a:r>
                        <a:rPr lang="en-US" sz="1800" dirty="0" err="1">
                          <a:solidFill>
                            <a:schemeClr val="tx1"/>
                          </a:solidFill>
                          <a:effectLst/>
                        </a:rPr>
                        <a:t>lastName</a:t>
                      </a:r>
                      <a:endParaRPr lang="en-US" sz="1800" dirty="0">
                        <a:solidFill>
                          <a:schemeClr val="tx1"/>
                        </a:solidFill>
                        <a:effectLst/>
                        <a:latin typeface="Calibri"/>
                        <a:ea typeface="Calibri"/>
                        <a:cs typeface="Times New Roman"/>
                      </a:endParaRPr>
                    </a:p>
                  </a:txBody>
                  <a:tcPr marL="152400" marR="76200" marT="76200" marB="76200">
                    <a:solidFill>
                      <a:schemeClr val="bg1">
                        <a:lumMod val="85000"/>
                      </a:schemeClr>
                    </a:solidFill>
                  </a:tcPr>
                </a:tc>
                <a:tc>
                  <a:txBody>
                    <a:bodyPr/>
                    <a:lstStyle/>
                    <a:p>
                      <a:pPr marL="0" marR="0">
                        <a:lnSpc>
                          <a:spcPct val="100000"/>
                        </a:lnSpc>
                        <a:spcBef>
                          <a:spcPts val="0"/>
                        </a:spcBef>
                        <a:spcAft>
                          <a:spcPts val="0"/>
                        </a:spcAft>
                      </a:pPr>
                      <a:r>
                        <a:rPr lang="en-US" sz="2000" b="1" dirty="0">
                          <a:effectLst/>
                        </a:rPr>
                        <a:t>Doe</a:t>
                      </a:r>
                      <a:endParaRPr lang="en-US" sz="2000" b="1" dirty="0">
                        <a:effectLst/>
                        <a:latin typeface="Calibri"/>
                        <a:ea typeface="Calibri"/>
                        <a:cs typeface="Times New Roman"/>
                      </a:endParaRPr>
                    </a:p>
                  </a:txBody>
                  <a:tcPr marL="76200" marR="76200" marT="76200" marB="76200"/>
                </a:tc>
              </a:tr>
              <a:tr h="432249">
                <a:tc>
                  <a:txBody>
                    <a:bodyPr/>
                    <a:lstStyle/>
                    <a:p>
                      <a:pPr marL="0" marR="0">
                        <a:lnSpc>
                          <a:spcPct val="115000"/>
                        </a:lnSpc>
                        <a:spcBef>
                          <a:spcPts val="0"/>
                        </a:spcBef>
                        <a:spcAft>
                          <a:spcPts val="0"/>
                        </a:spcAft>
                      </a:pPr>
                      <a:r>
                        <a:rPr lang="en-US" sz="1800" dirty="0">
                          <a:solidFill>
                            <a:schemeClr val="tx1"/>
                          </a:solidFill>
                          <a:effectLst/>
                        </a:rPr>
                        <a:t>age</a:t>
                      </a:r>
                      <a:endParaRPr lang="en-US" sz="1800" dirty="0">
                        <a:solidFill>
                          <a:schemeClr val="tx1"/>
                        </a:solidFill>
                        <a:effectLst/>
                        <a:latin typeface="Calibri"/>
                        <a:ea typeface="Calibri"/>
                        <a:cs typeface="Times New Roman"/>
                      </a:endParaRPr>
                    </a:p>
                  </a:txBody>
                  <a:tcPr marL="152400" marR="76200" marT="76200" marB="76200">
                    <a:solidFill>
                      <a:schemeClr val="bg1">
                        <a:lumMod val="85000"/>
                      </a:schemeClr>
                    </a:solidFill>
                  </a:tcPr>
                </a:tc>
                <a:tc>
                  <a:txBody>
                    <a:bodyPr/>
                    <a:lstStyle/>
                    <a:p>
                      <a:pPr marL="0" marR="0">
                        <a:lnSpc>
                          <a:spcPct val="100000"/>
                        </a:lnSpc>
                        <a:spcBef>
                          <a:spcPts val="0"/>
                        </a:spcBef>
                        <a:spcAft>
                          <a:spcPts val="0"/>
                        </a:spcAft>
                      </a:pPr>
                      <a:r>
                        <a:rPr lang="en-US" sz="2000" b="1" dirty="0">
                          <a:effectLst/>
                        </a:rPr>
                        <a:t>50</a:t>
                      </a:r>
                      <a:endParaRPr lang="en-US" sz="2000" b="1" dirty="0">
                        <a:effectLst/>
                        <a:latin typeface="Calibri"/>
                        <a:ea typeface="Calibri"/>
                        <a:cs typeface="Times New Roman"/>
                      </a:endParaRPr>
                    </a:p>
                  </a:txBody>
                  <a:tcPr marL="76200" marR="76200" marT="76200" marB="76200"/>
                </a:tc>
              </a:tr>
              <a:tr h="432249">
                <a:tc>
                  <a:txBody>
                    <a:bodyPr/>
                    <a:lstStyle/>
                    <a:p>
                      <a:pPr marL="0" marR="0">
                        <a:lnSpc>
                          <a:spcPct val="115000"/>
                        </a:lnSpc>
                        <a:spcBef>
                          <a:spcPts val="0"/>
                        </a:spcBef>
                        <a:spcAft>
                          <a:spcPts val="0"/>
                        </a:spcAft>
                      </a:pPr>
                      <a:r>
                        <a:rPr lang="en-US" sz="1800" dirty="0" err="1">
                          <a:solidFill>
                            <a:schemeClr val="tx1"/>
                          </a:solidFill>
                          <a:effectLst/>
                        </a:rPr>
                        <a:t>eyeColor</a:t>
                      </a:r>
                      <a:endParaRPr lang="en-US" sz="1800" dirty="0">
                        <a:solidFill>
                          <a:schemeClr val="tx1"/>
                        </a:solidFill>
                        <a:effectLst/>
                        <a:latin typeface="Calibri"/>
                        <a:ea typeface="Calibri"/>
                        <a:cs typeface="Times New Roman"/>
                      </a:endParaRPr>
                    </a:p>
                  </a:txBody>
                  <a:tcPr marL="152400" marR="76200" marT="76200" marB="76200">
                    <a:solidFill>
                      <a:schemeClr val="bg1">
                        <a:lumMod val="85000"/>
                      </a:schemeClr>
                    </a:solidFill>
                  </a:tcPr>
                </a:tc>
                <a:tc>
                  <a:txBody>
                    <a:bodyPr/>
                    <a:lstStyle/>
                    <a:p>
                      <a:pPr marL="0" marR="0">
                        <a:lnSpc>
                          <a:spcPct val="100000"/>
                        </a:lnSpc>
                        <a:spcBef>
                          <a:spcPts val="0"/>
                        </a:spcBef>
                        <a:spcAft>
                          <a:spcPts val="0"/>
                        </a:spcAft>
                      </a:pPr>
                      <a:r>
                        <a:rPr lang="en-US" sz="2000" b="1" dirty="0">
                          <a:effectLst/>
                        </a:rPr>
                        <a:t>Blue</a:t>
                      </a:r>
                      <a:endParaRPr lang="en-US" sz="2000" b="1" dirty="0">
                        <a:effectLst/>
                        <a:latin typeface="Calibri"/>
                        <a:ea typeface="Calibri"/>
                        <a:cs typeface="Times New Roman"/>
                      </a:endParaRPr>
                    </a:p>
                  </a:txBody>
                  <a:tcPr marL="76200" marR="76200" marT="76200" marB="76200"/>
                </a:tc>
              </a:tr>
              <a:tr h="424805">
                <a:tc>
                  <a:txBody>
                    <a:bodyPr/>
                    <a:lstStyle/>
                    <a:p>
                      <a:pPr marL="0" marR="0">
                        <a:lnSpc>
                          <a:spcPct val="115000"/>
                        </a:lnSpc>
                        <a:spcBef>
                          <a:spcPts val="0"/>
                        </a:spcBef>
                        <a:spcAft>
                          <a:spcPts val="0"/>
                        </a:spcAft>
                      </a:pPr>
                      <a:r>
                        <a:rPr lang="en-US" sz="1800" dirty="0" err="1">
                          <a:solidFill>
                            <a:schemeClr val="tx1"/>
                          </a:solidFill>
                          <a:effectLst/>
                        </a:rPr>
                        <a:t>fullName</a:t>
                      </a:r>
                      <a:endParaRPr lang="en-US" sz="1800" dirty="0">
                        <a:solidFill>
                          <a:schemeClr val="tx1"/>
                        </a:solidFill>
                        <a:effectLst/>
                        <a:latin typeface="Calibri"/>
                        <a:ea typeface="Calibri"/>
                        <a:cs typeface="Times New Roman"/>
                      </a:endParaRPr>
                    </a:p>
                  </a:txBody>
                  <a:tcPr marL="152400" marR="76200" marT="76200" marB="76200">
                    <a:solidFill>
                      <a:schemeClr val="bg1">
                        <a:lumMod val="85000"/>
                      </a:schemeClr>
                    </a:solidFill>
                  </a:tcPr>
                </a:tc>
                <a:tc>
                  <a:txBody>
                    <a:bodyPr/>
                    <a:lstStyle/>
                    <a:p>
                      <a:pPr marL="0" marR="0">
                        <a:lnSpc>
                          <a:spcPct val="115000"/>
                        </a:lnSpc>
                        <a:spcBef>
                          <a:spcPts val="0"/>
                        </a:spcBef>
                        <a:spcAft>
                          <a:spcPts val="0"/>
                        </a:spcAft>
                      </a:pPr>
                      <a:r>
                        <a:rPr lang="en-US" sz="1800" b="1" dirty="0">
                          <a:effectLst/>
                        </a:rPr>
                        <a:t>function() {return </a:t>
                      </a:r>
                      <a:r>
                        <a:rPr lang="en-US" sz="1800" b="1" dirty="0" err="1">
                          <a:effectLst/>
                        </a:rPr>
                        <a:t>this.firstName</a:t>
                      </a:r>
                      <a:r>
                        <a:rPr lang="en-US" sz="1800" b="1" dirty="0">
                          <a:effectLst/>
                        </a:rPr>
                        <a:t> + " " + </a:t>
                      </a:r>
                      <a:r>
                        <a:rPr lang="en-US" sz="1800" b="1" dirty="0" err="1">
                          <a:effectLst/>
                        </a:rPr>
                        <a:t>this.lastName</a:t>
                      </a:r>
                      <a:r>
                        <a:rPr lang="en-US" sz="1800" b="1" dirty="0">
                          <a:effectLst/>
                        </a:rPr>
                        <a:t>;}</a:t>
                      </a:r>
                      <a:endParaRPr lang="en-US" sz="1800" b="1" dirty="0">
                        <a:effectLst/>
                        <a:latin typeface="Calibri"/>
                        <a:ea typeface="Calibri"/>
                        <a:cs typeface="Times New Roman"/>
                      </a:endParaRPr>
                    </a:p>
                  </a:txBody>
                  <a:tcPr marL="76200" marR="76200" marT="76200" marB="76200"/>
                </a:tc>
              </a:tr>
            </a:tbl>
          </a:graphicData>
        </a:graphic>
      </p:graphicFrame>
    </p:spTree>
    <p:extLst>
      <p:ext uri="{BB962C8B-B14F-4D97-AF65-F5344CB8AC3E}">
        <p14:creationId xmlns:p14="http://schemas.microsoft.com/office/powerpoint/2010/main" val="7979528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JavaScript Objects</a:t>
            </a:r>
            <a:endParaRPr lang="en-US" b="1" dirty="0" smtClean="0"/>
          </a:p>
          <a:p>
            <a:pPr marL="400050" lvl="1" indent="0">
              <a:buNone/>
            </a:pPr>
            <a:r>
              <a:rPr lang="en-US" b="1" dirty="0" smtClean="0"/>
              <a:t>Object </a:t>
            </a:r>
            <a:r>
              <a:rPr lang="en-US" b="1" dirty="0"/>
              <a:t>Methods</a:t>
            </a:r>
          </a:p>
          <a:p>
            <a:pPr lvl="1"/>
            <a:r>
              <a:rPr lang="en-US" dirty="0" smtClean="0"/>
              <a:t>Example</a:t>
            </a:r>
            <a:endParaRPr lang="en-US" dirty="0"/>
          </a:p>
          <a:p>
            <a:pPr marL="800100" lvl="2" indent="0">
              <a:buNone/>
            </a:pPr>
            <a:r>
              <a:rPr lang="en-US" dirty="0" err="1"/>
              <a:t>var</a:t>
            </a:r>
            <a:r>
              <a:rPr lang="en-US" dirty="0"/>
              <a:t> person = {</a:t>
            </a:r>
            <a:br>
              <a:rPr lang="en-US" dirty="0"/>
            </a:br>
            <a:r>
              <a:rPr lang="en-US" dirty="0"/>
              <a:t>  </a:t>
            </a:r>
            <a:r>
              <a:rPr lang="en-US" dirty="0" err="1"/>
              <a:t>firstName</a:t>
            </a:r>
            <a:r>
              <a:rPr lang="en-US" dirty="0"/>
              <a:t>: "John",</a:t>
            </a:r>
            <a:br>
              <a:rPr lang="en-US" dirty="0"/>
            </a:br>
            <a:r>
              <a:rPr lang="en-US" dirty="0"/>
              <a:t>  </a:t>
            </a:r>
            <a:r>
              <a:rPr lang="en-US" dirty="0" err="1"/>
              <a:t>lastName</a:t>
            </a:r>
            <a:r>
              <a:rPr lang="en-US" dirty="0"/>
              <a:t> : "Doe",</a:t>
            </a:r>
            <a:br>
              <a:rPr lang="en-US" dirty="0"/>
            </a:br>
            <a:r>
              <a:rPr lang="en-US" dirty="0"/>
              <a:t>  id       : 5566,</a:t>
            </a:r>
            <a:br>
              <a:rPr lang="en-US" dirty="0"/>
            </a:br>
            <a:r>
              <a:rPr lang="en-US" dirty="0"/>
              <a:t>  </a:t>
            </a:r>
            <a:r>
              <a:rPr lang="en-US" dirty="0" err="1"/>
              <a:t>fullName</a:t>
            </a:r>
            <a:r>
              <a:rPr lang="en-US" dirty="0"/>
              <a:t> : function() {</a:t>
            </a:r>
            <a:br>
              <a:rPr lang="en-US" dirty="0"/>
            </a:br>
            <a:r>
              <a:rPr lang="en-US" dirty="0"/>
              <a:t>    return </a:t>
            </a:r>
            <a:r>
              <a:rPr lang="en-US" dirty="0" err="1"/>
              <a:t>this.firstName</a:t>
            </a:r>
            <a:r>
              <a:rPr lang="en-US" dirty="0"/>
              <a:t> + " " + </a:t>
            </a:r>
            <a:r>
              <a:rPr lang="en-US" dirty="0" err="1"/>
              <a:t>this.lastName</a:t>
            </a:r>
            <a:r>
              <a:rPr lang="en-US" dirty="0"/>
              <a:t>;</a:t>
            </a:r>
            <a:br>
              <a:rPr lang="en-US" dirty="0"/>
            </a:br>
            <a:r>
              <a:rPr lang="en-US" dirty="0"/>
              <a:t>  }</a:t>
            </a:r>
            <a:br>
              <a:rPr lang="en-US" dirty="0"/>
            </a:br>
            <a:r>
              <a:rPr lang="en-US" dirty="0" smtClean="0"/>
              <a:t>};</a:t>
            </a: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104</a:t>
            </a:fld>
            <a:endParaRPr lang="en-US"/>
          </a:p>
        </p:txBody>
      </p:sp>
    </p:spTree>
    <p:extLst>
      <p:ext uri="{BB962C8B-B14F-4D97-AF65-F5344CB8AC3E}">
        <p14:creationId xmlns:p14="http://schemas.microsoft.com/office/powerpoint/2010/main" val="28741205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3000" b="1" dirty="0"/>
              <a:t>JavaScript Objects</a:t>
            </a:r>
            <a:endParaRPr lang="en-US" sz="3000" b="1" dirty="0" smtClean="0"/>
          </a:p>
          <a:p>
            <a:pPr marL="400050" lvl="1" indent="0">
              <a:buNone/>
            </a:pPr>
            <a:r>
              <a:rPr lang="en-US" b="1" dirty="0" smtClean="0"/>
              <a:t>The</a:t>
            </a:r>
            <a:r>
              <a:rPr lang="en-US" b="1" dirty="0"/>
              <a:t> this Keyword</a:t>
            </a:r>
          </a:p>
          <a:p>
            <a:pPr lvl="1"/>
            <a:r>
              <a:rPr lang="en-US" dirty="0"/>
              <a:t>In a function definition, this refers to the "owner" of the function.</a:t>
            </a:r>
          </a:p>
          <a:p>
            <a:pPr lvl="1"/>
            <a:r>
              <a:rPr lang="en-US" dirty="0"/>
              <a:t>In the example above, this is the </a:t>
            </a:r>
            <a:r>
              <a:rPr lang="en-US" b="1" dirty="0"/>
              <a:t>person object</a:t>
            </a:r>
            <a:r>
              <a:rPr lang="en-US" dirty="0"/>
              <a:t> that "owns" the </a:t>
            </a:r>
            <a:r>
              <a:rPr lang="en-US" dirty="0" err="1"/>
              <a:t>fullName</a:t>
            </a:r>
            <a:r>
              <a:rPr lang="en-US" dirty="0"/>
              <a:t> function.</a:t>
            </a:r>
          </a:p>
          <a:p>
            <a:pPr lvl="1"/>
            <a:r>
              <a:rPr lang="en-US" dirty="0"/>
              <a:t>In other words, </a:t>
            </a:r>
            <a:r>
              <a:rPr lang="en-US" dirty="0" err="1"/>
              <a:t>this.firstName</a:t>
            </a:r>
            <a:r>
              <a:rPr lang="en-US" dirty="0"/>
              <a:t> </a:t>
            </a:r>
            <a:r>
              <a:rPr lang="en-US" dirty="0" smtClean="0"/>
              <a:t>means the </a:t>
            </a:r>
            <a:r>
              <a:rPr lang="en-US" dirty="0" err="1" smtClean="0"/>
              <a:t>firstName</a:t>
            </a:r>
            <a:r>
              <a:rPr lang="en-US" dirty="0" smtClean="0"/>
              <a:t> property </a:t>
            </a:r>
            <a:r>
              <a:rPr lang="en-US" dirty="0"/>
              <a:t>of </a:t>
            </a:r>
            <a:r>
              <a:rPr lang="en-US" b="1" dirty="0"/>
              <a:t>this object</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105</a:t>
            </a:fld>
            <a:endParaRPr lang="en-US"/>
          </a:p>
        </p:txBody>
      </p:sp>
    </p:spTree>
    <p:extLst>
      <p:ext uri="{BB962C8B-B14F-4D97-AF65-F5344CB8AC3E}">
        <p14:creationId xmlns:p14="http://schemas.microsoft.com/office/powerpoint/2010/main" val="86693534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400050" lvl="1" indent="0">
              <a:buNone/>
            </a:pPr>
            <a:r>
              <a:rPr lang="en-US" sz="3000" b="1" dirty="0"/>
              <a:t>Accessing Object Methods</a:t>
            </a:r>
          </a:p>
          <a:p>
            <a:pPr lvl="1"/>
            <a:r>
              <a:rPr lang="en-US" sz="2900" dirty="0"/>
              <a:t>You access an object method with the following syntax:</a:t>
            </a:r>
          </a:p>
          <a:p>
            <a:pPr marL="400050" lvl="1" indent="0">
              <a:buNone/>
            </a:pPr>
            <a:r>
              <a:rPr lang="en-US" i="1" dirty="0" smtClean="0"/>
              <a:t>	</a:t>
            </a:r>
            <a:r>
              <a:rPr lang="en-US" i="1" dirty="0" err="1" smtClean="0"/>
              <a:t>objectName.methodName</a:t>
            </a:r>
            <a:r>
              <a:rPr lang="en-US" i="1" dirty="0"/>
              <a:t>()</a:t>
            </a:r>
            <a:endParaRPr lang="en-US" dirty="0"/>
          </a:p>
          <a:p>
            <a:pPr lvl="1"/>
            <a:r>
              <a:rPr lang="en-US" dirty="0"/>
              <a:t>Example</a:t>
            </a:r>
          </a:p>
          <a:p>
            <a:pPr marL="400050" lvl="1" indent="0">
              <a:buNone/>
            </a:pPr>
            <a:r>
              <a:rPr lang="en-US" dirty="0" smtClean="0"/>
              <a:t>	name </a:t>
            </a:r>
            <a:r>
              <a:rPr lang="en-US" dirty="0"/>
              <a:t>= </a:t>
            </a:r>
            <a:r>
              <a:rPr lang="en-US" dirty="0" err="1"/>
              <a:t>person.fullName</a:t>
            </a:r>
            <a:r>
              <a:rPr lang="en-US" dirty="0"/>
              <a:t>();</a:t>
            </a:r>
          </a:p>
          <a:p>
            <a:pPr lvl="1"/>
            <a:r>
              <a:rPr lang="en-US" sz="2900" dirty="0"/>
              <a:t>If you access a method </a:t>
            </a:r>
            <a:r>
              <a:rPr lang="en-US" sz="2900" b="1" dirty="0"/>
              <a:t>without</a:t>
            </a:r>
            <a:r>
              <a:rPr lang="en-US" sz="2900" dirty="0"/>
              <a:t> the () parentheses, it will return the </a:t>
            </a:r>
            <a:r>
              <a:rPr lang="en-US" sz="2900" b="1" dirty="0"/>
              <a:t>function definition</a:t>
            </a:r>
            <a:r>
              <a:rPr lang="en-US" sz="2900" dirty="0"/>
              <a:t>:</a:t>
            </a:r>
          </a:p>
          <a:p>
            <a:pPr lvl="1"/>
            <a:r>
              <a:rPr lang="en-US" dirty="0"/>
              <a:t>Example</a:t>
            </a:r>
          </a:p>
          <a:p>
            <a:pPr marL="400050" lvl="1" indent="0">
              <a:buNone/>
            </a:pPr>
            <a:r>
              <a:rPr lang="en-US" dirty="0" smtClean="0"/>
              <a:t>	name </a:t>
            </a:r>
            <a:r>
              <a:rPr lang="en-US" dirty="0"/>
              <a:t>= </a:t>
            </a:r>
            <a:r>
              <a:rPr lang="en-US" dirty="0" err="1"/>
              <a:t>person.fullName</a:t>
            </a:r>
            <a:r>
              <a:rPr lang="en-US" dirty="0"/>
              <a: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106</a:t>
            </a:fld>
            <a:endParaRPr lang="en-US"/>
          </a:p>
        </p:txBody>
      </p:sp>
      <p:sp>
        <p:nvSpPr>
          <p:cNvPr id="5" name="Rectangle 4"/>
          <p:cNvSpPr/>
          <p:nvPr/>
        </p:nvSpPr>
        <p:spPr>
          <a:xfrm>
            <a:off x="457200" y="1143000"/>
            <a:ext cx="2878801" cy="523220"/>
          </a:xfrm>
          <a:prstGeom prst="rect">
            <a:avLst/>
          </a:prstGeom>
        </p:spPr>
        <p:txBody>
          <a:bodyPr wrap="none">
            <a:spAutoFit/>
          </a:bodyPr>
          <a:lstStyle/>
          <a:p>
            <a:r>
              <a:rPr lang="en-US" sz="2800" b="1" dirty="0"/>
              <a:t>JavaScript Objects</a:t>
            </a:r>
          </a:p>
        </p:txBody>
      </p:sp>
    </p:spTree>
    <p:extLst>
      <p:ext uri="{BB962C8B-B14F-4D97-AF65-F5344CB8AC3E}">
        <p14:creationId xmlns:p14="http://schemas.microsoft.com/office/powerpoint/2010/main" val="7850398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r>
              <a:rPr lang="en-US" dirty="0"/>
              <a:t>3.2. </a:t>
            </a:r>
            <a:r>
              <a:rPr lang="en-US" dirty="0" smtClean="0"/>
              <a:t>JavaScript</a:t>
            </a:r>
          </a:p>
        </p:txBody>
      </p:sp>
      <p:sp>
        <p:nvSpPr>
          <p:cNvPr id="130052" name="Rectangle 3"/>
          <p:cNvSpPr>
            <a:spLocks noGrp="1" noChangeArrowheads="1"/>
          </p:cNvSpPr>
          <p:nvPr>
            <p:ph type="body" idx="1"/>
          </p:nvPr>
        </p:nvSpPr>
        <p:spPr/>
        <p:txBody>
          <a:bodyPr/>
          <a:lstStyle/>
          <a:p>
            <a:pPr eaLnBrk="1" hangingPunct="1"/>
            <a:r>
              <a:rPr lang="en-US" smtClean="0"/>
              <a:t>The </a:t>
            </a:r>
            <a:r>
              <a:rPr lang="en-US" smtClean="0">
                <a:solidFill>
                  <a:schemeClr val="hlink"/>
                </a:solidFill>
              </a:rPr>
              <a:t>global object</a:t>
            </a:r>
          </a:p>
          <a:p>
            <a:pPr lvl="1" eaLnBrk="1" hangingPunct="1"/>
            <a:r>
              <a:rPr lang="en-US" smtClean="0"/>
              <a:t>Named </a:t>
            </a:r>
            <a:r>
              <a:rPr lang="en-US" smtClean="0">
                <a:latin typeface="Lucida Sans Typewriter" pitchFamily="49" charset="0"/>
              </a:rPr>
              <a:t>window</a:t>
            </a:r>
            <a:r>
              <a:rPr lang="en-US" smtClean="0"/>
              <a:t> in browsers</a:t>
            </a:r>
          </a:p>
          <a:p>
            <a:pPr lvl="1" eaLnBrk="1" hangingPunct="1"/>
            <a:r>
              <a:rPr lang="en-US" smtClean="0"/>
              <a:t>Has properties representing all global variables</a:t>
            </a:r>
          </a:p>
          <a:p>
            <a:pPr lvl="1" eaLnBrk="1" hangingPunct="1"/>
            <a:r>
              <a:rPr lang="en-US" smtClean="0"/>
              <a:t>Other built-in objects are also properties of the global object</a:t>
            </a:r>
          </a:p>
          <a:p>
            <a:pPr lvl="2" eaLnBrk="1" hangingPunct="1"/>
            <a:r>
              <a:rPr lang="en-US" smtClean="0"/>
              <a:t>Ex: initial value of </a:t>
            </a:r>
            <a:r>
              <a:rPr lang="en-US" smtClean="0">
                <a:latin typeface="Lucida Sans Typewriter" pitchFamily="49" charset="0"/>
              </a:rPr>
              <a:t>window.Array</a:t>
            </a:r>
            <a:r>
              <a:rPr lang="en-US" smtClean="0"/>
              <a:t> is </a:t>
            </a:r>
            <a:r>
              <a:rPr lang="en-US" smtClean="0">
                <a:latin typeface="Lucida Sans Typewriter" pitchFamily="49" charset="0"/>
              </a:rPr>
              <a:t>Array</a:t>
            </a:r>
            <a:r>
              <a:rPr lang="en-US" smtClean="0"/>
              <a:t> object</a:t>
            </a:r>
          </a:p>
          <a:p>
            <a:pPr lvl="1" eaLnBrk="1" hangingPunct="1"/>
            <a:r>
              <a:rPr lang="en-US" smtClean="0"/>
              <a:t>Has some other useful properties</a:t>
            </a:r>
          </a:p>
          <a:p>
            <a:pPr lvl="2" eaLnBrk="1" hangingPunct="1"/>
            <a:r>
              <a:rPr lang="en-US" smtClean="0"/>
              <a:t>Ex: </a:t>
            </a:r>
            <a:r>
              <a:rPr lang="en-US" smtClean="0">
                <a:latin typeface="Lucida Sans Typewriter" pitchFamily="49" charset="0"/>
              </a:rPr>
              <a:t>window.Infinity</a:t>
            </a:r>
            <a:r>
              <a:rPr lang="en-US" smtClean="0"/>
              <a:t> represents Number value</a:t>
            </a:r>
          </a:p>
        </p:txBody>
      </p:sp>
      <p:sp>
        <p:nvSpPr>
          <p:cNvPr id="6" name="Slide Number Placeholder 5"/>
          <p:cNvSpPr>
            <a:spLocks noGrp="1"/>
          </p:cNvSpPr>
          <p:nvPr>
            <p:ph type="sldNum" sz="quarter" idx="12"/>
          </p:nvPr>
        </p:nvSpPr>
        <p:spPr/>
        <p:txBody>
          <a:bodyPr/>
          <a:lstStyle/>
          <a:p>
            <a:fld id="{8A45DF54-AAB0-4663-AA93-38594A60539E}" type="slidenum">
              <a:rPr lang="en-US" smtClean="0"/>
              <a:pPr/>
              <a:t>107</a:t>
            </a:fld>
            <a:endParaRPr lang="en-US"/>
          </a:p>
        </p:txBody>
      </p:sp>
      <p:sp>
        <p:nvSpPr>
          <p:cNvPr id="5" name="Rectangle 4"/>
          <p:cNvSpPr/>
          <p:nvPr/>
        </p:nvSpPr>
        <p:spPr>
          <a:xfrm>
            <a:off x="533400" y="11430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19810416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lstStyle/>
          <a:p>
            <a:r>
              <a:rPr lang="en-US" dirty="0"/>
              <a:t>3.2. </a:t>
            </a:r>
            <a:r>
              <a:rPr lang="en-US" dirty="0" smtClean="0"/>
              <a:t>JavaScript</a:t>
            </a:r>
          </a:p>
        </p:txBody>
      </p:sp>
      <p:sp>
        <p:nvSpPr>
          <p:cNvPr id="131076" name="Rectangle 3"/>
          <p:cNvSpPr>
            <a:spLocks noGrp="1" noChangeArrowheads="1"/>
          </p:cNvSpPr>
          <p:nvPr>
            <p:ph type="body" idx="1"/>
          </p:nvPr>
        </p:nvSpPr>
        <p:spPr/>
        <p:txBody>
          <a:bodyPr/>
          <a:lstStyle/>
          <a:p>
            <a:pPr eaLnBrk="1" hangingPunct="1"/>
            <a:r>
              <a:rPr lang="en-US" smtClean="0"/>
              <a:t>The global object and variable resolution:</a:t>
            </a:r>
          </a:p>
          <a:p>
            <a:pPr eaLnBrk="1" hangingPunct="1"/>
            <a:endParaRPr lang="en-US" smtClean="0"/>
          </a:p>
          <a:p>
            <a:pPr eaLnBrk="1" hangingPunct="1"/>
            <a:endParaRPr lang="en-US" smtClean="0"/>
          </a:p>
          <a:p>
            <a:pPr eaLnBrk="1" hangingPunct="1"/>
            <a:endParaRPr lang="en-US" smtClean="0"/>
          </a:p>
          <a:p>
            <a:pPr eaLnBrk="1" hangingPunct="1"/>
            <a:r>
              <a:rPr lang="en-US" smtClean="0"/>
              <a:t>This is why we can refer to built-in objects (</a:t>
            </a:r>
            <a:r>
              <a:rPr lang="en-US" smtClean="0">
                <a:latin typeface="Lucida Sans Typewriter" pitchFamily="49" charset="0"/>
              </a:rPr>
              <a:t>Object</a:t>
            </a:r>
            <a:r>
              <a:rPr lang="en-US" smtClean="0"/>
              <a:t>, </a:t>
            </a:r>
            <a:r>
              <a:rPr lang="en-US" smtClean="0">
                <a:latin typeface="Lucida Sans Typewriter" pitchFamily="49" charset="0"/>
              </a:rPr>
              <a:t>Array</a:t>
            </a:r>
            <a:r>
              <a:rPr lang="en-US" smtClean="0"/>
              <a:t>, etc.) without prefixing with </a:t>
            </a:r>
            <a:r>
              <a:rPr lang="en-US" smtClean="0">
                <a:latin typeface="Lucida Sans Typewriter" pitchFamily="49" charset="0"/>
              </a:rPr>
              <a:t>window.</a:t>
            </a:r>
          </a:p>
        </p:txBody>
      </p:sp>
      <p:sp>
        <p:nvSpPr>
          <p:cNvPr id="131077" name="Text Box 4"/>
          <p:cNvSpPr txBox="1">
            <a:spLocks noChangeArrowheads="1"/>
          </p:cNvSpPr>
          <p:nvPr/>
        </p:nvSpPr>
        <p:spPr bwMode="auto">
          <a:xfrm>
            <a:off x="1508125" y="2549525"/>
            <a:ext cx="1150938" cy="366713"/>
          </a:xfrm>
          <a:prstGeom prst="rect">
            <a:avLst/>
          </a:prstGeom>
          <a:noFill/>
          <a:ln w="9525">
            <a:noFill/>
            <a:miter lim="800000"/>
            <a:headEnd/>
            <a:tailEnd/>
          </a:ln>
        </p:spPr>
        <p:txBody>
          <a:bodyPr wrap="none">
            <a:spAutoFit/>
          </a:bodyPr>
          <a:lstStyle/>
          <a:p>
            <a:r>
              <a:rPr lang="en-US" dirty="0">
                <a:latin typeface="Lucida Sans Typewriter" pitchFamily="49" charset="0"/>
              </a:rPr>
              <a:t>i = 42;</a:t>
            </a:r>
          </a:p>
        </p:txBody>
      </p:sp>
      <p:sp>
        <p:nvSpPr>
          <p:cNvPr id="131078" name="Text Box 5"/>
          <p:cNvSpPr txBox="1">
            <a:spLocks noChangeArrowheads="1"/>
          </p:cNvSpPr>
          <p:nvPr/>
        </p:nvSpPr>
        <p:spPr bwMode="auto">
          <a:xfrm>
            <a:off x="2819400" y="2514600"/>
            <a:ext cx="5048250" cy="1465263"/>
          </a:xfrm>
          <a:prstGeom prst="rect">
            <a:avLst/>
          </a:prstGeom>
          <a:noFill/>
          <a:ln w="9525">
            <a:noFill/>
            <a:miter lim="800000"/>
            <a:headEnd/>
            <a:tailEnd/>
          </a:ln>
        </p:spPr>
        <p:txBody>
          <a:bodyPr wrap="none">
            <a:spAutoFit/>
          </a:bodyPr>
          <a:lstStyle/>
          <a:p>
            <a:pPr marL="342900" indent="-342900"/>
            <a:r>
              <a:rPr lang="en-US" dirty="0">
                <a:solidFill>
                  <a:srgbClr val="008080"/>
                </a:solidFill>
              </a:rPr>
              <a:t>What does </a:t>
            </a:r>
            <a:r>
              <a:rPr lang="en-US" dirty="0">
                <a:solidFill>
                  <a:srgbClr val="008080"/>
                </a:solidFill>
                <a:latin typeface="Lucida Sans Typewriter" pitchFamily="49" charset="0"/>
              </a:rPr>
              <a:t>i</a:t>
            </a:r>
            <a:r>
              <a:rPr lang="en-US" dirty="0">
                <a:solidFill>
                  <a:srgbClr val="008080"/>
                </a:solidFill>
              </a:rPr>
              <a:t> refer to?</a:t>
            </a:r>
          </a:p>
          <a:p>
            <a:pPr marL="342900" indent="-342900">
              <a:buFontTx/>
              <a:buAutoNum type="arabicPeriod"/>
            </a:pPr>
            <a:r>
              <a:rPr lang="en-US" dirty="0">
                <a:solidFill>
                  <a:srgbClr val="008080"/>
                </a:solidFill>
              </a:rPr>
              <a:t>Search for local variable or formal parameter</a:t>
            </a:r>
            <a:br>
              <a:rPr lang="en-US" dirty="0">
                <a:solidFill>
                  <a:srgbClr val="008080"/>
                </a:solidFill>
              </a:rPr>
            </a:br>
            <a:r>
              <a:rPr lang="en-US" dirty="0">
                <a:solidFill>
                  <a:srgbClr val="008080"/>
                </a:solidFill>
              </a:rPr>
              <a:t>named </a:t>
            </a:r>
            <a:r>
              <a:rPr lang="en-US" dirty="0">
                <a:solidFill>
                  <a:srgbClr val="008080"/>
                </a:solidFill>
                <a:latin typeface="Lucida Sans Typewriter" pitchFamily="49" charset="0"/>
              </a:rPr>
              <a:t>i</a:t>
            </a:r>
          </a:p>
          <a:p>
            <a:pPr marL="342900" indent="-342900">
              <a:buFontTx/>
              <a:buAutoNum type="arabicPeriod"/>
            </a:pPr>
            <a:r>
              <a:rPr lang="en-US" dirty="0">
                <a:solidFill>
                  <a:srgbClr val="008080"/>
                </a:solidFill>
              </a:rPr>
              <a:t>If none found, see if global object (</a:t>
            </a:r>
            <a:r>
              <a:rPr lang="en-US" dirty="0">
                <a:solidFill>
                  <a:srgbClr val="008080"/>
                </a:solidFill>
                <a:latin typeface="Lucida Sans Typewriter" pitchFamily="49" charset="0"/>
              </a:rPr>
              <a:t>window</a:t>
            </a:r>
            <a:r>
              <a:rPr lang="en-US" dirty="0">
                <a:solidFill>
                  <a:srgbClr val="008080"/>
                </a:solidFill>
              </a:rPr>
              <a:t>) </a:t>
            </a:r>
            <a:br>
              <a:rPr lang="en-US" dirty="0">
                <a:solidFill>
                  <a:srgbClr val="008080"/>
                </a:solidFill>
              </a:rPr>
            </a:br>
            <a:r>
              <a:rPr lang="en-US" dirty="0">
                <a:solidFill>
                  <a:srgbClr val="008080"/>
                </a:solidFill>
              </a:rPr>
              <a:t>has property named </a:t>
            </a:r>
            <a:r>
              <a:rPr lang="en-US" dirty="0">
                <a:solidFill>
                  <a:srgbClr val="008080"/>
                </a:solidFill>
                <a:latin typeface="Lucida Sans Typewriter" pitchFamily="49" charset="0"/>
              </a:rPr>
              <a:t>i</a:t>
            </a:r>
            <a:r>
              <a:rPr lang="en-US" dirty="0">
                <a:solidFill>
                  <a:srgbClr val="008080"/>
                </a:solidFill>
              </a:rPr>
              <a:t> </a:t>
            </a:r>
          </a:p>
        </p:txBody>
      </p:sp>
      <p:sp>
        <p:nvSpPr>
          <p:cNvPr id="131079" name="Oval 6"/>
          <p:cNvSpPr>
            <a:spLocks noChangeArrowheads="1"/>
          </p:cNvSpPr>
          <p:nvPr/>
        </p:nvSpPr>
        <p:spPr bwMode="auto">
          <a:xfrm>
            <a:off x="1524000" y="2514600"/>
            <a:ext cx="228600" cy="381000"/>
          </a:xfrm>
          <a:prstGeom prst="ellipse">
            <a:avLst/>
          </a:prstGeom>
          <a:solidFill>
            <a:srgbClr val="008080">
              <a:alpha val="50195"/>
            </a:srgbClr>
          </a:solidFill>
          <a:ln w="9525">
            <a:solidFill>
              <a:schemeClr val="tx1"/>
            </a:solidFill>
            <a:round/>
            <a:headEnd/>
            <a:tailEnd/>
          </a:ln>
        </p:spPr>
        <p:txBody>
          <a:bodyPr wrap="none" anchor="ctr"/>
          <a:lstStyle/>
          <a:p>
            <a:endParaRPr lang="en-US"/>
          </a:p>
        </p:txBody>
      </p:sp>
      <p:sp>
        <p:nvSpPr>
          <p:cNvPr id="9" name="Slide Number Placeholder 8"/>
          <p:cNvSpPr>
            <a:spLocks noGrp="1"/>
          </p:cNvSpPr>
          <p:nvPr>
            <p:ph type="sldNum" sz="quarter" idx="12"/>
          </p:nvPr>
        </p:nvSpPr>
        <p:spPr/>
        <p:txBody>
          <a:bodyPr/>
          <a:lstStyle/>
          <a:p>
            <a:fld id="{8A45DF54-AAB0-4663-AA93-38594A60539E}" type="slidenum">
              <a:rPr lang="en-US" smtClean="0"/>
              <a:pPr/>
              <a:t>108</a:t>
            </a:fld>
            <a:endParaRPr lang="en-US"/>
          </a:p>
        </p:txBody>
      </p:sp>
      <p:sp>
        <p:nvSpPr>
          <p:cNvPr id="8" name="Rectangle 7"/>
          <p:cNvSpPr/>
          <p:nvPr/>
        </p:nvSpPr>
        <p:spPr>
          <a:xfrm>
            <a:off x="533400" y="11430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16900093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3.2. </a:t>
            </a:r>
            <a:r>
              <a:rPr lang="en-US" dirty="0" smtClean="0"/>
              <a:t>JavaScript</a:t>
            </a:r>
            <a:endParaRPr lang="en-US" dirty="0"/>
          </a:p>
        </p:txBody>
      </p:sp>
      <p:sp>
        <p:nvSpPr>
          <p:cNvPr id="25603" name="Rectangle 3"/>
          <p:cNvSpPr>
            <a:spLocks noGrp="1" noChangeArrowheads="1"/>
          </p:cNvSpPr>
          <p:nvPr>
            <p:ph type="body" idx="1"/>
          </p:nvPr>
        </p:nvSpPr>
        <p:spPr>
          <a:xfrm>
            <a:off x="457200" y="1600200"/>
            <a:ext cx="8458200" cy="4648200"/>
          </a:xfrm>
        </p:spPr>
        <p:txBody>
          <a:bodyPr>
            <a:normAutofit lnSpcReduction="10000"/>
          </a:bodyPr>
          <a:lstStyle/>
          <a:p>
            <a:pPr marL="0" indent="0">
              <a:buNone/>
            </a:pPr>
            <a:r>
              <a:rPr lang="en-US" dirty="0"/>
              <a:t>A few examples...</a:t>
            </a:r>
            <a:endParaRPr lang="en-US" dirty="0" smtClean="0"/>
          </a:p>
          <a:p>
            <a:r>
              <a:rPr lang="en-US" dirty="0" err="1" smtClean="0"/>
              <a:t>window.location</a:t>
            </a:r>
            <a:r>
              <a:rPr lang="en-US" dirty="0" smtClean="0"/>
              <a:t> </a:t>
            </a:r>
            <a:r>
              <a:rPr lang="en-US" dirty="0"/>
              <a:t>= “http://www.yahoo.com”</a:t>
            </a:r>
          </a:p>
          <a:p>
            <a:pPr lvl="1"/>
            <a:r>
              <a:rPr lang="en-US" dirty="0"/>
              <a:t>will take you to the specified URL (like a goto)</a:t>
            </a:r>
          </a:p>
          <a:p>
            <a:r>
              <a:rPr lang="en-US" dirty="0"/>
              <a:t>window.history.back()</a:t>
            </a:r>
          </a:p>
          <a:p>
            <a:pPr lvl="1"/>
            <a:r>
              <a:rPr lang="en-US" dirty="0"/>
              <a:t>back( ) is a method on history</a:t>
            </a:r>
          </a:p>
          <a:p>
            <a:pPr lvl="1"/>
            <a:r>
              <a:rPr lang="en-US" dirty="0"/>
              <a:t>will be like clicking the back button in Nav 3 </a:t>
            </a:r>
          </a:p>
          <a:p>
            <a:pPr lvl="1"/>
            <a:r>
              <a:rPr lang="en-US" dirty="0"/>
              <a:t>in Nav 4 will take you back to prev window</a:t>
            </a:r>
          </a:p>
          <a:p>
            <a:r>
              <a:rPr lang="en-US" dirty="0"/>
              <a:t>window.history.goto(1)</a:t>
            </a:r>
          </a:p>
          <a:p>
            <a:pPr lvl="1"/>
            <a:r>
              <a:rPr lang="en-US" dirty="0"/>
              <a:t>takes you back to first URL in history array </a:t>
            </a:r>
          </a:p>
          <a:p>
            <a:endParaRPr lang="en-US" dirty="0"/>
          </a:p>
          <a:p>
            <a:endParaRPr lang="en-US" dirty="0"/>
          </a:p>
        </p:txBody>
      </p:sp>
      <p:sp>
        <p:nvSpPr>
          <p:cNvPr id="6" name="Slide Number Placeholder 5"/>
          <p:cNvSpPr>
            <a:spLocks noGrp="1"/>
          </p:cNvSpPr>
          <p:nvPr>
            <p:ph type="sldNum" sz="quarter" idx="12"/>
          </p:nvPr>
        </p:nvSpPr>
        <p:spPr/>
        <p:txBody>
          <a:bodyPr/>
          <a:lstStyle/>
          <a:p>
            <a:fld id="{8A45DF54-AAB0-4663-AA93-38594A60539E}" type="slidenum">
              <a:rPr lang="en-US" smtClean="0"/>
              <a:pPr/>
              <a:t>109</a:t>
            </a:fld>
            <a:endParaRPr lang="en-US"/>
          </a:p>
        </p:txBody>
      </p:sp>
      <p:sp>
        <p:nvSpPr>
          <p:cNvPr id="5" name="Rectangle 4"/>
          <p:cNvSpPr/>
          <p:nvPr/>
        </p:nvSpPr>
        <p:spPr>
          <a:xfrm>
            <a:off x="533400" y="10668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3637640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8A89462-6428-48E7-9F68-3AB1A31A113C}" type="slidenum">
              <a:rPr lang="en-US"/>
              <a:pPr/>
              <a:t>11</a:t>
            </a:fld>
            <a:endParaRPr lang="en-US"/>
          </a:p>
        </p:txBody>
      </p:sp>
      <p:sp>
        <p:nvSpPr>
          <p:cNvPr id="275458" name="Rectangle 2"/>
          <p:cNvSpPr>
            <a:spLocks noGrp="1" noChangeArrowheads="1"/>
          </p:cNvSpPr>
          <p:nvPr>
            <p:ph type="title"/>
          </p:nvPr>
        </p:nvSpPr>
        <p:spPr/>
        <p:txBody>
          <a:bodyPr>
            <a:normAutofit/>
          </a:bodyPr>
          <a:lstStyle/>
          <a:p>
            <a:r>
              <a:rPr lang="en-US" dirty="0"/>
              <a:t>3.1. Cascading Style </a:t>
            </a:r>
            <a:r>
              <a:rPr lang="en-US" dirty="0" smtClean="0"/>
              <a:t>Sheet</a:t>
            </a:r>
            <a:endParaRPr lang="en-US" dirty="0"/>
          </a:p>
        </p:txBody>
      </p:sp>
      <p:sp>
        <p:nvSpPr>
          <p:cNvPr id="275459" name="Rectangle 3"/>
          <p:cNvSpPr>
            <a:spLocks noGrp="1" noChangeArrowheads="1"/>
          </p:cNvSpPr>
          <p:nvPr>
            <p:ph type="body" idx="1"/>
          </p:nvPr>
        </p:nvSpPr>
        <p:spPr>
          <a:xfrm>
            <a:off x="457200" y="1447800"/>
            <a:ext cx="8229600" cy="4678363"/>
          </a:xfrm>
        </p:spPr>
        <p:txBody>
          <a:bodyPr>
            <a:normAutofit fontScale="92500" lnSpcReduction="20000"/>
          </a:bodyPr>
          <a:lstStyle/>
          <a:p>
            <a:pPr marL="0" indent="0">
              <a:buNone/>
            </a:pPr>
            <a:r>
              <a:rPr lang="en-US" dirty="0"/>
              <a:t> </a:t>
            </a:r>
            <a:r>
              <a:rPr lang="en-US" sz="3300" b="1" dirty="0" smtClean="0"/>
              <a:t>CSS </a:t>
            </a:r>
            <a:r>
              <a:rPr lang="en-US" sz="3300" b="1" dirty="0"/>
              <a:t>Basics</a:t>
            </a:r>
          </a:p>
          <a:p>
            <a:r>
              <a:rPr lang="en-US" dirty="0" smtClean="0"/>
              <a:t>Background</a:t>
            </a:r>
            <a:endParaRPr lang="en-US" dirty="0"/>
          </a:p>
          <a:p>
            <a:r>
              <a:rPr lang="en-US" dirty="0"/>
              <a:t>Text</a:t>
            </a:r>
          </a:p>
          <a:p>
            <a:r>
              <a:rPr lang="en-US" dirty="0"/>
              <a:t>Font</a:t>
            </a:r>
          </a:p>
          <a:p>
            <a:r>
              <a:rPr lang="en-US" dirty="0"/>
              <a:t>Border</a:t>
            </a:r>
          </a:p>
          <a:p>
            <a:r>
              <a:rPr lang="en-US" dirty="0"/>
              <a:t>Outline</a:t>
            </a:r>
          </a:p>
          <a:p>
            <a:r>
              <a:rPr lang="en-US" dirty="0"/>
              <a:t>Margin</a:t>
            </a:r>
          </a:p>
          <a:p>
            <a:r>
              <a:rPr lang="en-US" dirty="0"/>
              <a:t>Padding</a:t>
            </a:r>
          </a:p>
          <a:p>
            <a:r>
              <a:rPr lang="en-US" dirty="0"/>
              <a:t>List</a:t>
            </a:r>
          </a:p>
          <a:p>
            <a:r>
              <a:rPr lang="en-US" dirty="0"/>
              <a:t>Table</a:t>
            </a:r>
          </a:p>
          <a:p>
            <a:endParaRPr lang="en-US" dirty="0"/>
          </a:p>
        </p:txBody>
      </p:sp>
    </p:spTree>
    <p:custDataLst>
      <p:tags r:id="rId1"/>
    </p:custDataLst>
    <p:extLst>
      <p:ext uri="{BB962C8B-B14F-4D97-AF65-F5344CB8AC3E}">
        <p14:creationId xmlns:p14="http://schemas.microsoft.com/office/powerpoint/2010/main" val="21358089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dirty="0"/>
              <a:t>3.2. </a:t>
            </a:r>
            <a:r>
              <a:rPr lang="en-US" dirty="0" smtClean="0"/>
              <a:t>JavaScript</a:t>
            </a:r>
          </a:p>
        </p:txBody>
      </p:sp>
      <p:sp>
        <p:nvSpPr>
          <p:cNvPr id="132100" name="Rectangle 3"/>
          <p:cNvSpPr>
            <a:spLocks noGrp="1" noChangeArrowheads="1"/>
          </p:cNvSpPr>
          <p:nvPr>
            <p:ph type="body" idx="1"/>
          </p:nvPr>
        </p:nvSpPr>
        <p:spPr/>
        <p:txBody>
          <a:bodyPr/>
          <a:lstStyle/>
          <a:p>
            <a:pPr eaLnBrk="1" hangingPunct="1"/>
            <a:r>
              <a:rPr lang="en-US" sz="2800" dirty="0" smtClean="0">
                <a:latin typeface="Lucida Sans Typewriter" pitchFamily="49" charset="0"/>
              </a:rPr>
              <a:t>String()</a:t>
            </a:r>
            <a:r>
              <a:rPr lang="en-US" sz="2800" dirty="0" smtClean="0"/>
              <a:t>, </a:t>
            </a:r>
            <a:r>
              <a:rPr lang="en-US" sz="2800" dirty="0" smtClean="0">
                <a:latin typeface="Lucida Sans Typewriter" pitchFamily="49" charset="0"/>
              </a:rPr>
              <a:t>Boolean()</a:t>
            </a:r>
            <a:r>
              <a:rPr lang="en-US" sz="2800" dirty="0" smtClean="0"/>
              <a:t>, and </a:t>
            </a:r>
            <a:r>
              <a:rPr lang="en-US" sz="2800" dirty="0" smtClean="0">
                <a:latin typeface="Lucida Sans Typewriter" pitchFamily="49" charset="0"/>
              </a:rPr>
              <a:t>Number()</a:t>
            </a:r>
            <a:r>
              <a:rPr lang="en-US" sz="2800" dirty="0" smtClean="0"/>
              <a:t> built-in functions can be called as constructors, created “wrapped” Objects:</a:t>
            </a:r>
          </a:p>
          <a:p>
            <a:pPr eaLnBrk="1" hangingPunct="1"/>
            <a:endParaRPr lang="en-US" sz="2800" dirty="0" smtClean="0"/>
          </a:p>
          <a:p>
            <a:pPr eaLnBrk="1" hangingPunct="1"/>
            <a:r>
              <a:rPr lang="en-US" sz="2800" dirty="0" smtClean="0"/>
              <a:t>Instances inherit </a:t>
            </a:r>
            <a:r>
              <a:rPr lang="en-US" sz="2800" dirty="0" smtClean="0">
                <a:latin typeface="Lucida Sans Typewriter" pitchFamily="49" charset="0"/>
              </a:rPr>
              <a:t>valueOf()</a:t>
            </a:r>
            <a:r>
              <a:rPr lang="en-US" sz="2800" dirty="0" smtClean="0"/>
              <a:t> method that returns wrapped value of specified </a:t>
            </a:r>
            <a:r>
              <a:rPr lang="en-US" dirty="0" smtClean="0"/>
              <a:t>type:</a:t>
            </a:r>
          </a:p>
        </p:txBody>
      </p:sp>
      <p:pic>
        <p:nvPicPr>
          <p:cNvPr id="132101" name="Picture 4"/>
          <p:cNvPicPr>
            <a:picLocks noChangeAspect="1" noChangeArrowheads="1"/>
          </p:cNvPicPr>
          <p:nvPr/>
        </p:nvPicPr>
        <p:blipFill>
          <a:blip r:embed="rId4" cstate="print"/>
          <a:srcRect/>
          <a:stretch>
            <a:fillRect/>
          </a:stretch>
        </p:blipFill>
        <p:spPr bwMode="auto">
          <a:xfrm>
            <a:off x="1371600" y="3048000"/>
            <a:ext cx="5365750" cy="457200"/>
          </a:xfrm>
          <a:prstGeom prst="rect">
            <a:avLst/>
          </a:prstGeom>
          <a:noFill/>
          <a:ln w="9525">
            <a:noFill/>
            <a:miter lim="800000"/>
            <a:headEnd/>
            <a:tailEnd/>
          </a:ln>
        </p:spPr>
      </p:pic>
      <p:pic>
        <p:nvPicPr>
          <p:cNvPr id="132102" name="Picture 5"/>
          <p:cNvPicPr>
            <a:picLocks noChangeAspect="1" noChangeArrowheads="1"/>
          </p:cNvPicPr>
          <p:nvPr/>
        </p:nvPicPr>
        <p:blipFill>
          <a:blip r:embed="rId5" cstate="print"/>
          <a:srcRect/>
          <a:stretch>
            <a:fillRect/>
          </a:stretch>
        </p:blipFill>
        <p:spPr bwMode="auto">
          <a:xfrm>
            <a:off x="1295400" y="4572000"/>
            <a:ext cx="5867400" cy="571500"/>
          </a:xfrm>
          <a:prstGeom prst="rect">
            <a:avLst/>
          </a:prstGeom>
          <a:noFill/>
          <a:ln w="9525">
            <a:noFill/>
            <a:miter lim="800000"/>
            <a:headEnd/>
            <a:tailEnd/>
          </a:ln>
        </p:spPr>
      </p:pic>
      <p:sp>
        <p:nvSpPr>
          <p:cNvPr id="132103" name="Text Box 6"/>
          <p:cNvSpPr txBox="1">
            <a:spLocks noChangeArrowheads="1"/>
          </p:cNvSpPr>
          <p:nvPr/>
        </p:nvSpPr>
        <p:spPr bwMode="auto">
          <a:xfrm>
            <a:off x="3886200" y="5653088"/>
            <a:ext cx="2851150" cy="400110"/>
          </a:xfrm>
          <a:prstGeom prst="rect">
            <a:avLst/>
          </a:prstGeom>
          <a:noFill/>
          <a:ln w="9525">
            <a:noFill/>
            <a:miter lim="800000"/>
            <a:headEnd/>
            <a:tailEnd/>
          </a:ln>
        </p:spPr>
        <p:txBody>
          <a:bodyPr wrap="square">
            <a:spAutoFit/>
          </a:bodyPr>
          <a:lstStyle/>
          <a:p>
            <a:r>
              <a:rPr lang="en-US" sz="2000" dirty="0">
                <a:solidFill>
                  <a:srgbClr val="008080"/>
                </a:solidFill>
              </a:rPr>
              <a:t>Output is “number”</a:t>
            </a:r>
          </a:p>
        </p:txBody>
      </p:sp>
      <p:sp>
        <p:nvSpPr>
          <p:cNvPr id="9" name="Slide Number Placeholder 8"/>
          <p:cNvSpPr>
            <a:spLocks noGrp="1"/>
          </p:cNvSpPr>
          <p:nvPr>
            <p:ph type="sldNum" sz="quarter" idx="12"/>
          </p:nvPr>
        </p:nvSpPr>
        <p:spPr/>
        <p:txBody>
          <a:bodyPr/>
          <a:lstStyle/>
          <a:p>
            <a:fld id="{8A45DF54-AAB0-4663-AA93-38594A60539E}" type="slidenum">
              <a:rPr lang="en-US" smtClean="0"/>
              <a:pPr/>
              <a:t>110</a:t>
            </a:fld>
            <a:endParaRPr lang="en-US"/>
          </a:p>
        </p:txBody>
      </p:sp>
      <p:sp>
        <p:nvSpPr>
          <p:cNvPr id="8" name="Rectangle 7"/>
          <p:cNvSpPr/>
          <p:nvPr/>
        </p:nvSpPr>
        <p:spPr>
          <a:xfrm>
            <a:off x="533400" y="11430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27258327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lstStyle/>
          <a:p>
            <a:r>
              <a:rPr lang="en-US" dirty="0"/>
              <a:t>3.2. </a:t>
            </a:r>
            <a:r>
              <a:rPr lang="en-US" dirty="0" smtClean="0"/>
              <a:t>JavaScript</a:t>
            </a:r>
          </a:p>
        </p:txBody>
      </p:sp>
      <p:sp>
        <p:nvSpPr>
          <p:cNvPr id="134148" name="Rectangle 3"/>
          <p:cNvSpPr>
            <a:spLocks noGrp="1" noChangeArrowheads="1"/>
          </p:cNvSpPr>
          <p:nvPr>
            <p:ph type="body" idx="1"/>
          </p:nvPr>
        </p:nvSpPr>
        <p:spPr/>
        <p:txBody>
          <a:bodyPr/>
          <a:lstStyle/>
          <a:p>
            <a:pPr eaLnBrk="1" hangingPunct="1"/>
            <a:r>
              <a:rPr lang="en-US" smtClean="0"/>
              <a:t>Properties provided by </a:t>
            </a:r>
            <a:r>
              <a:rPr lang="en-US" smtClean="0">
                <a:latin typeface="Lucida Sans Typewriter" pitchFamily="49" charset="0"/>
              </a:rPr>
              <a:t>Number</a:t>
            </a:r>
            <a:r>
              <a:rPr lang="en-US" smtClean="0"/>
              <a:t> built-in object:</a:t>
            </a:r>
          </a:p>
          <a:p>
            <a:pPr lvl="1" eaLnBrk="1" hangingPunct="1"/>
            <a:r>
              <a:rPr lang="en-US" smtClean="0">
                <a:latin typeface="Lucida Sans Typewriter" pitchFamily="49" charset="0"/>
              </a:rPr>
              <a:t>Number.MIN_VALUE</a:t>
            </a:r>
            <a:r>
              <a:rPr lang="en-US" smtClean="0"/>
              <a:t>: smallest (absolute value) possible JavaScript Number value</a:t>
            </a:r>
          </a:p>
          <a:p>
            <a:pPr lvl="1" eaLnBrk="1" hangingPunct="1"/>
            <a:r>
              <a:rPr lang="en-US" smtClean="0">
                <a:latin typeface="Lucida Sans Typewriter" pitchFamily="49" charset="0"/>
              </a:rPr>
              <a:t>Number.MAX_VALUE</a:t>
            </a:r>
            <a:r>
              <a:rPr lang="en-US" smtClean="0"/>
              <a:t>: largest possible JavaScript Number value</a:t>
            </a:r>
          </a:p>
        </p:txBody>
      </p:sp>
      <p:sp>
        <p:nvSpPr>
          <p:cNvPr id="6" name="Slide Number Placeholder 5"/>
          <p:cNvSpPr>
            <a:spLocks noGrp="1"/>
          </p:cNvSpPr>
          <p:nvPr>
            <p:ph type="sldNum" sz="quarter" idx="12"/>
          </p:nvPr>
        </p:nvSpPr>
        <p:spPr/>
        <p:txBody>
          <a:bodyPr/>
          <a:lstStyle/>
          <a:p>
            <a:fld id="{8A45DF54-AAB0-4663-AA93-38594A60539E}" type="slidenum">
              <a:rPr lang="en-US" smtClean="0"/>
              <a:pPr/>
              <a:t>111</a:t>
            </a:fld>
            <a:endParaRPr lang="en-US"/>
          </a:p>
        </p:txBody>
      </p:sp>
      <p:sp>
        <p:nvSpPr>
          <p:cNvPr id="5" name="Rectangle 4"/>
          <p:cNvSpPr/>
          <p:nvPr/>
        </p:nvSpPr>
        <p:spPr>
          <a:xfrm>
            <a:off x="533400" y="12192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12137492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p:txBody>
          <a:bodyPr/>
          <a:lstStyle/>
          <a:p>
            <a:r>
              <a:rPr lang="en-US" dirty="0" smtClean="0"/>
              <a:t>3.2. JavaScript</a:t>
            </a:r>
          </a:p>
        </p:txBody>
      </p:sp>
      <p:pic>
        <p:nvPicPr>
          <p:cNvPr id="135172" name="Picture 4"/>
          <p:cNvPicPr>
            <a:picLocks noChangeAspect="1" noChangeArrowheads="1"/>
          </p:cNvPicPr>
          <p:nvPr/>
        </p:nvPicPr>
        <p:blipFill>
          <a:blip r:embed="rId4" cstate="print"/>
          <a:srcRect/>
          <a:stretch>
            <a:fillRect/>
          </a:stretch>
        </p:blipFill>
        <p:spPr bwMode="auto">
          <a:xfrm>
            <a:off x="533400" y="1447800"/>
            <a:ext cx="8305800" cy="510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A45DF54-AAB0-4663-AA93-38594A60539E}" type="slidenum">
              <a:rPr lang="en-US" smtClean="0"/>
              <a:pPr/>
              <a:t>112</a:t>
            </a:fld>
            <a:endParaRPr lang="en-US"/>
          </a:p>
        </p:txBody>
      </p:sp>
      <p:sp>
        <p:nvSpPr>
          <p:cNvPr id="5" name="Rectangle 4"/>
          <p:cNvSpPr/>
          <p:nvPr/>
        </p:nvSpPr>
        <p:spPr>
          <a:xfrm>
            <a:off x="533400" y="9906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12586921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r>
              <a:rPr lang="en-US" dirty="0"/>
              <a:t>3.2. </a:t>
            </a:r>
            <a:r>
              <a:rPr lang="en-US" dirty="0" smtClean="0"/>
              <a:t>JavaScript</a:t>
            </a:r>
          </a:p>
        </p:txBody>
      </p:sp>
      <p:sp>
        <p:nvSpPr>
          <p:cNvPr id="136196" name="Rectangle 3"/>
          <p:cNvSpPr>
            <a:spLocks noGrp="1" noChangeArrowheads="1"/>
          </p:cNvSpPr>
          <p:nvPr>
            <p:ph type="body" idx="1"/>
          </p:nvPr>
        </p:nvSpPr>
        <p:spPr>
          <a:xfrm>
            <a:off x="457200" y="1874837"/>
            <a:ext cx="8229600" cy="4525963"/>
          </a:xfrm>
        </p:spPr>
        <p:txBody>
          <a:bodyPr/>
          <a:lstStyle/>
          <a:p>
            <a:pPr eaLnBrk="1" hangingPunct="1"/>
            <a:r>
              <a:rPr lang="en-US" sz="2800" dirty="0" smtClean="0"/>
              <a:t>Instances of </a:t>
            </a:r>
            <a:r>
              <a:rPr lang="en-US" sz="2800" dirty="0" smtClean="0">
                <a:latin typeface="Lucida Sans Typewriter" pitchFamily="49" charset="0"/>
              </a:rPr>
              <a:t>String</a:t>
            </a:r>
            <a:r>
              <a:rPr lang="en-US" sz="2800" dirty="0" smtClean="0"/>
              <a:t> have a </a:t>
            </a:r>
            <a:r>
              <a:rPr lang="en-US" sz="2800" dirty="0" smtClean="0">
                <a:latin typeface="Lucida Sans Typewriter" pitchFamily="49" charset="0"/>
              </a:rPr>
              <a:t>length</a:t>
            </a:r>
            <a:r>
              <a:rPr lang="en-US" sz="2800" dirty="0" smtClean="0"/>
              <a:t> property (number of characters)</a:t>
            </a:r>
          </a:p>
          <a:p>
            <a:pPr eaLnBrk="1" hangingPunct="1"/>
            <a:r>
              <a:rPr lang="en-US" sz="2800" dirty="0" smtClean="0"/>
              <a:t>JavaScript automatically wraps a primitive value of type Number or String if the value is used as an object:</a:t>
            </a:r>
          </a:p>
          <a:p>
            <a:pPr lvl="1" eaLnBrk="1" hangingPunct="1"/>
            <a:endParaRPr lang="en-US" dirty="0" smtClean="0"/>
          </a:p>
        </p:txBody>
      </p:sp>
      <p:pic>
        <p:nvPicPr>
          <p:cNvPr id="136197" name="Picture 4"/>
          <p:cNvPicPr>
            <a:picLocks noChangeAspect="1" noChangeArrowheads="1"/>
          </p:cNvPicPr>
          <p:nvPr/>
        </p:nvPicPr>
        <p:blipFill>
          <a:blip r:embed="rId4" cstate="print"/>
          <a:srcRect/>
          <a:stretch>
            <a:fillRect/>
          </a:stretch>
        </p:blipFill>
        <p:spPr bwMode="auto">
          <a:xfrm>
            <a:off x="1219200" y="4495801"/>
            <a:ext cx="5562600" cy="503238"/>
          </a:xfrm>
          <a:prstGeom prst="rect">
            <a:avLst/>
          </a:prstGeom>
          <a:noFill/>
          <a:ln w="9525">
            <a:noFill/>
            <a:miter lim="800000"/>
            <a:headEnd/>
            <a:tailEnd/>
          </a:ln>
        </p:spPr>
      </p:pic>
      <p:sp>
        <p:nvSpPr>
          <p:cNvPr id="136198" name="Text Box 5"/>
          <p:cNvSpPr txBox="1">
            <a:spLocks noChangeArrowheads="1"/>
          </p:cNvSpPr>
          <p:nvPr/>
        </p:nvSpPr>
        <p:spPr bwMode="auto">
          <a:xfrm>
            <a:off x="4860925" y="5119688"/>
            <a:ext cx="1606550" cy="366712"/>
          </a:xfrm>
          <a:prstGeom prst="rect">
            <a:avLst/>
          </a:prstGeom>
          <a:noFill/>
          <a:ln w="9525">
            <a:noFill/>
            <a:miter lim="800000"/>
            <a:headEnd/>
            <a:tailEnd/>
          </a:ln>
        </p:spPr>
        <p:txBody>
          <a:bodyPr wrap="none">
            <a:spAutoFit/>
          </a:bodyPr>
          <a:lstStyle/>
          <a:p>
            <a:r>
              <a:rPr lang="en-US">
                <a:solidFill>
                  <a:srgbClr val="008080"/>
                </a:solidFill>
              </a:rPr>
              <a:t>Output is “Str”</a:t>
            </a:r>
          </a:p>
        </p:txBody>
      </p:sp>
      <p:sp>
        <p:nvSpPr>
          <p:cNvPr id="8" name="Slide Number Placeholder 7"/>
          <p:cNvSpPr>
            <a:spLocks noGrp="1"/>
          </p:cNvSpPr>
          <p:nvPr>
            <p:ph type="sldNum" sz="quarter" idx="12"/>
          </p:nvPr>
        </p:nvSpPr>
        <p:spPr/>
        <p:txBody>
          <a:bodyPr/>
          <a:lstStyle/>
          <a:p>
            <a:fld id="{8A45DF54-AAB0-4663-AA93-38594A60539E}" type="slidenum">
              <a:rPr lang="en-US" smtClean="0"/>
              <a:pPr/>
              <a:t>113</a:t>
            </a:fld>
            <a:endParaRPr lang="en-US"/>
          </a:p>
        </p:txBody>
      </p:sp>
      <p:sp>
        <p:nvSpPr>
          <p:cNvPr id="7" name="Rectangle 6"/>
          <p:cNvSpPr/>
          <p:nvPr/>
        </p:nvSpPr>
        <p:spPr>
          <a:xfrm>
            <a:off x="533400" y="12192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184500906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p:txBody>
          <a:bodyPr/>
          <a:lstStyle/>
          <a:p>
            <a:r>
              <a:rPr lang="en-US" dirty="0"/>
              <a:t>3.2. </a:t>
            </a:r>
            <a:r>
              <a:rPr lang="en-US" dirty="0" smtClean="0"/>
              <a:t>JavaScript</a:t>
            </a:r>
          </a:p>
        </p:txBody>
      </p:sp>
      <p:sp>
        <p:nvSpPr>
          <p:cNvPr id="137220" name="Rectangle 3"/>
          <p:cNvSpPr>
            <a:spLocks noGrp="1" noChangeArrowheads="1"/>
          </p:cNvSpPr>
          <p:nvPr>
            <p:ph type="body" idx="1"/>
          </p:nvPr>
        </p:nvSpPr>
        <p:spPr/>
        <p:txBody>
          <a:bodyPr/>
          <a:lstStyle/>
          <a:p>
            <a:pPr eaLnBrk="1" hangingPunct="1"/>
            <a:r>
              <a:rPr lang="en-US" sz="2800" dirty="0" smtClean="0"/>
              <a:t>The </a:t>
            </a:r>
            <a:r>
              <a:rPr lang="en-US" sz="2800" dirty="0" smtClean="0">
                <a:latin typeface="Lucida Sans Typewriter" pitchFamily="49" charset="0"/>
              </a:rPr>
              <a:t>Date()</a:t>
            </a:r>
            <a:r>
              <a:rPr lang="en-US" sz="2800" dirty="0" smtClean="0"/>
              <a:t> built-in constructor can be used to create </a:t>
            </a:r>
            <a:r>
              <a:rPr lang="en-US" sz="2800" dirty="0" smtClean="0">
                <a:latin typeface="Lucida Sans Typewriter" pitchFamily="49" charset="0"/>
              </a:rPr>
              <a:t>Date</a:t>
            </a:r>
            <a:r>
              <a:rPr lang="en-US" sz="2800" dirty="0" smtClean="0"/>
              <a:t> instances that represent the current date and time</a:t>
            </a:r>
          </a:p>
          <a:p>
            <a:pPr eaLnBrk="1" hangingPunct="1"/>
            <a:endParaRPr lang="en-US" sz="2800" dirty="0" smtClean="0"/>
          </a:p>
          <a:p>
            <a:pPr eaLnBrk="1" hangingPunct="1"/>
            <a:r>
              <a:rPr lang="en-US" sz="2800" dirty="0" smtClean="0"/>
              <a:t>Often used to display local date and/or time in Web pages</a:t>
            </a:r>
          </a:p>
          <a:p>
            <a:pPr eaLnBrk="1" hangingPunct="1"/>
            <a:endParaRPr lang="en-US" sz="2800" dirty="0" smtClean="0"/>
          </a:p>
          <a:p>
            <a:pPr eaLnBrk="1" hangingPunct="1"/>
            <a:r>
              <a:rPr lang="en-US" sz="2800" dirty="0" smtClean="0"/>
              <a:t>Other methods: </a:t>
            </a:r>
            <a:r>
              <a:rPr lang="en-US" sz="2000" dirty="0" err="1" smtClean="0">
                <a:latin typeface="Lucida Sans Typewriter" pitchFamily="49" charset="0"/>
              </a:rPr>
              <a:t>toLocaleDateString</a:t>
            </a:r>
            <a:r>
              <a:rPr lang="en-US" sz="2000" dirty="0" smtClean="0">
                <a:latin typeface="Lucida Sans Typewriter" pitchFamily="49" charset="0"/>
              </a:rPr>
              <a:t>()</a:t>
            </a:r>
            <a:r>
              <a:rPr lang="en-US" sz="2000" dirty="0" smtClean="0"/>
              <a:t> , </a:t>
            </a:r>
            <a:r>
              <a:rPr lang="en-US" sz="2000" dirty="0" err="1" smtClean="0">
                <a:latin typeface="Lucida Sans Typewriter" pitchFamily="49" charset="0"/>
              </a:rPr>
              <a:t>toLocaleTimeString</a:t>
            </a:r>
            <a:r>
              <a:rPr lang="en-US" sz="2000" dirty="0" smtClean="0">
                <a:latin typeface="Lucida Sans Typewriter" pitchFamily="49" charset="0"/>
              </a:rPr>
              <a:t>()</a:t>
            </a:r>
            <a:r>
              <a:rPr lang="en-US" sz="2000" dirty="0" smtClean="0"/>
              <a:t>,</a:t>
            </a:r>
            <a:r>
              <a:rPr lang="en-US" sz="2000" dirty="0" smtClean="0">
                <a:latin typeface="Lucida Sans Typewriter" pitchFamily="49" charset="0"/>
              </a:rPr>
              <a:t> </a:t>
            </a:r>
            <a:r>
              <a:rPr lang="en-US" sz="2800" i="1" dirty="0" smtClean="0"/>
              <a:t>etc</a:t>
            </a:r>
            <a:r>
              <a:rPr lang="en-US" sz="2800" dirty="0" smtClean="0"/>
              <a:t>.</a:t>
            </a:r>
          </a:p>
          <a:p>
            <a:pPr eaLnBrk="1" hangingPunct="1"/>
            <a:endParaRPr lang="en-US" sz="2800" dirty="0" smtClean="0"/>
          </a:p>
          <a:p>
            <a:pPr eaLnBrk="1" hangingPunct="1">
              <a:buNone/>
            </a:pPr>
            <a:endParaRPr lang="en-US" sz="2800" dirty="0" smtClean="0"/>
          </a:p>
        </p:txBody>
      </p:sp>
      <p:sp>
        <p:nvSpPr>
          <p:cNvPr id="137221" name="Text Box 4"/>
          <p:cNvSpPr txBox="1">
            <a:spLocks noChangeArrowheads="1"/>
          </p:cNvSpPr>
          <p:nvPr/>
        </p:nvSpPr>
        <p:spPr bwMode="auto">
          <a:xfrm>
            <a:off x="1155700" y="3048000"/>
            <a:ext cx="3949700" cy="461665"/>
          </a:xfrm>
          <a:prstGeom prst="rect">
            <a:avLst/>
          </a:prstGeom>
          <a:noFill/>
          <a:ln w="9525">
            <a:noFill/>
            <a:miter lim="800000"/>
            <a:headEnd/>
            <a:tailEnd/>
          </a:ln>
        </p:spPr>
        <p:txBody>
          <a:bodyPr wrap="square">
            <a:spAutoFit/>
          </a:bodyPr>
          <a:lstStyle/>
          <a:p>
            <a:r>
              <a:rPr lang="en-US" sz="2400" dirty="0"/>
              <a:t>var now = new Date();</a:t>
            </a:r>
          </a:p>
        </p:txBody>
      </p:sp>
      <p:sp>
        <p:nvSpPr>
          <p:cNvPr id="137222" name="Text Box 5"/>
          <p:cNvSpPr txBox="1">
            <a:spLocks noChangeArrowheads="1"/>
          </p:cNvSpPr>
          <p:nvPr/>
        </p:nvSpPr>
        <p:spPr bwMode="auto">
          <a:xfrm>
            <a:off x="990600" y="4419600"/>
            <a:ext cx="5432425" cy="641350"/>
          </a:xfrm>
          <a:prstGeom prst="rect">
            <a:avLst/>
          </a:prstGeom>
          <a:noFill/>
          <a:ln w="9525">
            <a:noFill/>
            <a:miter lim="800000"/>
            <a:headEnd/>
            <a:tailEnd/>
          </a:ln>
        </p:spPr>
        <p:txBody>
          <a:bodyPr wrap="none">
            <a:spAutoFit/>
          </a:bodyPr>
          <a:lstStyle/>
          <a:p>
            <a:r>
              <a:rPr lang="en-US" dirty="0" err="1">
                <a:latin typeface="Lucida Sans Typewriter" pitchFamily="49" charset="0"/>
              </a:rPr>
              <a:t>window.alert</a:t>
            </a:r>
            <a:r>
              <a:rPr lang="en-US" dirty="0">
                <a:latin typeface="Lucida Sans Typewriter" pitchFamily="49" charset="0"/>
              </a:rPr>
              <a:t>(“Current date and time: “</a:t>
            </a:r>
            <a:br>
              <a:rPr lang="en-US" dirty="0">
                <a:latin typeface="Lucida Sans Typewriter" pitchFamily="49" charset="0"/>
              </a:rPr>
            </a:br>
            <a:r>
              <a:rPr lang="en-US" dirty="0">
                <a:latin typeface="Lucida Sans Typewriter" pitchFamily="49" charset="0"/>
              </a:rPr>
              <a:t>             + </a:t>
            </a:r>
            <a:r>
              <a:rPr lang="en-US" dirty="0" err="1">
                <a:latin typeface="Lucida Sans Typewriter" pitchFamily="49" charset="0"/>
              </a:rPr>
              <a:t>now.toLocaleString</a:t>
            </a:r>
            <a:r>
              <a:rPr lang="en-US" dirty="0">
                <a:latin typeface="Lucida Sans Typewriter" pitchFamily="49" charset="0"/>
              </a:rPr>
              <a:t>());</a:t>
            </a:r>
          </a:p>
        </p:txBody>
      </p:sp>
      <p:sp>
        <p:nvSpPr>
          <p:cNvPr id="8" name="Slide Number Placeholder 7"/>
          <p:cNvSpPr>
            <a:spLocks noGrp="1"/>
          </p:cNvSpPr>
          <p:nvPr>
            <p:ph type="sldNum" sz="quarter" idx="12"/>
          </p:nvPr>
        </p:nvSpPr>
        <p:spPr/>
        <p:txBody>
          <a:bodyPr/>
          <a:lstStyle/>
          <a:p>
            <a:fld id="{8A45DF54-AAB0-4663-AA93-38594A60539E}" type="slidenum">
              <a:rPr lang="en-US" smtClean="0"/>
              <a:pPr/>
              <a:t>114</a:t>
            </a:fld>
            <a:endParaRPr lang="en-US"/>
          </a:p>
        </p:txBody>
      </p:sp>
      <p:sp>
        <p:nvSpPr>
          <p:cNvPr id="7" name="Rectangle 6"/>
          <p:cNvSpPr/>
          <p:nvPr/>
        </p:nvSpPr>
        <p:spPr>
          <a:xfrm>
            <a:off x="533400" y="11430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3823343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r>
              <a:rPr lang="en-US" dirty="0"/>
              <a:t>3.2. </a:t>
            </a:r>
            <a:r>
              <a:rPr lang="en-US" dirty="0" smtClean="0"/>
              <a:t>JavaScript</a:t>
            </a:r>
          </a:p>
        </p:txBody>
      </p:sp>
      <p:sp>
        <p:nvSpPr>
          <p:cNvPr id="138244" name="Rectangle 3"/>
          <p:cNvSpPr>
            <a:spLocks noGrp="1" noChangeArrowheads="1"/>
          </p:cNvSpPr>
          <p:nvPr>
            <p:ph type="body" idx="1"/>
          </p:nvPr>
        </p:nvSpPr>
        <p:spPr>
          <a:xfrm>
            <a:off x="457200" y="1951037"/>
            <a:ext cx="8229600" cy="4525963"/>
          </a:xfrm>
        </p:spPr>
        <p:txBody>
          <a:bodyPr>
            <a:normAutofit/>
          </a:bodyPr>
          <a:lstStyle/>
          <a:p>
            <a:pPr eaLnBrk="1" hangingPunct="1"/>
            <a:r>
              <a:rPr lang="en-US" sz="2800" dirty="0" smtClean="0">
                <a:latin typeface="Lucida Sans Typewriter" pitchFamily="49" charset="0"/>
              </a:rPr>
              <a:t>valueOf()</a:t>
            </a:r>
            <a:r>
              <a:rPr lang="en-US" sz="2800" dirty="0" smtClean="0"/>
              <a:t> method inherited by </a:t>
            </a:r>
            <a:r>
              <a:rPr lang="en-US" sz="2800" dirty="0" smtClean="0">
                <a:latin typeface="Lucida Sans Typewriter" pitchFamily="49" charset="0"/>
              </a:rPr>
              <a:t>Date</a:t>
            </a:r>
            <a:r>
              <a:rPr lang="en-US" sz="2800" dirty="0" smtClean="0"/>
              <a:t> instances returns integer representing number of milliseconds since midnight 1/1/1970</a:t>
            </a:r>
          </a:p>
          <a:p>
            <a:pPr eaLnBrk="1" hangingPunct="1"/>
            <a:r>
              <a:rPr lang="en-US" sz="2800" dirty="0" smtClean="0"/>
              <a:t>Automatic type conversion allows </a:t>
            </a:r>
            <a:r>
              <a:rPr lang="en-US" sz="2800" dirty="0" smtClean="0">
                <a:latin typeface="Lucida Sans Typewriter" pitchFamily="49" charset="0"/>
              </a:rPr>
              <a:t>Date</a:t>
            </a:r>
            <a:r>
              <a:rPr lang="en-US" sz="2800" dirty="0" smtClean="0"/>
              <a:t> instances to be treated as Numbers:</a:t>
            </a:r>
          </a:p>
        </p:txBody>
      </p:sp>
      <p:pic>
        <p:nvPicPr>
          <p:cNvPr id="138245" name="Picture 6"/>
          <p:cNvPicPr>
            <a:picLocks noChangeAspect="1" noChangeArrowheads="1"/>
          </p:cNvPicPr>
          <p:nvPr/>
        </p:nvPicPr>
        <p:blipFill>
          <a:blip r:embed="rId4" cstate="print"/>
          <a:srcRect/>
          <a:stretch>
            <a:fillRect/>
          </a:stretch>
        </p:blipFill>
        <p:spPr bwMode="auto">
          <a:xfrm>
            <a:off x="1295400" y="4572000"/>
            <a:ext cx="3276600" cy="430213"/>
          </a:xfrm>
          <a:prstGeom prst="rect">
            <a:avLst/>
          </a:prstGeom>
          <a:noFill/>
          <a:ln w="9525">
            <a:noFill/>
            <a:miter lim="800000"/>
            <a:headEnd/>
            <a:tailEnd/>
          </a:ln>
        </p:spPr>
      </p:pic>
      <p:pic>
        <p:nvPicPr>
          <p:cNvPr id="138246" name="Picture 8"/>
          <p:cNvPicPr>
            <a:picLocks noChangeAspect="1" noChangeArrowheads="1"/>
          </p:cNvPicPr>
          <p:nvPr/>
        </p:nvPicPr>
        <p:blipFill>
          <a:blip r:embed="rId5" cstate="print"/>
          <a:srcRect/>
          <a:stretch>
            <a:fillRect/>
          </a:stretch>
        </p:blipFill>
        <p:spPr bwMode="auto">
          <a:xfrm>
            <a:off x="1219200" y="5410200"/>
            <a:ext cx="4572000" cy="1017588"/>
          </a:xfrm>
          <a:prstGeom prst="rect">
            <a:avLst/>
          </a:prstGeom>
          <a:noFill/>
          <a:ln w="9525">
            <a:noFill/>
            <a:miter lim="800000"/>
            <a:headEnd/>
            <a:tailEnd/>
          </a:ln>
        </p:spPr>
      </p:pic>
      <p:pic>
        <p:nvPicPr>
          <p:cNvPr id="138247" name="Picture 9"/>
          <p:cNvPicPr>
            <a:picLocks noChangeAspect="1" noChangeArrowheads="1"/>
          </p:cNvPicPr>
          <p:nvPr/>
        </p:nvPicPr>
        <p:blipFill rotWithShape="1">
          <a:blip r:embed="rId6" cstate="print"/>
          <a:srcRect t="1" b="29127"/>
          <a:stretch/>
        </p:blipFill>
        <p:spPr bwMode="auto">
          <a:xfrm>
            <a:off x="1295400" y="4986337"/>
            <a:ext cx="3276600" cy="378446"/>
          </a:xfrm>
          <a:prstGeom prst="rect">
            <a:avLst/>
          </a:prstGeom>
          <a:noFill/>
          <a:ln w="9525">
            <a:noFill/>
            <a:miter lim="800000"/>
            <a:headEnd/>
            <a:tailEnd/>
          </a:ln>
        </p:spPr>
      </p:pic>
      <p:sp>
        <p:nvSpPr>
          <p:cNvPr id="138248" name="Oval 10"/>
          <p:cNvSpPr>
            <a:spLocks noChangeArrowheads="1"/>
          </p:cNvSpPr>
          <p:nvPr/>
        </p:nvSpPr>
        <p:spPr bwMode="auto">
          <a:xfrm>
            <a:off x="2709864" y="5838824"/>
            <a:ext cx="2209800" cy="381000"/>
          </a:xfrm>
          <a:prstGeom prst="ellipse">
            <a:avLst/>
          </a:prstGeom>
          <a:solidFill>
            <a:srgbClr val="008080">
              <a:alpha val="50195"/>
            </a:srgbClr>
          </a:solidFill>
          <a:ln w="9525">
            <a:solidFill>
              <a:schemeClr val="tx1"/>
            </a:solidFill>
            <a:round/>
            <a:headEnd/>
            <a:tailEnd/>
          </a:ln>
        </p:spPr>
        <p:txBody>
          <a:bodyPr wrap="none" anchor="ctr"/>
          <a:lstStyle/>
          <a:p>
            <a:endParaRPr lang="en-US"/>
          </a:p>
        </p:txBody>
      </p:sp>
      <p:sp>
        <p:nvSpPr>
          <p:cNvPr id="10" name="Slide Number Placeholder 9"/>
          <p:cNvSpPr>
            <a:spLocks noGrp="1"/>
          </p:cNvSpPr>
          <p:nvPr>
            <p:ph type="sldNum" sz="quarter" idx="12"/>
          </p:nvPr>
        </p:nvSpPr>
        <p:spPr/>
        <p:txBody>
          <a:bodyPr/>
          <a:lstStyle/>
          <a:p>
            <a:fld id="{8A45DF54-AAB0-4663-AA93-38594A60539E}" type="slidenum">
              <a:rPr lang="en-US" smtClean="0"/>
              <a:pPr/>
              <a:t>115</a:t>
            </a:fld>
            <a:endParaRPr lang="en-US"/>
          </a:p>
        </p:txBody>
      </p:sp>
      <p:sp>
        <p:nvSpPr>
          <p:cNvPr id="9" name="Rectangle 8"/>
          <p:cNvSpPr/>
          <p:nvPr/>
        </p:nvSpPr>
        <p:spPr>
          <a:xfrm>
            <a:off x="533400" y="12954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33489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lstStyle/>
          <a:p>
            <a:r>
              <a:rPr lang="en-US" dirty="0"/>
              <a:t>3.2. </a:t>
            </a:r>
            <a:r>
              <a:rPr lang="en-US" dirty="0" smtClean="0"/>
              <a:t>JavaScript</a:t>
            </a:r>
          </a:p>
        </p:txBody>
      </p:sp>
      <p:sp>
        <p:nvSpPr>
          <p:cNvPr id="139268" name="Rectangle 3"/>
          <p:cNvSpPr>
            <a:spLocks noGrp="1" noChangeArrowheads="1"/>
          </p:cNvSpPr>
          <p:nvPr>
            <p:ph type="body" idx="1"/>
          </p:nvPr>
        </p:nvSpPr>
        <p:spPr>
          <a:xfrm>
            <a:off x="457200" y="1798637"/>
            <a:ext cx="8229600" cy="4525963"/>
          </a:xfrm>
        </p:spPr>
        <p:txBody>
          <a:bodyPr>
            <a:normAutofit/>
          </a:bodyPr>
          <a:lstStyle/>
          <a:p>
            <a:pPr eaLnBrk="1" hangingPunct="1"/>
            <a:r>
              <a:rPr lang="en-US" sz="2800" dirty="0" smtClean="0">
                <a:latin typeface="Lucida Sans Typewriter" pitchFamily="49" charset="0"/>
              </a:rPr>
              <a:t>Math</a:t>
            </a:r>
            <a:r>
              <a:rPr lang="en-US" sz="2800" dirty="0" smtClean="0"/>
              <a:t> object has methods for performing standard mathematical calculations:</a:t>
            </a:r>
          </a:p>
          <a:p>
            <a:pPr eaLnBrk="1" hangingPunct="1"/>
            <a:endParaRPr lang="en-US" sz="2800" dirty="0" smtClean="0"/>
          </a:p>
          <a:p>
            <a:pPr eaLnBrk="1" hangingPunct="1"/>
            <a:r>
              <a:rPr lang="en-US" sz="2800" dirty="0" smtClean="0"/>
              <a:t>Also has properties with approximate values for standard mathematical quantities, </a:t>
            </a:r>
            <a:r>
              <a:rPr lang="en-US" sz="2800" i="1" dirty="0" smtClean="0"/>
              <a:t>e.g</a:t>
            </a:r>
            <a:r>
              <a:rPr lang="en-US" sz="2800" dirty="0" smtClean="0"/>
              <a:t>., </a:t>
            </a:r>
            <a:r>
              <a:rPr lang="en-US" sz="2800" i="1" dirty="0" smtClean="0"/>
              <a:t>e</a:t>
            </a:r>
            <a:r>
              <a:rPr lang="en-US" sz="2800" dirty="0" smtClean="0"/>
              <a:t> ( </a:t>
            </a:r>
            <a:r>
              <a:rPr lang="en-US" sz="2800" dirty="0" err="1" smtClean="0">
                <a:latin typeface="Lucida Sans Typewriter" pitchFamily="49" charset="0"/>
              </a:rPr>
              <a:t>Math.E</a:t>
            </a:r>
            <a:r>
              <a:rPr lang="en-US" sz="2800" dirty="0" smtClean="0"/>
              <a:t> ) and π (</a:t>
            </a:r>
            <a:r>
              <a:rPr lang="en-US" sz="2800" dirty="0" err="1" smtClean="0">
                <a:latin typeface="Lucida Sans Typewriter" pitchFamily="49" charset="0"/>
              </a:rPr>
              <a:t>Math.PI</a:t>
            </a:r>
            <a:r>
              <a:rPr lang="en-US" sz="2800" dirty="0" smtClean="0"/>
              <a:t>)</a:t>
            </a:r>
          </a:p>
        </p:txBody>
      </p:sp>
      <p:pic>
        <p:nvPicPr>
          <p:cNvPr id="139269" name="Picture 5"/>
          <p:cNvPicPr>
            <a:picLocks noChangeAspect="1" noChangeArrowheads="1"/>
          </p:cNvPicPr>
          <p:nvPr/>
        </p:nvPicPr>
        <p:blipFill>
          <a:blip r:embed="rId4" cstate="print"/>
          <a:srcRect/>
          <a:stretch>
            <a:fillRect/>
          </a:stretch>
        </p:blipFill>
        <p:spPr bwMode="auto">
          <a:xfrm>
            <a:off x="1524000" y="2667000"/>
            <a:ext cx="3352800" cy="56899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A45DF54-AAB0-4663-AA93-38594A60539E}" type="slidenum">
              <a:rPr lang="en-US" smtClean="0"/>
              <a:pPr/>
              <a:t>116</a:t>
            </a:fld>
            <a:endParaRPr lang="en-US"/>
          </a:p>
        </p:txBody>
      </p:sp>
      <p:sp>
        <p:nvSpPr>
          <p:cNvPr id="9" name="Footer Placeholder 8"/>
          <p:cNvSpPr>
            <a:spLocks noGrp="1"/>
          </p:cNvSpPr>
          <p:nvPr>
            <p:ph type="ftr" sz="quarter" idx="11"/>
          </p:nvPr>
        </p:nvSpPr>
        <p:spPr/>
        <p:txBody>
          <a:bodyPr/>
          <a:lstStyle/>
          <a:p>
            <a:r>
              <a:rPr lang="en-US" smtClean="0"/>
              <a:t>Javascript Programming as compiled by Animaw k.</a:t>
            </a:r>
            <a:endParaRPr lang="en-US" dirty="0"/>
          </a:p>
        </p:txBody>
      </p:sp>
      <p:sp>
        <p:nvSpPr>
          <p:cNvPr id="2" name="Rectangle 1"/>
          <p:cNvSpPr/>
          <p:nvPr/>
        </p:nvSpPr>
        <p:spPr>
          <a:xfrm>
            <a:off x="533400" y="12954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62185070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a:xfrm>
            <a:off x="457200" y="-76200"/>
            <a:ext cx="8229600" cy="1143000"/>
          </a:xfrm>
        </p:spPr>
        <p:txBody>
          <a:bodyPr/>
          <a:lstStyle/>
          <a:p>
            <a:r>
              <a:rPr lang="en-US" dirty="0"/>
              <a:t>3.2. </a:t>
            </a:r>
            <a:r>
              <a:rPr lang="en-US" dirty="0" smtClean="0"/>
              <a:t>JavaScript</a:t>
            </a:r>
          </a:p>
        </p:txBody>
      </p:sp>
      <p:pic>
        <p:nvPicPr>
          <p:cNvPr id="140292" name="Picture 4"/>
          <p:cNvPicPr>
            <a:picLocks noChangeAspect="1" noChangeArrowheads="1"/>
          </p:cNvPicPr>
          <p:nvPr/>
        </p:nvPicPr>
        <p:blipFill>
          <a:blip r:embed="rId4" cstate="print"/>
          <a:srcRect/>
          <a:stretch>
            <a:fillRect/>
          </a:stretch>
        </p:blipFill>
        <p:spPr bwMode="auto">
          <a:xfrm>
            <a:off x="685800" y="1303337"/>
            <a:ext cx="7315200" cy="54022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A45DF54-AAB0-4663-AA93-38594A60539E}" type="slidenum">
              <a:rPr lang="en-US" smtClean="0"/>
              <a:pPr/>
              <a:t>117</a:t>
            </a:fld>
            <a:endParaRPr lang="en-US"/>
          </a:p>
        </p:txBody>
      </p:sp>
      <p:sp>
        <p:nvSpPr>
          <p:cNvPr id="2" name="Rectangle 1"/>
          <p:cNvSpPr/>
          <p:nvPr/>
        </p:nvSpPr>
        <p:spPr>
          <a:xfrm>
            <a:off x="762000" y="762000"/>
            <a:ext cx="2478564" cy="523220"/>
          </a:xfrm>
          <a:prstGeom prst="rect">
            <a:avLst/>
          </a:prstGeom>
        </p:spPr>
        <p:txBody>
          <a:bodyPr wrap="none">
            <a:spAutoFit/>
          </a:bodyPr>
          <a:lstStyle/>
          <a:p>
            <a:r>
              <a:rPr lang="en-US" sz="2800" b="1" dirty="0"/>
              <a:t>Built-in Objects</a:t>
            </a:r>
          </a:p>
        </p:txBody>
      </p:sp>
    </p:spTree>
    <p:custDataLst>
      <p:tags r:id="rId1"/>
    </p:custDataLst>
    <p:extLst>
      <p:ext uri="{BB962C8B-B14F-4D97-AF65-F5344CB8AC3E}">
        <p14:creationId xmlns:p14="http://schemas.microsoft.com/office/powerpoint/2010/main" val="27316825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JavaScript Events</a:t>
            </a:r>
          </a:p>
          <a:p>
            <a:pPr algn="just"/>
            <a:r>
              <a:rPr lang="en-US" sz="3000" dirty="0" smtClean="0"/>
              <a:t>HTML </a:t>
            </a:r>
            <a:r>
              <a:rPr lang="en-US" sz="3000" dirty="0"/>
              <a:t>events are </a:t>
            </a:r>
            <a:r>
              <a:rPr lang="en-US" sz="3000" b="1" dirty="0"/>
              <a:t>"things"</a:t>
            </a:r>
            <a:r>
              <a:rPr lang="en-US" sz="3000" dirty="0"/>
              <a:t> that happen to HTML elements.</a:t>
            </a:r>
          </a:p>
          <a:p>
            <a:pPr algn="just"/>
            <a:r>
              <a:rPr lang="en-US" sz="3000" dirty="0"/>
              <a:t>When JavaScript is used in HTML pages, JavaScript can </a:t>
            </a:r>
            <a:r>
              <a:rPr lang="en-US" sz="3000" b="1" dirty="0"/>
              <a:t>"react"</a:t>
            </a:r>
            <a:r>
              <a:rPr lang="en-US" sz="3000" dirty="0"/>
              <a:t> on these events.</a:t>
            </a:r>
          </a:p>
          <a:p>
            <a:pPr algn="just"/>
            <a:r>
              <a:rPr lang="en-US" sz="3000" dirty="0" smtClean="0"/>
              <a:t>Each </a:t>
            </a:r>
            <a:r>
              <a:rPr lang="en-US" sz="3000" dirty="0"/>
              <a:t>object has particular events that they will respond </a:t>
            </a:r>
            <a:r>
              <a:rPr lang="en-US" sz="3000" dirty="0" smtClean="0"/>
              <a:t>to.</a:t>
            </a:r>
            <a:endParaRPr lang="en-US" sz="3000" dirty="0"/>
          </a:p>
          <a:p>
            <a:pPr algn="just"/>
            <a:r>
              <a:rPr lang="en-US" sz="3000" dirty="0"/>
              <a:t>The way you specify an event handler is by adding an additional attribute to the HTML tag that specifies the event and the particular handler</a:t>
            </a:r>
            <a:r>
              <a:rPr lang="en-US" sz="3000" dirty="0" smtClean="0"/>
              <a:t>.</a:t>
            </a:r>
            <a:endParaRPr lang="en-US" sz="3000" dirty="0"/>
          </a:p>
        </p:txBody>
      </p:sp>
      <p:sp>
        <p:nvSpPr>
          <p:cNvPr id="4" name="Slide Number Placeholder 3"/>
          <p:cNvSpPr>
            <a:spLocks noGrp="1"/>
          </p:cNvSpPr>
          <p:nvPr>
            <p:ph type="sldNum" sz="quarter" idx="12"/>
          </p:nvPr>
        </p:nvSpPr>
        <p:spPr/>
        <p:txBody>
          <a:bodyPr/>
          <a:lstStyle/>
          <a:p>
            <a:fld id="{6FAAC1B1-4423-42C5-9872-855B368044E8}" type="slidenum">
              <a:rPr lang="en-US" smtClean="0"/>
              <a:t>118</a:t>
            </a:fld>
            <a:endParaRPr lang="en-US"/>
          </a:p>
        </p:txBody>
      </p:sp>
    </p:spTree>
    <p:extLst>
      <p:ext uri="{BB962C8B-B14F-4D97-AF65-F5344CB8AC3E}">
        <p14:creationId xmlns:p14="http://schemas.microsoft.com/office/powerpoint/2010/main" val="22534767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458200" cy="4525963"/>
          </a:xfrm>
        </p:spPr>
        <p:txBody>
          <a:bodyPr>
            <a:normAutofit fontScale="77500" lnSpcReduction="20000"/>
          </a:bodyPr>
          <a:lstStyle/>
          <a:p>
            <a:pPr marL="0" indent="0">
              <a:buNone/>
            </a:pPr>
            <a:r>
              <a:rPr lang="en-US" sz="4100" b="1" dirty="0"/>
              <a:t>JavaScript Events</a:t>
            </a:r>
            <a:endParaRPr lang="en-US" sz="4100" b="1" dirty="0" smtClean="0"/>
          </a:p>
          <a:p>
            <a:pPr marL="400050" lvl="1" indent="0">
              <a:buNone/>
            </a:pPr>
            <a:r>
              <a:rPr lang="en-US" sz="3300" b="1" dirty="0" smtClean="0"/>
              <a:t>HTML </a:t>
            </a:r>
            <a:r>
              <a:rPr lang="en-US" sz="3300" b="1" dirty="0"/>
              <a:t>Events</a:t>
            </a:r>
          </a:p>
          <a:p>
            <a:pPr lvl="1"/>
            <a:r>
              <a:rPr lang="en-US" sz="3300" dirty="0"/>
              <a:t>An HTML event can be something the browser does, or something a user does.</a:t>
            </a:r>
          </a:p>
          <a:p>
            <a:pPr lvl="1"/>
            <a:r>
              <a:rPr lang="en-US" sz="3300" dirty="0"/>
              <a:t>Here are some examples of HTML events:</a:t>
            </a:r>
          </a:p>
          <a:p>
            <a:pPr lvl="2"/>
            <a:r>
              <a:rPr lang="en-US" sz="2800" dirty="0"/>
              <a:t>An HTML web page has finished loading</a:t>
            </a:r>
          </a:p>
          <a:p>
            <a:pPr lvl="2"/>
            <a:r>
              <a:rPr lang="en-US" sz="2800" dirty="0"/>
              <a:t>An HTML input field was changed</a:t>
            </a:r>
          </a:p>
          <a:p>
            <a:pPr lvl="2"/>
            <a:r>
              <a:rPr lang="en-US" sz="2800" dirty="0"/>
              <a:t>An HTML button was clicked</a:t>
            </a:r>
          </a:p>
          <a:p>
            <a:pPr lvl="1"/>
            <a:r>
              <a:rPr lang="en-US" sz="3300" dirty="0"/>
              <a:t>Often, when events happen, you may want to do something.</a:t>
            </a:r>
          </a:p>
          <a:p>
            <a:pPr lvl="1"/>
            <a:r>
              <a:rPr lang="en-US" sz="3300" dirty="0"/>
              <a:t>JavaScript lets you execute code when events are detected.</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119</a:t>
            </a:fld>
            <a:endParaRPr lang="en-US"/>
          </a:p>
        </p:txBody>
      </p:sp>
    </p:spTree>
    <p:extLst>
      <p:ext uri="{BB962C8B-B14F-4D97-AF65-F5344CB8AC3E}">
        <p14:creationId xmlns:p14="http://schemas.microsoft.com/office/powerpoint/2010/main" val="3908480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marL="0" indent="0">
              <a:buNone/>
            </a:pPr>
            <a:r>
              <a:rPr lang="en-US" sz="3800" b="1" dirty="0" smtClean="0"/>
              <a:t>Font</a:t>
            </a:r>
            <a:endParaRPr lang="en-US" sz="3300" b="1" dirty="0" smtClean="0"/>
          </a:p>
          <a:p>
            <a:r>
              <a:rPr lang="en-US" b="1" dirty="0" smtClean="0"/>
              <a:t>font-family</a:t>
            </a:r>
          </a:p>
          <a:p>
            <a:pPr lvl="2"/>
            <a:r>
              <a:rPr lang="en-US" dirty="0" smtClean="0">
                <a:solidFill>
                  <a:srgbClr val="009900"/>
                </a:solidFill>
              </a:rPr>
              <a:t>body</a:t>
            </a:r>
            <a:r>
              <a:rPr lang="en-US" dirty="0" smtClean="0"/>
              <a:t> {</a:t>
            </a:r>
            <a:r>
              <a:rPr lang="en-US" dirty="0" smtClean="0">
                <a:solidFill>
                  <a:schemeClr val="tx2">
                    <a:lumMod val="60000"/>
                    <a:lumOff val="40000"/>
                  </a:schemeClr>
                </a:solidFill>
              </a:rPr>
              <a:t>font-family</a:t>
            </a:r>
            <a:r>
              <a:rPr lang="en-US" dirty="0" smtClean="0"/>
              <a:t>: </a:t>
            </a:r>
            <a:r>
              <a:rPr lang="en-US" dirty="0" smtClean="0">
                <a:solidFill>
                  <a:srgbClr val="00B0F0"/>
                </a:solidFill>
              </a:rPr>
              <a:t>Arial, Helvetica, sans-serif</a:t>
            </a:r>
            <a:r>
              <a:rPr lang="en-US" dirty="0"/>
              <a:t>;} </a:t>
            </a:r>
            <a:endParaRPr lang="en-US" dirty="0" smtClean="0"/>
          </a:p>
          <a:p>
            <a:r>
              <a:rPr lang="en-US" b="1" dirty="0" smtClean="0"/>
              <a:t>font-style</a:t>
            </a:r>
          </a:p>
          <a:p>
            <a:pPr lvl="2"/>
            <a:r>
              <a:rPr lang="en-US" dirty="0"/>
              <a:t>normal, </a:t>
            </a:r>
            <a:r>
              <a:rPr lang="en-US" dirty="0" smtClean="0"/>
              <a:t>italic, oblique</a:t>
            </a:r>
          </a:p>
          <a:p>
            <a:pPr lvl="2"/>
            <a:r>
              <a:rPr lang="en-US" dirty="0" smtClean="0">
                <a:solidFill>
                  <a:srgbClr val="009900"/>
                </a:solidFill>
              </a:rPr>
              <a:t>p</a:t>
            </a:r>
            <a:r>
              <a:rPr lang="en-US" dirty="0" smtClean="0"/>
              <a:t> {</a:t>
            </a:r>
            <a:r>
              <a:rPr lang="en-US" dirty="0">
                <a:solidFill>
                  <a:schemeClr val="tx2">
                    <a:lumMod val="60000"/>
                    <a:lumOff val="40000"/>
                  </a:schemeClr>
                </a:solidFill>
              </a:rPr>
              <a:t>font-style</a:t>
            </a:r>
            <a:r>
              <a:rPr lang="en-US" dirty="0" smtClean="0"/>
              <a:t>: </a:t>
            </a:r>
            <a:r>
              <a:rPr lang="en-US" dirty="0" smtClean="0">
                <a:solidFill>
                  <a:srgbClr val="00B0F0"/>
                </a:solidFill>
              </a:rPr>
              <a:t>italic</a:t>
            </a:r>
            <a:r>
              <a:rPr lang="en-US" dirty="0" smtClean="0"/>
              <a:t>;}</a:t>
            </a:r>
          </a:p>
          <a:p>
            <a:r>
              <a:rPr lang="en-US" b="1" dirty="0" smtClean="0"/>
              <a:t>font-weight</a:t>
            </a:r>
          </a:p>
          <a:p>
            <a:pPr lvl="2"/>
            <a:r>
              <a:rPr lang="en-US" dirty="0"/>
              <a:t>normal, bold, bolder, lighter, 100 to 900 (400 is the same as normal, and 700 </a:t>
            </a:r>
            <a:r>
              <a:rPr lang="en-US" dirty="0" smtClean="0"/>
              <a:t>the </a:t>
            </a:r>
            <a:r>
              <a:rPr lang="en-US" dirty="0"/>
              <a:t>same as </a:t>
            </a:r>
            <a:r>
              <a:rPr lang="en-US" dirty="0" smtClean="0"/>
              <a:t>bold)</a:t>
            </a:r>
          </a:p>
          <a:p>
            <a:pPr lvl="2"/>
            <a:r>
              <a:rPr lang="en-US" dirty="0">
                <a:solidFill>
                  <a:srgbClr val="009900"/>
                </a:solidFill>
              </a:rPr>
              <a:t>h1</a:t>
            </a:r>
            <a:r>
              <a:rPr lang="en-US" dirty="0"/>
              <a:t> {</a:t>
            </a:r>
            <a:r>
              <a:rPr lang="en-US" dirty="0">
                <a:solidFill>
                  <a:schemeClr val="tx2">
                    <a:lumMod val="60000"/>
                    <a:lumOff val="40000"/>
                  </a:schemeClr>
                </a:solidFill>
              </a:rPr>
              <a:t>font-weight</a:t>
            </a:r>
            <a:r>
              <a:rPr lang="en-US" dirty="0" smtClean="0"/>
              <a:t>: </a:t>
            </a:r>
            <a:r>
              <a:rPr lang="en-US" dirty="0" smtClean="0">
                <a:solidFill>
                  <a:srgbClr val="00B0F0"/>
                </a:solidFill>
              </a:rPr>
              <a:t>bold</a:t>
            </a:r>
            <a:r>
              <a:rPr lang="en-US" dirty="0" smtClean="0"/>
              <a:t>;}</a:t>
            </a:r>
          </a:p>
          <a:p>
            <a:r>
              <a:rPr lang="en-US" b="1" dirty="0" smtClean="0"/>
              <a:t>font-variant</a:t>
            </a:r>
          </a:p>
          <a:p>
            <a:pPr lvl="2"/>
            <a:r>
              <a:rPr lang="en-US" dirty="0" smtClean="0"/>
              <a:t>normal </a:t>
            </a:r>
            <a:r>
              <a:rPr lang="en-US" dirty="0"/>
              <a:t>(default), </a:t>
            </a:r>
            <a:r>
              <a:rPr lang="en-US" dirty="0" smtClean="0"/>
              <a:t>small-caps</a:t>
            </a:r>
          </a:p>
          <a:p>
            <a:pPr lvl="2"/>
            <a:r>
              <a:rPr lang="en-US" dirty="0" smtClean="0">
                <a:solidFill>
                  <a:srgbClr val="009900"/>
                </a:solidFill>
              </a:rPr>
              <a:t>h2</a:t>
            </a:r>
            <a:r>
              <a:rPr lang="en-US" dirty="0" smtClean="0"/>
              <a:t> {</a:t>
            </a:r>
            <a:r>
              <a:rPr lang="en-US" dirty="0">
                <a:solidFill>
                  <a:schemeClr val="tx2">
                    <a:lumMod val="60000"/>
                    <a:lumOff val="40000"/>
                  </a:schemeClr>
                </a:solidFill>
              </a:rPr>
              <a:t>font-variant</a:t>
            </a:r>
            <a:r>
              <a:rPr lang="en-US" dirty="0" smtClean="0"/>
              <a:t>: </a:t>
            </a:r>
            <a:r>
              <a:rPr lang="en-US" dirty="0" smtClean="0">
                <a:solidFill>
                  <a:srgbClr val="00B0F0"/>
                </a:solidFill>
              </a:rPr>
              <a:t>small-caps</a:t>
            </a:r>
            <a:r>
              <a:rPr lang="en-US" dirty="0"/>
              <a:t>;</a:t>
            </a:r>
            <a:r>
              <a:rPr lang="en-US" dirty="0" smtClean="0"/>
              <a:t>}</a:t>
            </a:r>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12</a:t>
            </a:fld>
            <a:endParaRPr lang="en-US"/>
          </a:p>
        </p:txBody>
      </p:sp>
    </p:spTree>
    <p:custDataLst>
      <p:tags r:id="rId1"/>
    </p:custDataLst>
    <p:extLst>
      <p:ext uri="{BB962C8B-B14F-4D97-AF65-F5344CB8AC3E}">
        <p14:creationId xmlns:p14="http://schemas.microsoft.com/office/powerpoint/2010/main" val="3802820210"/>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500" b="1" dirty="0"/>
              <a:t>HTML Events</a:t>
            </a:r>
          </a:p>
          <a:p>
            <a:r>
              <a:rPr lang="en-US" dirty="0"/>
              <a:t>HTML allows event handler attributes, </a:t>
            </a:r>
            <a:r>
              <a:rPr lang="en-US" b="1" dirty="0"/>
              <a:t>with JavaScript code</a:t>
            </a:r>
            <a:r>
              <a:rPr lang="en-US" dirty="0"/>
              <a:t>, to be added to HTML elements.</a:t>
            </a:r>
          </a:p>
          <a:p>
            <a:r>
              <a:rPr lang="en-US" dirty="0"/>
              <a:t>With single quotes:</a:t>
            </a:r>
          </a:p>
          <a:p>
            <a:pPr marL="0" indent="0">
              <a:buNone/>
            </a:pPr>
            <a:r>
              <a:rPr lang="en-US" dirty="0" smtClean="0"/>
              <a:t>	&lt;</a:t>
            </a:r>
            <a:r>
              <a:rPr lang="en-US" i="1" dirty="0"/>
              <a:t>element</a:t>
            </a:r>
            <a:r>
              <a:rPr lang="en-US" dirty="0"/>
              <a:t> </a:t>
            </a:r>
            <a:r>
              <a:rPr lang="en-US" i="1" dirty="0"/>
              <a:t>event</a:t>
            </a:r>
            <a:r>
              <a:rPr lang="en-US" dirty="0"/>
              <a:t>=</a:t>
            </a:r>
            <a:r>
              <a:rPr lang="en-US" b="1" dirty="0"/>
              <a:t>'</a:t>
            </a:r>
            <a:r>
              <a:rPr lang="en-US" b="1" i="1" dirty="0"/>
              <a:t>some JavaScript</a:t>
            </a:r>
            <a:r>
              <a:rPr lang="en-US" b="1" dirty="0"/>
              <a:t>'</a:t>
            </a:r>
            <a:r>
              <a:rPr lang="en-US" dirty="0"/>
              <a:t>&gt;</a:t>
            </a:r>
          </a:p>
          <a:p>
            <a:r>
              <a:rPr lang="en-US" dirty="0"/>
              <a:t>With double quotes:</a:t>
            </a:r>
          </a:p>
          <a:p>
            <a:pPr marL="0" indent="0">
              <a:buNone/>
            </a:pPr>
            <a:r>
              <a:rPr lang="en-US" dirty="0" smtClean="0"/>
              <a:t>	&lt;</a:t>
            </a:r>
            <a:r>
              <a:rPr lang="en-US" i="1" dirty="0"/>
              <a:t>element</a:t>
            </a:r>
            <a:r>
              <a:rPr lang="en-US" dirty="0"/>
              <a:t> </a:t>
            </a:r>
            <a:r>
              <a:rPr lang="en-US" i="1" dirty="0"/>
              <a:t>event</a:t>
            </a:r>
            <a:r>
              <a:rPr lang="en-US" dirty="0"/>
              <a:t>=</a:t>
            </a:r>
            <a:r>
              <a:rPr lang="en-US" b="1" dirty="0"/>
              <a:t>"</a:t>
            </a:r>
            <a:r>
              <a:rPr lang="en-US" b="1" i="1" dirty="0"/>
              <a:t>some JavaScript</a:t>
            </a:r>
            <a:r>
              <a:rPr lang="en-US" b="1" dirty="0"/>
              <a:t>"</a:t>
            </a:r>
            <a:r>
              <a:rPr lang="en-US" dirty="0"/>
              <a:t>&gt;</a:t>
            </a:r>
          </a:p>
          <a:p>
            <a:r>
              <a:rPr lang="en-US" dirty="0"/>
              <a:t>In the following example, an </a:t>
            </a:r>
            <a:r>
              <a:rPr lang="en-US" dirty="0" err="1"/>
              <a:t>onclick</a:t>
            </a:r>
            <a:r>
              <a:rPr lang="en-US" dirty="0"/>
              <a:t> attribute (with code), is added to a &lt;button&gt;element</a:t>
            </a:r>
            <a:r>
              <a:rPr lang="en-US" dirty="0" smtClean="0"/>
              <a:t>:</a:t>
            </a:r>
            <a:endParaRPr lang="en-US" dirty="0"/>
          </a:p>
          <a:p>
            <a:pPr marL="0" indent="0">
              <a:buNone/>
            </a:pPr>
            <a:r>
              <a:rPr lang="en-US" dirty="0" smtClean="0"/>
              <a:t>	&lt;</a:t>
            </a:r>
            <a:r>
              <a:rPr lang="en-US" dirty="0"/>
              <a:t>button </a:t>
            </a:r>
            <a:r>
              <a:rPr lang="en-US" dirty="0" err="1"/>
              <a:t>onclick</a:t>
            </a:r>
            <a:r>
              <a:rPr lang="en-US" dirty="0"/>
              <a:t>="</a:t>
            </a:r>
            <a:r>
              <a:rPr lang="en-US" dirty="0" err="1"/>
              <a:t>document.getElementById</a:t>
            </a:r>
            <a:r>
              <a:rPr lang="en-US" dirty="0"/>
              <a:t>(</a:t>
            </a:r>
            <a:r>
              <a:rPr lang="en-US" dirty="0" smtClean="0"/>
              <a:t>'</a:t>
            </a:r>
            <a:r>
              <a:rPr lang="en-US" dirty="0" err="1" smtClean="0"/>
              <a:t>dem</a:t>
            </a:r>
            <a:r>
              <a:rPr lang="en-US" dirty="0" smtClean="0"/>
              <a:t>	o</a:t>
            </a:r>
            <a:r>
              <a:rPr lang="en-US" dirty="0"/>
              <a:t>').</a:t>
            </a:r>
            <a:r>
              <a:rPr lang="en-US" dirty="0" err="1"/>
              <a:t>innerHTML</a:t>
            </a:r>
            <a:r>
              <a:rPr lang="en-US" dirty="0"/>
              <a:t> = Date()"&gt;The time is?&lt;/button&gt;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120</a:t>
            </a:fld>
            <a:endParaRPr lang="en-US"/>
          </a:p>
        </p:txBody>
      </p:sp>
    </p:spTree>
    <p:extLst>
      <p:ext uri="{BB962C8B-B14F-4D97-AF65-F5344CB8AC3E}">
        <p14:creationId xmlns:p14="http://schemas.microsoft.com/office/powerpoint/2010/main" val="39148677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HTML </a:t>
            </a:r>
            <a:r>
              <a:rPr lang="en-US" b="1" dirty="0"/>
              <a:t>Events</a:t>
            </a:r>
          </a:p>
          <a:p>
            <a:pPr lvl="1"/>
            <a:r>
              <a:rPr lang="en-US" dirty="0" smtClean="0"/>
              <a:t>In </a:t>
            </a:r>
            <a:r>
              <a:rPr lang="en-US" dirty="0"/>
              <a:t>the next example, the code changes the content of its own element (using </a:t>
            </a:r>
            <a:r>
              <a:rPr lang="en-US" b="1" dirty="0" err="1"/>
              <a:t>this</a:t>
            </a:r>
            <a:r>
              <a:rPr lang="en-US" dirty="0" err="1"/>
              <a:t>.innerHTML</a:t>
            </a:r>
            <a:r>
              <a:rPr lang="en-US" dirty="0"/>
              <a:t>):</a:t>
            </a:r>
          </a:p>
          <a:p>
            <a:pPr marL="400050" lvl="1" indent="0">
              <a:buNone/>
            </a:pPr>
            <a:r>
              <a:rPr lang="en-US" dirty="0" smtClean="0"/>
              <a:t>	&lt;</a:t>
            </a:r>
            <a:r>
              <a:rPr lang="en-US" dirty="0"/>
              <a:t>button </a:t>
            </a:r>
            <a:r>
              <a:rPr lang="en-US" dirty="0" err="1"/>
              <a:t>onclick</a:t>
            </a:r>
            <a:r>
              <a:rPr lang="en-US" dirty="0"/>
              <a:t>="</a:t>
            </a:r>
            <a:r>
              <a:rPr lang="en-US" dirty="0" err="1"/>
              <a:t>this.innerHTML</a:t>
            </a:r>
            <a:r>
              <a:rPr lang="en-US" dirty="0"/>
              <a:t> = </a:t>
            </a:r>
            <a:r>
              <a:rPr lang="en-US" dirty="0" smtClean="0"/>
              <a:t>	Date</a:t>
            </a:r>
            <a:r>
              <a:rPr lang="en-US" dirty="0"/>
              <a:t>()"&gt;The </a:t>
            </a:r>
            <a:r>
              <a:rPr lang="en-US" dirty="0" smtClean="0"/>
              <a:t>time </a:t>
            </a:r>
            <a:r>
              <a:rPr lang="en-US" dirty="0"/>
              <a:t>is?&lt;/button&gt;</a:t>
            </a:r>
          </a:p>
          <a:p>
            <a:pPr lvl="1"/>
            <a:r>
              <a:rPr lang="en-US" dirty="0"/>
              <a:t>JavaScript code is often several lines long. It is more common to see event attributes calling functions</a:t>
            </a:r>
            <a:r>
              <a:rPr lang="en-US" dirty="0" smtClean="0"/>
              <a:t>:</a:t>
            </a:r>
            <a:endParaRPr lang="en-US" dirty="0"/>
          </a:p>
          <a:p>
            <a:pPr marL="400050" lvl="1" indent="0">
              <a:buNone/>
            </a:pPr>
            <a:r>
              <a:rPr lang="en-US" dirty="0" smtClean="0"/>
              <a:t>	&lt;</a:t>
            </a:r>
            <a:r>
              <a:rPr lang="en-US" dirty="0"/>
              <a:t>button </a:t>
            </a:r>
            <a:r>
              <a:rPr lang="en-US" dirty="0" err="1"/>
              <a:t>onclick</a:t>
            </a:r>
            <a:r>
              <a:rPr lang="en-US" dirty="0"/>
              <a:t>="</a:t>
            </a:r>
            <a:r>
              <a:rPr lang="en-US" dirty="0" err="1"/>
              <a:t>displayDate</a:t>
            </a:r>
            <a:r>
              <a:rPr lang="en-US" dirty="0" smtClean="0"/>
              <a:t>()"&gt;			The </a:t>
            </a:r>
            <a:r>
              <a:rPr lang="en-US" dirty="0"/>
              <a:t>time </a:t>
            </a:r>
            <a:r>
              <a:rPr lang="en-US" dirty="0" smtClean="0"/>
              <a:t>is</a:t>
            </a:r>
            <a:r>
              <a:rPr lang="en-US" dirty="0"/>
              <a:t>?&lt;/button&gt;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121</a:t>
            </a:fld>
            <a:endParaRPr lang="en-US"/>
          </a:p>
        </p:txBody>
      </p:sp>
    </p:spTree>
    <p:extLst>
      <p:ext uri="{BB962C8B-B14F-4D97-AF65-F5344CB8AC3E}">
        <p14:creationId xmlns:p14="http://schemas.microsoft.com/office/powerpoint/2010/main" val="7913018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265237"/>
            <a:ext cx="8229600" cy="4525963"/>
          </a:xfrm>
        </p:spPr>
        <p:txBody>
          <a:bodyPr>
            <a:normAutofit/>
          </a:bodyPr>
          <a:lstStyle/>
          <a:p>
            <a:pPr marL="0" indent="0">
              <a:buNone/>
            </a:pPr>
            <a:r>
              <a:rPr lang="en-US" sz="3000" b="1" dirty="0" smtClean="0"/>
              <a:t>HTML Events</a:t>
            </a:r>
            <a:endParaRPr lang="en-US" sz="3000" b="1" dirty="0"/>
          </a:p>
        </p:txBody>
      </p:sp>
      <p:sp>
        <p:nvSpPr>
          <p:cNvPr id="4" name="Slide Number Placeholder 3"/>
          <p:cNvSpPr>
            <a:spLocks noGrp="1"/>
          </p:cNvSpPr>
          <p:nvPr>
            <p:ph type="sldNum" sz="quarter" idx="12"/>
          </p:nvPr>
        </p:nvSpPr>
        <p:spPr/>
        <p:txBody>
          <a:bodyPr/>
          <a:lstStyle/>
          <a:p>
            <a:fld id="{6FAAC1B1-4423-42C5-9872-855B368044E8}" type="slidenum">
              <a:rPr lang="en-US" smtClean="0"/>
              <a:t>122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40508633"/>
              </p:ext>
            </p:extLst>
          </p:nvPr>
        </p:nvGraphicFramePr>
        <p:xfrm>
          <a:off x="533400" y="1828800"/>
          <a:ext cx="8153400" cy="4861561"/>
        </p:xfrm>
        <a:graphic>
          <a:graphicData uri="http://schemas.openxmlformats.org/drawingml/2006/table">
            <a:tbl>
              <a:tblPr firstRow="1" firstCol="1" bandRow="1">
                <a:tableStyleId>{5C22544A-7EE6-4342-B048-85BDC9FD1C3A}</a:tableStyleId>
              </a:tblPr>
              <a:tblGrid>
                <a:gridCol w="2133600"/>
                <a:gridCol w="6019800"/>
              </a:tblGrid>
              <a:tr h="576943">
                <a:tc>
                  <a:txBody>
                    <a:bodyPr/>
                    <a:lstStyle/>
                    <a:p>
                      <a:pPr marL="0" marR="0" algn="ctr">
                        <a:lnSpc>
                          <a:spcPct val="115000"/>
                        </a:lnSpc>
                        <a:spcBef>
                          <a:spcPts val="0"/>
                        </a:spcBef>
                        <a:spcAft>
                          <a:spcPts val="0"/>
                        </a:spcAft>
                      </a:pPr>
                      <a:r>
                        <a:rPr lang="en-US" sz="2400" dirty="0">
                          <a:solidFill>
                            <a:schemeClr val="tx1"/>
                          </a:solidFill>
                          <a:effectLst/>
                        </a:rPr>
                        <a:t>Event</a:t>
                      </a:r>
                      <a:endParaRPr lang="en-US" sz="2400" dirty="0">
                        <a:solidFill>
                          <a:schemeClr val="tx1"/>
                        </a:solidFill>
                        <a:effectLst/>
                        <a:latin typeface="Calibri"/>
                        <a:ea typeface="Calibri"/>
                        <a:cs typeface="Times New Roman"/>
                      </a:endParaRPr>
                    </a:p>
                  </a:txBody>
                  <a:tcPr marL="152400" marR="76200" marT="76200" marB="76200"/>
                </a:tc>
                <a:tc>
                  <a:txBody>
                    <a:bodyPr/>
                    <a:lstStyle/>
                    <a:p>
                      <a:pPr marL="0" marR="0" algn="ctr">
                        <a:lnSpc>
                          <a:spcPct val="115000"/>
                        </a:lnSpc>
                        <a:spcBef>
                          <a:spcPts val="0"/>
                        </a:spcBef>
                        <a:spcAft>
                          <a:spcPts val="0"/>
                        </a:spcAft>
                      </a:pPr>
                      <a:r>
                        <a:rPr lang="en-US" sz="2400" dirty="0">
                          <a:effectLst/>
                        </a:rPr>
                        <a:t>Description</a:t>
                      </a:r>
                      <a:endParaRPr lang="en-US" sz="2400" dirty="0">
                        <a:effectLst/>
                        <a:latin typeface="Calibri"/>
                        <a:ea typeface="Calibri"/>
                        <a:cs typeface="Times New Roman"/>
                      </a:endParaRPr>
                    </a:p>
                  </a:txBody>
                  <a:tcPr marL="76200" marR="76200" marT="76200" marB="76200"/>
                </a:tc>
              </a:tr>
              <a:tr h="576943">
                <a:tc>
                  <a:txBody>
                    <a:bodyPr/>
                    <a:lstStyle/>
                    <a:p>
                      <a:pPr marL="0" marR="0">
                        <a:lnSpc>
                          <a:spcPct val="115000"/>
                        </a:lnSpc>
                        <a:spcBef>
                          <a:spcPts val="0"/>
                        </a:spcBef>
                        <a:spcAft>
                          <a:spcPts val="0"/>
                        </a:spcAft>
                      </a:pPr>
                      <a:r>
                        <a:rPr lang="en-US" sz="2400" dirty="0" err="1">
                          <a:solidFill>
                            <a:schemeClr val="tx1"/>
                          </a:solidFill>
                          <a:effectLst/>
                        </a:rPr>
                        <a:t>onchange</a:t>
                      </a:r>
                      <a:endParaRPr lang="en-US" sz="2400" dirty="0">
                        <a:solidFill>
                          <a:schemeClr val="tx1"/>
                        </a:solidFill>
                        <a:effectLst/>
                        <a:latin typeface="Calibri"/>
                        <a:ea typeface="Calibri"/>
                        <a:cs typeface="Times New Roman"/>
                      </a:endParaRPr>
                    </a:p>
                  </a:txBody>
                  <a:tcPr marL="152400" marR="76200" marT="76200" marB="76200">
                    <a:solidFill>
                      <a:schemeClr val="bg1">
                        <a:lumMod val="75000"/>
                      </a:schemeClr>
                    </a:solidFill>
                  </a:tcPr>
                </a:tc>
                <a:tc>
                  <a:txBody>
                    <a:bodyPr/>
                    <a:lstStyle/>
                    <a:p>
                      <a:pPr marL="0" marR="0">
                        <a:lnSpc>
                          <a:spcPct val="115000"/>
                        </a:lnSpc>
                        <a:spcBef>
                          <a:spcPts val="0"/>
                        </a:spcBef>
                        <a:spcAft>
                          <a:spcPts val="0"/>
                        </a:spcAft>
                      </a:pPr>
                      <a:r>
                        <a:rPr lang="en-US" sz="2000">
                          <a:effectLst/>
                        </a:rPr>
                        <a:t>An HTML element has been changed</a:t>
                      </a:r>
                      <a:endParaRPr lang="en-US" sz="2000">
                        <a:effectLst/>
                        <a:latin typeface="Calibri"/>
                        <a:ea typeface="Calibri"/>
                        <a:cs typeface="Times New Roman"/>
                      </a:endParaRPr>
                    </a:p>
                  </a:txBody>
                  <a:tcPr marL="76200" marR="76200" marT="76200" marB="76200"/>
                </a:tc>
              </a:tr>
              <a:tr h="576943">
                <a:tc>
                  <a:txBody>
                    <a:bodyPr/>
                    <a:lstStyle/>
                    <a:p>
                      <a:pPr marL="0" marR="0">
                        <a:lnSpc>
                          <a:spcPct val="115000"/>
                        </a:lnSpc>
                        <a:spcBef>
                          <a:spcPts val="0"/>
                        </a:spcBef>
                        <a:spcAft>
                          <a:spcPts val="0"/>
                        </a:spcAft>
                      </a:pPr>
                      <a:r>
                        <a:rPr lang="en-US" sz="2400" dirty="0" err="1">
                          <a:solidFill>
                            <a:schemeClr val="tx1"/>
                          </a:solidFill>
                          <a:effectLst/>
                        </a:rPr>
                        <a:t>Onclick</a:t>
                      </a:r>
                      <a:endParaRPr lang="en-US" sz="2400" dirty="0">
                        <a:solidFill>
                          <a:schemeClr val="tx1"/>
                        </a:solidFill>
                        <a:effectLst/>
                        <a:latin typeface="Calibri"/>
                        <a:ea typeface="Calibri"/>
                        <a:cs typeface="Times New Roman"/>
                      </a:endParaRPr>
                    </a:p>
                  </a:txBody>
                  <a:tcPr marL="152400" marR="76200" marT="76200" marB="76200">
                    <a:solidFill>
                      <a:schemeClr val="bg1">
                        <a:lumMod val="75000"/>
                      </a:schemeClr>
                    </a:solidFill>
                  </a:tcPr>
                </a:tc>
                <a:tc>
                  <a:txBody>
                    <a:bodyPr/>
                    <a:lstStyle/>
                    <a:p>
                      <a:pPr marL="0" marR="0">
                        <a:lnSpc>
                          <a:spcPct val="115000"/>
                        </a:lnSpc>
                        <a:spcBef>
                          <a:spcPts val="0"/>
                        </a:spcBef>
                        <a:spcAft>
                          <a:spcPts val="0"/>
                        </a:spcAft>
                      </a:pPr>
                      <a:r>
                        <a:rPr lang="en-US" sz="2000" dirty="0">
                          <a:effectLst/>
                        </a:rPr>
                        <a:t>The user clicks an HTML element</a:t>
                      </a:r>
                      <a:endParaRPr lang="en-US" sz="2000" dirty="0">
                        <a:effectLst/>
                        <a:latin typeface="Calibri"/>
                        <a:ea typeface="Calibri"/>
                        <a:cs typeface="Times New Roman"/>
                      </a:endParaRPr>
                    </a:p>
                  </a:txBody>
                  <a:tcPr marL="76200" marR="76200" marT="76200" marB="76200"/>
                </a:tc>
              </a:tr>
              <a:tr h="576943">
                <a:tc>
                  <a:txBody>
                    <a:bodyPr/>
                    <a:lstStyle/>
                    <a:p>
                      <a:pPr marL="0" marR="0">
                        <a:lnSpc>
                          <a:spcPct val="115000"/>
                        </a:lnSpc>
                        <a:spcBef>
                          <a:spcPts val="0"/>
                        </a:spcBef>
                        <a:spcAft>
                          <a:spcPts val="0"/>
                        </a:spcAft>
                      </a:pPr>
                      <a:r>
                        <a:rPr lang="en-US" sz="2400" dirty="0" err="1">
                          <a:solidFill>
                            <a:schemeClr val="tx1"/>
                          </a:solidFill>
                          <a:effectLst/>
                        </a:rPr>
                        <a:t>onmouseover</a:t>
                      </a:r>
                      <a:endParaRPr lang="en-US" sz="2400" dirty="0">
                        <a:solidFill>
                          <a:schemeClr val="tx1"/>
                        </a:solidFill>
                        <a:effectLst/>
                        <a:latin typeface="Calibri"/>
                        <a:ea typeface="Calibri"/>
                        <a:cs typeface="Times New Roman"/>
                      </a:endParaRPr>
                    </a:p>
                  </a:txBody>
                  <a:tcPr marL="152400" marR="76200" marT="76200" marB="76200">
                    <a:solidFill>
                      <a:schemeClr val="bg1">
                        <a:lumMod val="75000"/>
                      </a:schemeClr>
                    </a:solidFill>
                  </a:tcPr>
                </a:tc>
                <a:tc>
                  <a:txBody>
                    <a:bodyPr/>
                    <a:lstStyle/>
                    <a:p>
                      <a:pPr marL="0" marR="0">
                        <a:lnSpc>
                          <a:spcPct val="115000"/>
                        </a:lnSpc>
                        <a:spcBef>
                          <a:spcPts val="0"/>
                        </a:spcBef>
                        <a:spcAft>
                          <a:spcPts val="0"/>
                        </a:spcAft>
                      </a:pPr>
                      <a:r>
                        <a:rPr lang="en-US" sz="2000">
                          <a:effectLst/>
                        </a:rPr>
                        <a:t>The user moves the mouse over an HTML element</a:t>
                      </a:r>
                      <a:endParaRPr lang="en-US" sz="2000">
                        <a:effectLst/>
                        <a:latin typeface="Calibri"/>
                        <a:ea typeface="Calibri"/>
                        <a:cs typeface="Times New Roman"/>
                      </a:endParaRPr>
                    </a:p>
                  </a:txBody>
                  <a:tcPr marL="76200" marR="76200" marT="76200" marB="76200"/>
                </a:tc>
              </a:tr>
              <a:tr h="576943">
                <a:tc>
                  <a:txBody>
                    <a:bodyPr/>
                    <a:lstStyle/>
                    <a:p>
                      <a:pPr marL="0" marR="0">
                        <a:lnSpc>
                          <a:spcPct val="115000"/>
                        </a:lnSpc>
                        <a:spcBef>
                          <a:spcPts val="0"/>
                        </a:spcBef>
                        <a:spcAft>
                          <a:spcPts val="0"/>
                        </a:spcAft>
                      </a:pPr>
                      <a:r>
                        <a:rPr lang="en-US" sz="2400" dirty="0" err="1">
                          <a:solidFill>
                            <a:schemeClr val="tx1"/>
                          </a:solidFill>
                          <a:effectLst/>
                        </a:rPr>
                        <a:t>onmouseout</a:t>
                      </a:r>
                      <a:endParaRPr lang="en-US" sz="2400" dirty="0">
                        <a:solidFill>
                          <a:schemeClr val="tx1"/>
                        </a:solidFill>
                        <a:effectLst/>
                        <a:latin typeface="Calibri"/>
                        <a:ea typeface="Calibri"/>
                        <a:cs typeface="Times New Roman"/>
                      </a:endParaRPr>
                    </a:p>
                  </a:txBody>
                  <a:tcPr marL="152400" marR="76200" marT="76200" marB="76200">
                    <a:solidFill>
                      <a:schemeClr val="bg1">
                        <a:lumMod val="75000"/>
                      </a:schemeClr>
                    </a:solidFill>
                  </a:tcPr>
                </a:tc>
                <a:tc>
                  <a:txBody>
                    <a:bodyPr/>
                    <a:lstStyle/>
                    <a:p>
                      <a:pPr marL="0" marR="0">
                        <a:lnSpc>
                          <a:spcPct val="115000"/>
                        </a:lnSpc>
                        <a:spcBef>
                          <a:spcPts val="0"/>
                        </a:spcBef>
                        <a:spcAft>
                          <a:spcPts val="0"/>
                        </a:spcAft>
                      </a:pPr>
                      <a:r>
                        <a:rPr lang="en-US" sz="2000" dirty="0">
                          <a:effectLst/>
                        </a:rPr>
                        <a:t>The user moves the mouse away from an HTML element</a:t>
                      </a:r>
                      <a:endParaRPr lang="en-US" sz="2000" dirty="0">
                        <a:effectLst/>
                        <a:latin typeface="Calibri"/>
                        <a:ea typeface="Calibri"/>
                        <a:cs typeface="Times New Roman"/>
                      </a:endParaRPr>
                    </a:p>
                  </a:txBody>
                  <a:tcPr marL="76200" marR="76200" marT="76200" marB="76200"/>
                </a:tc>
              </a:tr>
              <a:tr h="576943">
                <a:tc>
                  <a:txBody>
                    <a:bodyPr/>
                    <a:lstStyle/>
                    <a:p>
                      <a:pPr marL="0" marR="0">
                        <a:lnSpc>
                          <a:spcPct val="115000"/>
                        </a:lnSpc>
                        <a:spcBef>
                          <a:spcPts val="0"/>
                        </a:spcBef>
                        <a:spcAft>
                          <a:spcPts val="0"/>
                        </a:spcAft>
                      </a:pPr>
                      <a:r>
                        <a:rPr lang="en-US" sz="2400" dirty="0" err="1">
                          <a:solidFill>
                            <a:schemeClr val="tx1"/>
                          </a:solidFill>
                          <a:effectLst/>
                        </a:rPr>
                        <a:t>onkeydown</a:t>
                      </a:r>
                      <a:endParaRPr lang="en-US" sz="2400" dirty="0">
                        <a:solidFill>
                          <a:schemeClr val="tx1"/>
                        </a:solidFill>
                        <a:effectLst/>
                        <a:latin typeface="Calibri"/>
                        <a:ea typeface="Calibri"/>
                        <a:cs typeface="Times New Roman"/>
                      </a:endParaRPr>
                    </a:p>
                  </a:txBody>
                  <a:tcPr marL="152400" marR="76200" marT="76200" marB="76200">
                    <a:solidFill>
                      <a:schemeClr val="bg1">
                        <a:lumMod val="75000"/>
                      </a:schemeClr>
                    </a:solidFill>
                  </a:tcPr>
                </a:tc>
                <a:tc>
                  <a:txBody>
                    <a:bodyPr/>
                    <a:lstStyle/>
                    <a:p>
                      <a:pPr marL="0" marR="0">
                        <a:lnSpc>
                          <a:spcPct val="115000"/>
                        </a:lnSpc>
                        <a:spcBef>
                          <a:spcPts val="0"/>
                        </a:spcBef>
                        <a:spcAft>
                          <a:spcPts val="0"/>
                        </a:spcAft>
                      </a:pPr>
                      <a:r>
                        <a:rPr lang="en-US" sz="2000" dirty="0">
                          <a:effectLst/>
                        </a:rPr>
                        <a:t>The user pushes a keyboard key</a:t>
                      </a:r>
                      <a:endParaRPr lang="en-US" sz="2000" dirty="0">
                        <a:effectLst/>
                        <a:latin typeface="Calibri"/>
                        <a:ea typeface="Calibri"/>
                        <a:cs typeface="Times New Roman"/>
                      </a:endParaRPr>
                    </a:p>
                  </a:txBody>
                  <a:tcPr marL="76200" marR="76200" marT="76200" marB="76200"/>
                </a:tc>
              </a:tr>
              <a:tr h="576943">
                <a:tc>
                  <a:txBody>
                    <a:bodyPr/>
                    <a:lstStyle/>
                    <a:p>
                      <a:pPr marL="0" marR="0">
                        <a:lnSpc>
                          <a:spcPct val="115000"/>
                        </a:lnSpc>
                        <a:spcBef>
                          <a:spcPts val="0"/>
                        </a:spcBef>
                        <a:spcAft>
                          <a:spcPts val="0"/>
                        </a:spcAft>
                      </a:pPr>
                      <a:r>
                        <a:rPr lang="en-US" sz="2400" dirty="0" err="1">
                          <a:solidFill>
                            <a:schemeClr val="tx1"/>
                          </a:solidFill>
                          <a:effectLst/>
                        </a:rPr>
                        <a:t>Onload</a:t>
                      </a:r>
                      <a:endParaRPr lang="en-US" sz="2400" dirty="0">
                        <a:solidFill>
                          <a:schemeClr val="tx1"/>
                        </a:solidFill>
                        <a:effectLst/>
                        <a:latin typeface="Calibri"/>
                        <a:ea typeface="Calibri"/>
                        <a:cs typeface="Times New Roman"/>
                      </a:endParaRPr>
                    </a:p>
                  </a:txBody>
                  <a:tcPr marL="152400" marR="76200" marT="76200" marB="76200">
                    <a:solidFill>
                      <a:schemeClr val="bg1">
                        <a:lumMod val="75000"/>
                      </a:schemeClr>
                    </a:solidFill>
                  </a:tcPr>
                </a:tc>
                <a:tc>
                  <a:txBody>
                    <a:bodyPr/>
                    <a:lstStyle/>
                    <a:p>
                      <a:pPr marL="0" marR="0">
                        <a:lnSpc>
                          <a:spcPct val="115000"/>
                        </a:lnSpc>
                        <a:spcBef>
                          <a:spcPts val="0"/>
                        </a:spcBef>
                        <a:spcAft>
                          <a:spcPts val="0"/>
                        </a:spcAft>
                      </a:pPr>
                      <a:r>
                        <a:rPr lang="en-US" sz="2000" dirty="0">
                          <a:effectLst/>
                        </a:rPr>
                        <a:t>The browser has finished loading the page</a:t>
                      </a:r>
                      <a:endParaRPr lang="en-US" sz="2000" dirty="0">
                        <a:effectLst/>
                        <a:latin typeface="Calibri"/>
                        <a:ea typeface="Calibri"/>
                        <a:cs typeface="Times New Roman"/>
                      </a:endParaRPr>
                    </a:p>
                  </a:txBody>
                  <a:tcPr marL="76200" marR="76200" marT="76200" marB="76200"/>
                </a:tc>
              </a:tr>
              <a:tr h="576943">
                <a:tc gridSpan="2">
                  <a:txBody>
                    <a:bodyPr/>
                    <a:lstStyle/>
                    <a:p>
                      <a:pPr>
                        <a:buFont typeface="Arial" pitchFamily="34" charset="0"/>
                        <a:buNone/>
                      </a:pPr>
                      <a:r>
                        <a:rPr lang="en-US" sz="2200" dirty="0" err="1" smtClean="0">
                          <a:solidFill>
                            <a:schemeClr val="tx1"/>
                          </a:solidFill>
                          <a:effectLst/>
                          <a:latin typeface="Calibri"/>
                          <a:ea typeface="Calibri"/>
                          <a:cs typeface="Times New Roman"/>
                        </a:rPr>
                        <a:t>Onmouseleave</a:t>
                      </a:r>
                      <a:r>
                        <a:rPr lang="en-US" sz="2200" baseline="0" dirty="0" smtClean="0">
                          <a:solidFill>
                            <a:schemeClr val="tx1"/>
                          </a:solidFill>
                          <a:effectLst/>
                          <a:latin typeface="Calibri"/>
                          <a:ea typeface="Calibri"/>
                          <a:cs typeface="Times New Roman"/>
                        </a:rPr>
                        <a:t>, </a:t>
                      </a:r>
                      <a:r>
                        <a:rPr lang="en-US" sz="2200" baseline="0" dirty="0" err="1" smtClean="0">
                          <a:solidFill>
                            <a:schemeClr val="tx1"/>
                          </a:solidFill>
                          <a:effectLst/>
                          <a:latin typeface="Calibri"/>
                          <a:ea typeface="Calibri"/>
                          <a:cs typeface="Times New Roman"/>
                        </a:rPr>
                        <a:t>onkeyup</a:t>
                      </a:r>
                      <a:r>
                        <a:rPr lang="en-US" sz="2200" baseline="0" dirty="0" smtClean="0">
                          <a:solidFill>
                            <a:schemeClr val="tx1"/>
                          </a:solidFill>
                          <a:effectLst/>
                          <a:latin typeface="Calibri"/>
                          <a:ea typeface="Calibri"/>
                          <a:cs typeface="Times New Roman"/>
                        </a:rPr>
                        <a:t>, </a:t>
                      </a:r>
                      <a:r>
                        <a:rPr lang="en-US" sz="2200" dirty="0" err="1" smtClean="0">
                          <a:solidFill>
                            <a:schemeClr val="tx1"/>
                          </a:solidFill>
                        </a:rPr>
                        <a:t>onReset</a:t>
                      </a:r>
                      <a:r>
                        <a:rPr lang="en-US" sz="2200" dirty="0" smtClean="0">
                          <a:solidFill>
                            <a:schemeClr val="tx1"/>
                          </a:solidFill>
                        </a:rPr>
                        <a:t>,</a:t>
                      </a:r>
                      <a:r>
                        <a:rPr lang="en-US" sz="2200" baseline="0" dirty="0" smtClean="0">
                          <a:solidFill>
                            <a:schemeClr val="tx1"/>
                          </a:solidFill>
                        </a:rPr>
                        <a:t> </a:t>
                      </a:r>
                      <a:r>
                        <a:rPr lang="en-US" sz="2200" dirty="0" err="1" smtClean="0">
                          <a:solidFill>
                            <a:schemeClr val="tx1"/>
                          </a:solidFill>
                        </a:rPr>
                        <a:t>onSelect</a:t>
                      </a:r>
                      <a:r>
                        <a:rPr lang="en-US" sz="2200" dirty="0" smtClean="0">
                          <a:solidFill>
                            <a:schemeClr val="tx1"/>
                          </a:solidFill>
                        </a:rPr>
                        <a:t>, </a:t>
                      </a:r>
                      <a:r>
                        <a:rPr lang="en-US" sz="2200" dirty="0" err="1" smtClean="0">
                          <a:solidFill>
                            <a:schemeClr val="tx1"/>
                          </a:solidFill>
                        </a:rPr>
                        <a:t>onSubmit</a:t>
                      </a:r>
                      <a:r>
                        <a:rPr lang="en-US" sz="2200" dirty="0" smtClean="0">
                          <a:solidFill>
                            <a:schemeClr val="tx1"/>
                          </a:solidFill>
                        </a:rPr>
                        <a:t>, </a:t>
                      </a:r>
                      <a:r>
                        <a:rPr lang="en-US" sz="2200" dirty="0" err="1" smtClean="0">
                          <a:solidFill>
                            <a:schemeClr val="tx1"/>
                          </a:solidFill>
                        </a:rPr>
                        <a:t>onUnload</a:t>
                      </a:r>
                      <a:r>
                        <a:rPr lang="en-US" sz="2200" dirty="0" smtClean="0">
                          <a:solidFill>
                            <a:schemeClr val="tx1"/>
                          </a:solidFill>
                        </a:rPr>
                        <a:t>, </a:t>
                      </a:r>
                      <a:r>
                        <a:rPr lang="en-US" sz="2200" baseline="0" dirty="0" smtClean="0">
                          <a:solidFill>
                            <a:schemeClr val="tx1"/>
                          </a:solidFill>
                          <a:effectLst/>
                          <a:latin typeface="Calibri"/>
                          <a:ea typeface="Calibri"/>
                          <a:cs typeface="Times New Roman"/>
                        </a:rPr>
                        <a:t>etc.</a:t>
                      </a:r>
                      <a:endParaRPr lang="en-US" sz="2200" dirty="0">
                        <a:solidFill>
                          <a:schemeClr val="tx1"/>
                        </a:solidFill>
                        <a:effectLst/>
                        <a:latin typeface="Calibri"/>
                        <a:ea typeface="Calibri"/>
                        <a:cs typeface="Times New Roman"/>
                      </a:endParaRPr>
                    </a:p>
                  </a:txBody>
                  <a:tcPr marL="152400" marR="76200" marT="76200" marB="76200">
                    <a:solidFill>
                      <a:schemeClr val="bg1">
                        <a:lumMod val="75000"/>
                      </a:schemeClr>
                    </a:solidFill>
                  </a:tcPr>
                </a:tc>
                <a:tc hMerge="1">
                  <a:txBody>
                    <a:bodyPr/>
                    <a:lstStyle/>
                    <a:p>
                      <a:pPr marL="0" marR="0">
                        <a:lnSpc>
                          <a:spcPct val="115000"/>
                        </a:lnSpc>
                        <a:spcBef>
                          <a:spcPts val="0"/>
                        </a:spcBef>
                        <a:spcAft>
                          <a:spcPts val="0"/>
                        </a:spcAft>
                      </a:pPr>
                      <a:endParaRPr lang="en-US" sz="2000" dirty="0">
                        <a:effectLst/>
                        <a:latin typeface="Calibri"/>
                        <a:ea typeface="Calibri"/>
                        <a:cs typeface="Times New Roman"/>
                      </a:endParaRPr>
                    </a:p>
                  </a:txBody>
                  <a:tcPr marL="76200" marR="76200" marT="76200" marB="76200"/>
                </a:tc>
              </a:tr>
            </a:tbl>
          </a:graphicData>
        </a:graphic>
      </p:graphicFrame>
    </p:spTree>
    <p:extLst>
      <p:ext uri="{BB962C8B-B14F-4D97-AF65-F5344CB8AC3E}">
        <p14:creationId xmlns:p14="http://schemas.microsoft.com/office/powerpoint/2010/main" val="1090916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HTML</a:t>
            </a:r>
            <a:r>
              <a:rPr lang="en-US" b="1" dirty="0"/>
              <a:t> Events</a:t>
            </a:r>
            <a:endParaRPr lang="en-US" b="1" dirty="0" smtClean="0"/>
          </a:p>
          <a:p>
            <a:pPr marL="400050" lvl="1" indent="0">
              <a:buNone/>
            </a:pPr>
            <a:r>
              <a:rPr lang="en-US" b="1" dirty="0" smtClean="0"/>
              <a:t>What </a:t>
            </a:r>
            <a:r>
              <a:rPr lang="en-US" b="1" dirty="0"/>
              <a:t>can JavaScript Do?</a:t>
            </a:r>
          </a:p>
          <a:p>
            <a:pPr lvl="1"/>
            <a:r>
              <a:rPr lang="en-US" dirty="0"/>
              <a:t>Event handlers can be used to handle, and verify, user input, user actions, and browser actions:</a:t>
            </a:r>
          </a:p>
          <a:p>
            <a:pPr lvl="2"/>
            <a:r>
              <a:rPr lang="en-US" dirty="0"/>
              <a:t>Things that should be done every time a page loads</a:t>
            </a:r>
          </a:p>
          <a:p>
            <a:pPr lvl="2"/>
            <a:r>
              <a:rPr lang="en-US" dirty="0"/>
              <a:t>Things that should be </a:t>
            </a:r>
            <a:r>
              <a:rPr lang="en-US" dirty="0" smtClean="0"/>
              <a:t>done </a:t>
            </a:r>
            <a:r>
              <a:rPr lang="en-US" dirty="0"/>
              <a:t>when the page is closed</a:t>
            </a:r>
          </a:p>
          <a:p>
            <a:pPr lvl="2"/>
            <a:r>
              <a:rPr lang="en-US" dirty="0"/>
              <a:t>Action that should be performed when a user clicks a button</a:t>
            </a:r>
          </a:p>
          <a:p>
            <a:pPr lvl="2"/>
            <a:r>
              <a:rPr lang="en-US" dirty="0"/>
              <a:t>Content that should be verified when a user inputs data</a:t>
            </a:r>
          </a:p>
          <a:p>
            <a:pPr lvl="2"/>
            <a:r>
              <a:rPr lang="en-US" dirty="0"/>
              <a:t>And more ...</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123</a:t>
            </a:fld>
            <a:endParaRPr lang="en-US"/>
          </a:p>
        </p:txBody>
      </p:sp>
    </p:spTree>
    <p:extLst>
      <p:ext uri="{BB962C8B-B14F-4D97-AF65-F5344CB8AC3E}">
        <p14:creationId xmlns:p14="http://schemas.microsoft.com/office/powerpoint/2010/main" val="210007719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An object resides in the computer’s memory and contains information used by the script. </a:t>
            </a:r>
          </a:p>
          <a:p>
            <a:pPr algn="just"/>
            <a:r>
              <a:rPr lang="en-US" dirty="0" smtClean="0"/>
              <a:t>The term object normally implies that attributes (data)and behaviors (methods) are associated with the object. </a:t>
            </a:r>
          </a:p>
          <a:p>
            <a:pPr algn="just"/>
            <a:r>
              <a:rPr lang="en-US" dirty="0" smtClean="0"/>
              <a:t>The object’s methods use the attributes to perform useful actions for the client of the object (i.e., the script that calls the methods). </a:t>
            </a:r>
          </a:p>
          <a:p>
            <a:pPr algn="just"/>
            <a:r>
              <a:rPr lang="en-US" dirty="0" smtClean="0"/>
              <a:t>Method </a:t>
            </a:r>
            <a:r>
              <a:rPr lang="en-US" i="1" dirty="0" smtClean="0"/>
              <a:t>writeln</a:t>
            </a:r>
            <a:r>
              <a:rPr lang="en-US" dirty="0" smtClean="0"/>
              <a:t> instructs the browser to write the argument string into the web page for rendering. </a:t>
            </a:r>
            <a:endParaRPr lang="en-US" dirty="0"/>
          </a:p>
        </p:txBody>
      </p:sp>
      <p:sp>
        <p:nvSpPr>
          <p:cNvPr id="6" name="Slide Number Placeholder 5"/>
          <p:cNvSpPr>
            <a:spLocks noGrp="1"/>
          </p:cNvSpPr>
          <p:nvPr>
            <p:ph type="sldNum" sz="quarter" idx="12"/>
          </p:nvPr>
        </p:nvSpPr>
        <p:spPr/>
        <p:txBody>
          <a:bodyPr/>
          <a:lstStyle/>
          <a:p>
            <a:fld id="{8A45DF54-AAB0-4663-AA93-38594A60539E}" type="slidenum">
              <a:rPr lang="en-US" smtClean="0"/>
              <a:pPr/>
              <a:t>124</a:t>
            </a:fld>
            <a:endParaRPr lang="en-US"/>
          </a:p>
        </p:txBody>
      </p:sp>
      <p:sp>
        <p:nvSpPr>
          <p:cNvPr id="8" name="Footer Placeholder 7"/>
          <p:cNvSpPr>
            <a:spLocks noGrp="1"/>
          </p:cNvSpPr>
          <p:nvPr>
            <p:ph type="ftr" sz="quarter" idx="11"/>
          </p:nvPr>
        </p:nvSpPr>
        <p:spPr/>
        <p:txBody>
          <a:bodyPr/>
          <a:lstStyle/>
          <a:p>
            <a:r>
              <a:rPr lang="en-US" smtClean="0"/>
              <a:t>Javascript Programming as compiled by Animaw k.</a:t>
            </a:r>
            <a:endParaRPr lang="en-US" dirty="0"/>
          </a:p>
        </p:txBody>
      </p:sp>
      <p:sp>
        <p:nvSpPr>
          <p:cNvPr id="4" name="Rectangle 3"/>
          <p:cNvSpPr/>
          <p:nvPr/>
        </p:nvSpPr>
        <p:spPr>
          <a:xfrm>
            <a:off x="609600" y="1143000"/>
            <a:ext cx="3276600" cy="523220"/>
          </a:xfrm>
          <a:prstGeom prst="rect">
            <a:avLst/>
          </a:prstGeom>
        </p:spPr>
        <p:txBody>
          <a:bodyPr wrap="square">
            <a:spAutoFit/>
          </a:bodyPr>
          <a:lstStyle/>
          <a:p>
            <a:r>
              <a:rPr lang="en-US" sz="2800" b="1" dirty="0"/>
              <a:t>Document object</a:t>
            </a:r>
          </a:p>
        </p:txBody>
      </p:sp>
    </p:spTree>
    <p:custDataLst>
      <p:tags r:id="rId1"/>
    </p:custDataLst>
    <p:extLst>
      <p:ext uri="{BB962C8B-B14F-4D97-AF65-F5344CB8AC3E}">
        <p14:creationId xmlns:p14="http://schemas.microsoft.com/office/powerpoint/2010/main" val="26962101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685800" y="1729507"/>
            <a:ext cx="7391400" cy="3109193"/>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819400" y="4267200"/>
            <a:ext cx="5762625" cy="22574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A45DF54-AAB0-4663-AA93-38594A60539E}" type="slidenum">
              <a:rPr lang="en-US" smtClean="0"/>
              <a:pPr/>
              <a:t>125</a:t>
            </a:fld>
            <a:endParaRPr lang="en-US"/>
          </a:p>
        </p:txBody>
      </p:sp>
      <p:sp>
        <p:nvSpPr>
          <p:cNvPr id="3" name="Rectangle 2"/>
          <p:cNvSpPr/>
          <p:nvPr/>
        </p:nvSpPr>
        <p:spPr>
          <a:xfrm>
            <a:off x="838200" y="1083176"/>
            <a:ext cx="7086600" cy="523220"/>
          </a:xfrm>
          <a:prstGeom prst="rect">
            <a:avLst/>
          </a:prstGeom>
        </p:spPr>
        <p:txBody>
          <a:bodyPr wrap="square">
            <a:spAutoFit/>
          </a:bodyPr>
          <a:lstStyle/>
          <a:p>
            <a:r>
              <a:rPr lang="en-US" sz="2800" b="1" dirty="0"/>
              <a:t>Window </a:t>
            </a:r>
            <a:r>
              <a:rPr lang="en-US" sz="2800" b="1" dirty="0" smtClean="0"/>
              <a:t>object-alert</a:t>
            </a:r>
            <a:r>
              <a:rPr lang="en-US" sz="2800" b="1" dirty="0"/>
              <a:t>() and prompt() functions</a:t>
            </a:r>
          </a:p>
        </p:txBody>
      </p:sp>
    </p:spTree>
    <p:custDataLst>
      <p:tags r:id="rId1"/>
    </p:custDataLst>
    <p:extLst>
      <p:ext uri="{BB962C8B-B14F-4D97-AF65-F5344CB8AC3E}">
        <p14:creationId xmlns:p14="http://schemas.microsoft.com/office/powerpoint/2010/main" val="32587135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85800"/>
            <a:ext cx="7772400" cy="838200"/>
          </a:xfrm>
        </p:spPr>
        <p:txBody>
          <a:bodyPr/>
          <a:lstStyle/>
          <a:p>
            <a:pPr algn="l"/>
            <a:r>
              <a:rPr lang="en-US" dirty="0"/>
              <a:t>3.2. </a:t>
            </a:r>
            <a:r>
              <a:rPr lang="en-US" dirty="0" smtClean="0"/>
              <a:t>JavaScript</a:t>
            </a:r>
            <a:endParaRPr lang="en-US" dirty="0"/>
          </a:p>
        </p:txBody>
      </p:sp>
      <p:sp>
        <p:nvSpPr>
          <p:cNvPr id="64515" name="Text Box 3"/>
          <p:cNvSpPr txBox="1">
            <a:spLocks noChangeArrowheads="1"/>
          </p:cNvSpPr>
          <p:nvPr/>
        </p:nvSpPr>
        <p:spPr bwMode="auto">
          <a:xfrm>
            <a:off x="838200" y="2172831"/>
            <a:ext cx="7848600" cy="2246769"/>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800" smtClean="0"/>
              <a:t>The “Alert” function is useful in user notification and debugging of Javascripts.</a:t>
            </a:r>
          </a:p>
          <a:p>
            <a:pPr>
              <a:spcBef>
                <a:spcPct val="50000"/>
              </a:spcBef>
            </a:pPr>
            <a:r>
              <a:rPr lang="en-US" sz="2800" smtClean="0"/>
              <a:t>Pops up a message in a pop-up dialog box </a:t>
            </a:r>
          </a:p>
          <a:p>
            <a:pPr>
              <a:spcBef>
                <a:spcPct val="50000"/>
              </a:spcBef>
            </a:pPr>
            <a:r>
              <a:rPr lang="en-US" sz="2800" smtClean="0"/>
              <a:t>Ex,      alert(“help, help, help”);</a:t>
            </a:r>
            <a:endParaRPr lang="en-US" sz="2800" dirty="0"/>
          </a:p>
        </p:txBody>
      </p:sp>
      <p:pic>
        <p:nvPicPr>
          <p:cNvPr id="64516" name="Picture 4"/>
          <p:cNvPicPr>
            <a:picLocks noChangeAspect="1" noChangeArrowheads="1"/>
          </p:cNvPicPr>
          <p:nvPr/>
        </p:nvPicPr>
        <p:blipFill>
          <a:blip r:embed="rId4" cstate="print"/>
          <a:srcRect/>
          <a:stretch>
            <a:fillRect/>
          </a:stretch>
        </p:blipFill>
        <p:spPr bwMode="auto">
          <a:xfrm>
            <a:off x="3733800" y="5105400"/>
            <a:ext cx="1704975" cy="1133475"/>
          </a:xfrm>
          <a:prstGeom prst="rect">
            <a:avLst/>
          </a:prstGeom>
          <a:noFill/>
          <a:ln w="12700">
            <a:noFill/>
            <a:miter lim="800000"/>
            <a:headEnd type="none" w="sm" len="sm"/>
            <a:tailEnd type="none" w="sm" len="sm"/>
          </a:ln>
          <a:effectLst/>
        </p:spPr>
      </p:pic>
      <p:sp>
        <p:nvSpPr>
          <p:cNvPr id="7" name="Slide Number Placeholder 6"/>
          <p:cNvSpPr>
            <a:spLocks noGrp="1"/>
          </p:cNvSpPr>
          <p:nvPr>
            <p:ph type="sldNum" sz="quarter" idx="12"/>
          </p:nvPr>
        </p:nvSpPr>
        <p:spPr/>
        <p:txBody>
          <a:bodyPr/>
          <a:lstStyle/>
          <a:p>
            <a:fld id="{8A45DF54-AAB0-4663-AA93-38594A60539E}" type="slidenum">
              <a:rPr lang="en-US" smtClean="0"/>
              <a:pPr/>
              <a:t>126</a:t>
            </a:fld>
            <a:endParaRPr lang="en-US"/>
          </a:p>
        </p:txBody>
      </p:sp>
      <p:sp>
        <p:nvSpPr>
          <p:cNvPr id="2" name="Rectangle 1"/>
          <p:cNvSpPr/>
          <p:nvPr/>
        </p:nvSpPr>
        <p:spPr>
          <a:xfrm>
            <a:off x="838201" y="1534180"/>
            <a:ext cx="1752599" cy="523220"/>
          </a:xfrm>
          <a:prstGeom prst="rect">
            <a:avLst/>
          </a:prstGeom>
        </p:spPr>
        <p:txBody>
          <a:bodyPr wrap="square">
            <a:spAutoFit/>
          </a:bodyPr>
          <a:lstStyle/>
          <a:p>
            <a:r>
              <a:rPr lang="en-US" sz="2800" b="1" dirty="0"/>
              <a:t>Alert</a:t>
            </a:r>
          </a:p>
        </p:txBody>
      </p:sp>
    </p:spTree>
    <p:custDataLst>
      <p:tags r:id="rId1"/>
    </p:custDataLst>
    <p:extLst>
      <p:ext uri="{BB962C8B-B14F-4D97-AF65-F5344CB8AC3E}">
        <p14:creationId xmlns:p14="http://schemas.microsoft.com/office/powerpoint/2010/main" val="21982881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t>3.2. </a:t>
            </a:r>
            <a:r>
              <a:rPr lang="en-US" sz="3600" dirty="0" smtClean="0"/>
              <a:t>JavaScript</a:t>
            </a:r>
            <a:endParaRPr lang="en-US" sz="3600" dirty="0"/>
          </a:p>
        </p:txBody>
      </p:sp>
      <p:pic>
        <p:nvPicPr>
          <p:cNvPr id="3074" name="Picture 2"/>
          <p:cNvPicPr>
            <a:picLocks noChangeAspect="1" noChangeArrowheads="1"/>
          </p:cNvPicPr>
          <p:nvPr/>
        </p:nvPicPr>
        <p:blipFill>
          <a:blip r:embed="rId4" cstate="print"/>
          <a:srcRect t="1493" b="1428"/>
          <a:stretch>
            <a:fillRect/>
          </a:stretch>
        </p:blipFill>
        <p:spPr bwMode="auto">
          <a:xfrm>
            <a:off x="838199" y="1373951"/>
            <a:ext cx="7169873" cy="517924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A45DF54-AAB0-4663-AA93-38594A60539E}" type="slidenum">
              <a:rPr lang="en-US" smtClean="0"/>
              <a:pPr/>
              <a:t>127</a:t>
            </a:fld>
            <a:endParaRPr lang="en-US"/>
          </a:p>
        </p:txBody>
      </p:sp>
      <p:sp>
        <p:nvSpPr>
          <p:cNvPr id="3" name="Rectangle 2"/>
          <p:cNvSpPr/>
          <p:nvPr/>
        </p:nvSpPr>
        <p:spPr>
          <a:xfrm>
            <a:off x="838198" y="914400"/>
            <a:ext cx="6248401" cy="461665"/>
          </a:xfrm>
          <a:prstGeom prst="rect">
            <a:avLst/>
          </a:prstGeom>
        </p:spPr>
        <p:txBody>
          <a:bodyPr wrap="square">
            <a:spAutoFit/>
          </a:bodyPr>
          <a:lstStyle/>
          <a:p>
            <a:r>
              <a:rPr lang="en-US" sz="2400" b="1" dirty="0"/>
              <a:t>Example 1: Adding two numbers </a:t>
            </a:r>
          </a:p>
        </p:txBody>
      </p:sp>
    </p:spTree>
    <p:custDataLst>
      <p:tags r:id="rId1"/>
    </p:custDataLst>
    <p:extLst>
      <p:ext uri="{BB962C8B-B14F-4D97-AF65-F5344CB8AC3E}">
        <p14:creationId xmlns:p14="http://schemas.microsoft.com/office/powerpoint/2010/main" val="147901091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372600" cy="1143000"/>
          </a:xfrm>
        </p:spPr>
        <p:txBody>
          <a:bodyPr>
            <a:noAutofit/>
          </a:bodyPr>
          <a:lstStyle/>
          <a:p>
            <a:r>
              <a:rPr lang="en-US" sz="3200" dirty="0"/>
              <a:t>3.2. </a:t>
            </a:r>
            <a:r>
              <a:rPr lang="en-US" sz="3200" dirty="0" smtClean="0"/>
              <a:t>JavaScript</a:t>
            </a:r>
            <a:endParaRPr lang="en-US" sz="3200" dirty="0"/>
          </a:p>
        </p:txBody>
      </p:sp>
      <p:pic>
        <p:nvPicPr>
          <p:cNvPr id="5122" name="Picture 2"/>
          <p:cNvPicPr>
            <a:picLocks noChangeAspect="1" noChangeArrowheads="1"/>
          </p:cNvPicPr>
          <p:nvPr/>
        </p:nvPicPr>
        <p:blipFill>
          <a:blip r:embed="rId4" cstate="print"/>
          <a:srcRect/>
          <a:stretch>
            <a:fillRect/>
          </a:stretch>
        </p:blipFill>
        <p:spPr bwMode="auto">
          <a:xfrm>
            <a:off x="685800" y="1143000"/>
            <a:ext cx="5814365" cy="1447800"/>
          </a:xfrm>
          <a:prstGeom prst="rect">
            <a:avLst/>
          </a:prstGeom>
          <a:noFill/>
          <a:ln w="9525">
            <a:noFill/>
            <a:miter lim="800000"/>
            <a:headEnd/>
            <a:tailEnd/>
          </a:ln>
        </p:spPr>
      </p:pic>
      <p:pic>
        <p:nvPicPr>
          <p:cNvPr id="5123" name="Picture 3"/>
          <p:cNvPicPr>
            <a:picLocks noGrp="1" noChangeAspect="1" noChangeArrowheads="1"/>
          </p:cNvPicPr>
          <p:nvPr>
            <p:ph idx="1"/>
          </p:nvPr>
        </p:nvPicPr>
        <p:blipFill>
          <a:blip r:embed="rId5" cstate="print"/>
          <a:srcRect/>
          <a:stretch>
            <a:fillRect/>
          </a:stretch>
        </p:blipFill>
        <p:spPr bwMode="auto">
          <a:xfrm>
            <a:off x="685800" y="2590800"/>
            <a:ext cx="4876800" cy="4191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A45DF54-AAB0-4663-AA93-38594A60539E}" type="slidenum">
              <a:rPr lang="en-US" smtClean="0"/>
              <a:pPr/>
              <a:t>128</a:t>
            </a:fld>
            <a:endParaRPr lang="en-US"/>
          </a:p>
        </p:txBody>
      </p:sp>
      <p:sp>
        <p:nvSpPr>
          <p:cNvPr id="3" name="Rectangle 2"/>
          <p:cNvSpPr/>
          <p:nvPr/>
        </p:nvSpPr>
        <p:spPr>
          <a:xfrm>
            <a:off x="675968" y="685800"/>
            <a:ext cx="6867832" cy="461665"/>
          </a:xfrm>
          <a:prstGeom prst="rect">
            <a:avLst/>
          </a:prstGeom>
        </p:spPr>
        <p:txBody>
          <a:bodyPr wrap="square">
            <a:spAutoFit/>
          </a:bodyPr>
          <a:lstStyle/>
          <a:p>
            <a:r>
              <a:rPr lang="en-US" sz="2400" b="1" dirty="0"/>
              <a:t>Example 2:Creating and Using a New Date Object</a:t>
            </a:r>
          </a:p>
        </p:txBody>
      </p:sp>
    </p:spTree>
    <p:custDataLst>
      <p:tags r:id="rId1"/>
    </p:custDataLst>
    <p:extLst>
      <p:ext uri="{BB962C8B-B14F-4D97-AF65-F5344CB8AC3E}">
        <p14:creationId xmlns:p14="http://schemas.microsoft.com/office/powerpoint/2010/main" val="1622422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Font</a:t>
            </a:r>
          </a:p>
          <a:p>
            <a:r>
              <a:rPr lang="en-US" b="1" dirty="0" smtClean="0"/>
              <a:t>font-size</a:t>
            </a:r>
          </a:p>
          <a:p>
            <a:pPr lvl="1"/>
            <a:r>
              <a:rPr lang="en-US" dirty="0"/>
              <a:t>Font sizes can be expressed:</a:t>
            </a:r>
          </a:p>
          <a:p>
            <a:pPr lvl="2"/>
            <a:r>
              <a:rPr lang="en-US" dirty="0"/>
              <a:t>as a unit of </a:t>
            </a:r>
            <a:r>
              <a:rPr lang="en-US" dirty="0" smtClean="0"/>
              <a:t>length</a:t>
            </a:r>
          </a:p>
          <a:p>
            <a:pPr lvl="2"/>
            <a:r>
              <a:rPr lang="en-US" dirty="0" smtClean="0">
                <a:solidFill>
                  <a:srgbClr val="009900"/>
                </a:solidFill>
              </a:rPr>
              <a:t>h3</a:t>
            </a:r>
            <a:r>
              <a:rPr lang="en-US" dirty="0" smtClean="0"/>
              <a:t> </a:t>
            </a:r>
            <a:r>
              <a:rPr lang="en-US" dirty="0"/>
              <a:t>{</a:t>
            </a:r>
            <a:r>
              <a:rPr lang="en-US" dirty="0">
                <a:solidFill>
                  <a:schemeClr val="tx2">
                    <a:lumMod val="60000"/>
                    <a:lumOff val="40000"/>
                  </a:schemeClr>
                </a:solidFill>
              </a:rPr>
              <a:t>font-size</a:t>
            </a:r>
            <a:r>
              <a:rPr lang="en-US" dirty="0" smtClean="0"/>
              <a:t>: </a:t>
            </a:r>
            <a:r>
              <a:rPr lang="en-US" dirty="0" smtClean="0">
                <a:solidFill>
                  <a:srgbClr val="00B0F0"/>
                </a:solidFill>
              </a:rPr>
              <a:t>25px</a:t>
            </a:r>
            <a:r>
              <a:rPr lang="en-US" dirty="0"/>
              <a:t>;}</a:t>
            </a:r>
          </a:p>
          <a:p>
            <a:pPr lvl="2"/>
            <a:r>
              <a:rPr lang="en-US" dirty="0" smtClean="0"/>
              <a:t>as </a:t>
            </a:r>
            <a:r>
              <a:rPr lang="en-US" dirty="0"/>
              <a:t>a percentage of the parent </a:t>
            </a:r>
            <a:r>
              <a:rPr lang="en-US" dirty="0" smtClean="0"/>
              <a:t>element</a:t>
            </a:r>
          </a:p>
          <a:p>
            <a:pPr lvl="2"/>
            <a:r>
              <a:rPr lang="en-US" dirty="0">
                <a:solidFill>
                  <a:srgbClr val="009900"/>
                </a:solidFill>
              </a:rPr>
              <a:t>p</a:t>
            </a:r>
            <a:r>
              <a:rPr lang="en-US" dirty="0" smtClean="0"/>
              <a:t> </a:t>
            </a:r>
            <a:r>
              <a:rPr lang="en-US" dirty="0"/>
              <a:t>{</a:t>
            </a:r>
            <a:r>
              <a:rPr lang="en-US" dirty="0">
                <a:solidFill>
                  <a:schemeClr val="tx2">
                    <a:lumMod val="60000"/>
                    <a:lumOff val="40000"/>
                  </a:schemeClr>
                </a:solidFill>
              </a:rPr>
              <a:t>font-size</a:t>
            </a:r>
            <a:r>
              <a:rPr lang="en-US" dirty="0" smtClean="0"/>
              <a:t>: </a:t>
            </a:r>
            <a:r>
              <a:rPr lang="en-US" dirty="0" smtClean="0">
                <a:solidFill>
                  <a:srgbClr val="00B0F0"/>
                </a:solidFill>
              </a:rPr>
              <a:t>75%</a:t>
            </a:r>
            <a:r>
              <a:rPr lang="en-US" dirty="0" smtClean="0"/>
              <a:t>;}</a:t>
            </a:r>
            <a:endParaRPr lang="en-US" dirty="0"/>
          </a:p>
          <a:p>
            <a:pPr lvl="2"/>
            <a:r>
              <a:rPr lang="en-US" dirty="0" smtClean="0"/>
              <a:t>Absolute (xx-small, x-small, small, medium, large, </a:t>
            </a:r>
            <a:br>
              <a:rPr lang="en-US" dirty="0" smtClean="0"/>
            </a:br>
            <a:r>
              <a:rPr lang="en-US" dirty="0" smtClean="0"/>
              <a:t>x-large, </a:t>
            </a:r>
            <a:r>
              <a:rPr lang="en-US" dirty="0"/>
              <a:t>xx-large</a:t>
            </a:r>
            <a:r>
              <a:rPr lang="en-US" dirty="0" smtClean="0"/>
              <a:t>) or relative (larger, </a:t>
            </a:r>
            <a:r>
              <a:rPr lang="en-US" dirty="0"/>
              <a:t>smaller</a:t>
            </a:r>
            <a:r>
              <a:rPr lang="en-US" dirty="0" smtClean="0"/>
              <a:t>) keyword </a:t>
            </a:r>
          </a:p>
          <a:p>
            <a:pPr lvl="2"/>
            <a:r>
              <a:rPr lang="en-US" dirty="0" smtClean="0">
                <a:solidFill>
                  <a:srgbClr val="009900"/>
                </a:solidFill>
              </a:rPr>
              <a:t>li</a:t>
            </a:r>
            <a:r>
              <a:rPr lang="en-US" dirty="0" smtClean="0"/>
              <a:t> {</a:t>
            </a:r>
            <a:r>
              <a:rPr lang="en-US" dirty="0">
                <a:solidFill>
                  <a:schemeClr val="tx2">
                    <a:lumMod val="60000"/>
                    <a:lumOff val="40000"/>
                  </a:schemeClr>
                </a:solidFill>
              </a:rPr>
              <a:t>font-size</a:t>
            </a:r>
            <a:r>
              <a:rPr lang="en-US" dirty="0"/>
              <a:t>: </a:t>
            </a:r>
            <a:r>
              <a:rPr lang="en-US" dirty="0" smtClean="0">
                <a:solidFill>
                  <a:srgbClr val="00B0F0"/>
                </a:solidFill>
              </a:rPr>
              <a:t>x-small</a:t>
            </a:r>
            <a:r>
              <a:rPr lang="en-US" dirty="0" smtClean="0"/>
              <a:t>;}</a:t>
            </a:r>
          </a:p>
          <a:p>
            <a:pPr lvl="1"/>
            <a:r>
              <a:rPr lang="en-US" dirty="0"/>
              <a:t>If you choose to express size as a unit of length, you can use </a:t>
            </a:r>
            <a:r>
              <a:rPr lang="en-US" b="1" dirty="0"/>
              <a:t>absolute</a:t>
            </a:r>
            <a:r>
              <a:rPr lang="en-US" dirty="0"/>
              <a:t> units or </a:t>
            </a:r>
            <a:r>
              <a:rPr lang="en-US" b="1" dirty="0"/>
              <a:t>relative</a:t>
            </a:r>
            <a:r>
              <a:rPr lang="en-US" dirty="0"/>
              <a:t> units.</a:t>
            </a:r>
          </a:p>
          <a:p>
            <a:pPr marL="32385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13</a:t>
            </a:fld>
            <a:endParaRPr lang="en-US"/>
          </a:p>
        </p:txBody>
      </p:sp>
    </p:spTree>
    <p:custDataLst>
      <p:tags r:id="rId1"/>
    </p:custDataLst>
    <p:extLst>
      <p:ext uri="{BB962C8B-B14F-4D97-AF65-F5344CB8AC3E}">
        <p14:creationId xmlns:p14="http://schemas.microsoft.com/office/powerpoint/2010/main" val="18535791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buNone/>
            </a:pPr>
            <a:r>
              <a:rPr lang="en-US" b="1" dirty="0" smtClean="0"/>
              <a:t>Font</a:t>
            </a:r>
          </a:p>
          <a:p>
            <a:r>
              <a:rPr lang="en-US" sz="3000" b="1" dirty="0" smtClean="0"/>
              <a:t>absolute</a:t>
            </a:r>
            <a:r>
              <a:rPr lang="en-US" sz="3000" dirty="0" smtClean="0"/>
              <a:t> </a:t>
            </a:r>
            <a:r>
              <a:rPr lang="en-US" sz="3000" dirty="0"/>
              <a:t>units define the font size based on one of the following standard units of measurement: mm (millimeter), cm (centimeter), in (inch), </a:t>
            </a:r>
            <a:r>
              <a:rPr lang="en-US" sz="3000" dirty="0" err="1"/>
              <a:t>pt</a:t>
            </a:r>
            <a:r>
              <a:rPr lang="en-US" sz="3000" dirty="0"/>
              <a:t> (point), </a:t>
            </a:r>
            <a:r>
              <a:rPr lang="en-US" sz="3000" dirty="0" smtClean="0"/>
              <a:t>pc </a:t>
            </a:r>
            <a:r>
              <a:rPr lang="en-US" sz="3000" dirty="0"/>
              <a:t>(pica</a:t>
            </a:r>
            <a:r>
              <a:rPr lang="en-US" sz="3000" dirty="0" smtClean="0"/>
              <a:t>), </a:t>
            </a:r>
            <a:r>
              <a:rPr lang="en-US" sz="3000" dirty="0" err="1" smtClean="0"/>
              <a:t>px</a:t>
            </a:r>
            <a:r>
              <a:rPr lang="en-US" sz="3000" dirty="0" smtClean="0"/>
              <a:t> (pixel).</a:t>
            </a:r>
            <a:endParaRPr lang="en-US" sz="3000" dirty="0"/>
          </a:p>
          <a:p>
            <a:r>
              <a:rPr lang="en-US" sz="3000" dirty="0"/>
              <a:t>use a </a:t>
            </a:r>
            <a:r>
              <a:rPr lang="en-US" sz="3000" b="1" dirty="0"/>
              <a:t>relative</a:t>
            </a:r>
            <a:r>
              <a:rPr lang="en-US" sz="3000" dirty="0"/>
              <a:t> unit, which expresses the font size relative to a size of a standard </a:t>
            </a:r>
            <a:r>
              <a:rPr lang="en-US" sz="3000" dirty="0" smtClean="0"/>
              <a:t>character.</a:t>
            </a:r>
          </a:p>
          <a:p>
            <a:pPr lvl="1"/>
            <a:r>
              <a:rPr lang="en-US" dirty="0" smtClean="0"/>
              <a:t>the </a:t>
            </a:r>
            <a:r>
              <a:rPr lang="en-US" dirty="0" err="1"/>
              <a:t>em</a:t>
            </a:r>
            <a:r>
              <a:rPr lang="en-US" dirty="0"/>
              <a:t> unit is equal to the width of the capital letter “M” in the browser’s default font size</a:t>
            </a:r>
          </a:p>
          <a:p>
            <a:pPr lvl="1"/>
            <a:r>
              <a:rPr lang="en-US" dirty="0"/>
              <a:t>the ex unit is equal to the height of a small “x” in the default </a:t>
            </a:r>
            <a:r>
              <a:rPr lang="en-US" dirty="0" smtClean="0"/>
              <a:t>font</a:t>
            </a:r>
          </a:p>
          <a:p>
            <a:r>
              <a:rPr lang="en-US" sz="3000" dirty="0" smtClean="0"/>
              <a:t>In both case, you can use fractional values.</a:t>
            </a:r>
            <a:endParaRPr lang="en-US" sz="3000" dirty="0"/>
          </a:p>
          <a:p>
            <a:endParaRPr lang="en-US" dirty="0"/>
          </a:p>
          <a:p>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14</a:t>
            </a:fld>
            <a:endParaRPr lang="en-US"/>
          </a:p>
        </p:txBody>
      </p:sp>
    </p:spTree>
    <p:custDataLst>
      <p:tags r:id="rId1"/>
    </p:custDataLst>
    <p:extLst>
      <p:ext uri="{BB962C8B-B14F-4D97-AF65-F5344CB8AC3E}">
        <p14:creationId xmlns:p14="http://schemas.microsoft.com/office/powerpoint/2010/main" val="17421108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6" name="Content Placeholder 5"/>
          <p:cNvSpPr>
            <a:spLocks noGrp="1"/>
          </p:cNvSpPr>
          <p:nvPr>
            <p:ph idx="1"/>
          </p:nvPr>
        </p:nvSpPr>
        <p:spPr>
          <a:xfrm>
            <a:off x="457200" y="1371600"/>
            <a:ext cx="8229600" cy="4525963"/>
          </a:xfrm>
        </p:spPr>
        <p:txBody>
          <a:bodyPr/>
          <a:lstStyle/>
          <a:p>
            <a:pPr marL="0" indent="0">
              <a:buNone/>
            </a:pPr>
            <a:r>
              <a:rPr lang="en-US" b="1" dirty="0" smtClean="0"/>
              <a:t>Font</a:t>
            </a:r>
            <a:endParaRPr lang="en-US" b="1" dirty="0"/>
          </a:p>
          <a:p>
            <a:r>
              <a:rPr lang="en-US" sz="2800" dirty="0" smtClean="0"/>
              <a:t>The </a:t>
            </a:r>
            <a:r>
              <a:rPr lang="en-US" sz="2800" dirty="0" err="1"/>
              <a:t>em</a:t>
            </a:r>
            <a:r>
              <a:rPr lang="en-US" sz="2800" dirty="0"/>
              <a:t> unit is more useful for page design, because 1 </a:t>
            </a:r>
            <a:r>
              <a:rPr lang="en-US" sz="2800" dirty="0" err="1"/>
              <a:t>em</a:t>
            </a:r>
            <a:r>
              <a:rPr lang="en-US" sz="2800" dirty="0"/>
              <a:t> is equal to the browser’s default font size for body text. This is true no matter what font is being used (unlike the ex unit, whose size changes based on the font face being </a:t>
            </a:r>
            <a:r>
              <a:rPr lang="en-US" dirty="0"/>
              <a:t>used).</a:t>
            </a:r>
          </a:p>
          <a:p>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81833765"/>
              </p:ext>
            </p:extLst>
          </p:nvPr>
        </p:nvGraphicFramePr>
        <p:xfrm>
          <a:off x="1447800" y="4419600"/>
          <a:ext cx="6449144" cy="1642955"/>
        </p:xfrm>
        <a:graphic>
          <a:graphicData uri="http://schemas.openxmlformats.org/presentationml/2006/ole">
            <mc:AlternateContent xmlns:mc="http://schemas.openxmlformats.org/markup-compatibility/2006">
              <mc:Choice xmlns:v="urn:schemas-microsoft-com:vml" Requires="v">
                <p:oleObj spid="_x0000_s1044" r:id="rId5" imgW="3962325" imgH="1009918" progId="PBrush">
                  <p:embed/>
                </p:oleObj>
              </mc:Choice>
              <mc:Fallback>
                <p:oleObj r:id="rId5" imgW="3962325" imgH="1009918"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419600"/>
                        <a:ext cx="6449144" cy="16429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DDAD5E5E-8914-4D43-80F6-E5D0E9EDECD0}" type="slidenum">
              <a:rPr lang="en-US" smtClean="0"/>
              <a:pPr/>
              <a:t>15</a:t>
            </a:fld>
            <a:endParaRPr lang="en-US"/>
          </a:p>
        </p:txBody>
      </p:sp>
    </p:spTree>
    <p:custDataLst>
      <p:tags r:id="rId2"/>
    </p:custDataLst>
    <p:extLst>
      <p:ext uri="{BB962C8B-B14F-4D97-AF65-F5344CB8AC3E}">
        <p14:creationId xmlns:p14="http://schemas.microsoft.com/office/powerpoint/2010/main" val="29662878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marL="0" indent="0">
              <a:buNone/>
            </a:pPr>
            <a:r>
              <a:rPr lang="en-US" b="1" dirty="0" smtClean="0"/>
              <a:t>Text</a:t>
            </a:r>
          </a:p>
          <a:p>
            <a:r>
              <a:rPr lang="en-US" b="1" dirty="0" smtClean="0"/>
              <a:t>color</a:t>
            </a:r>
          </a:p>
          <a:p>
            <a:pPr lvl="1"/>
            <a:r>
              <a:rPr lang="en-US" dirty="0" smtClean="0"/>
              <a:t>Like html, can take a name (e.g. blue) or hexadecimal value (e.g. #ff3300) or short hexadecimal value (e.g. #f30)</a:t>
            </a:r>
          </a:p>
          <a:p>
            <a:pPr lvl="1"/>
            <a:r>
              <a:rPr lang="en-US" dirty="0" smtClean="0"/>
              <a:t>Can also use </a:t>
            </a:r>
            <a:r>
              <a:rPr lang="en-US" dirty="0" err="1" smtClean="0"/>
              <a:t>rgb</a:t>
            </a:r>
            <a:r>
              <a:rPr lang="en-US" dirty="0" smtClean="0"/>
              <a:t>, then all values from 0 to 255.</a:t>
            </a:r>
          </a:p>
          <a:p>
            <a:pPr lvl="2"/>
            <a:r>
              <a:rPr lang="en-US" dirty="0" smtClean="0">
                <a:solidFill>
                  <a:srgbClr val="009900"/>
                </a:solidFill>
              </a:rPr>
              <a:t>body</a:t>
            </a:r>
            <a:r>
              <a:rPr lang="en-US" dirty="0" smtClean="0"/>
              <a:t> </a:t>
            </a:r>
            <a:r>
              <a:rPr lang="en-US" dirty="0"/>
              <a:t>{</a:t>
            </a:r>
            <a:r>
              <a:rPr lang="en-US" dirty="0" smtClean="0">
                <a:solidFill>
                  <a:schemeClr val="tx2">
                    <a:lumMod val="60000"/>
                    <a:lumOff val="40000"/>
                  </a:schemeClr>
                </a:solidFill>
              </a:rPr>
              <a:t>color</a:t>
            </a:r>
            <a:r>
              <a:rPr lang="en-US" dirty="0" smtClean="0"/>
              <a:t>: </a:t>
            </a:r>
            <a:r>
              <a:rPr lang="en-US" dirty="0" err="1" smtClean="0">
                <a:solidFill>
                  <a:srgbClr val="00B0F0"/>
                </a:solidFill>
              </a:rPr>
              <a:t>rgb</a:t>
            </a:r>
            <a:r>
              <a:rPr lang="en-US" dirty="0" smtClean="0">
                <a:solidFill>
                  <a:srgbClr val="00B0F0"/>
                </a:solidFill>
              </a:rPr>
              <a:t>(150,0,255)</a:t>
            </a:r>
            <a:r>
              <a:rPr lang="en-US" dirty="0" smtClean="0"/>
              <a:t>;}</a:t>
            </a:r>
            <a:endParaRPr lang="en-US" dirty="0"/>
          </a:p>
          <a:p>
            <a:r>
              <a:rPr lang="en-US" b="1" dirty="0" smtClean="0"/>
              <a:t>text-decoration</a:t>
            </a:r>
          </a:p>
          <a:p>
            <a:pPr lvl="1"/>
            <a:r>
              <a:rPr lang="en-US" dirty="0"/>
              <a:t>none, </a:t>
            </a:r>
            <a:r>
              <a:rPr lang="en-US" dirty="0" smtClean="0"/>
              <a:t>underline, </a:t>
            </a:r>
            <a:r>
              <a:rPr lang="en-US" dirty="0" err="1" smtClean="0"/>
              <a:t>overline</a:t>
            </a:r>
            <a:r>
              <a:rPr lang="en-US" dirty="0"/>
              <a:t>, line-through, </a:t>
            </a:r>
            <a:r>
              <a:rPr lang="en-US" dirty="0" smtClean="0"/>
              <a:t>(</a:t>
            </a:r>
            <a:r>
              <a:rPr lang="en-US" strike="sngStrike" dirty="0" smtClean="0"/>
              <a:t>blink</a:t>
            </a:r>
            <a:r>
              <a:rPr lang="en-US" dirty="0" smtClean="0"/>
              <a:t>)</a:t>
            </a:r>
          </a:p>
          <a:p>
            <a:pPr lvl="2"/>
            <a:r>
              <a:rPr lang="en-US" dirty="0" smtClean="0">
                <a:solidFill>
                  <a:srgbClr val="009900"/>
                </a:solidFill>
              </a:rPr>
              <a:t>h1</a:t>
            </a:r>
            <a:r>
              <a:rPr lang="en-US" dirty="0" smtClean="0"/>
              <a:t> </a:t>
            </a:r>
            <a:r>
              <a:rPr lang="en-US" dirty="0"/>
              <a:t>{</a:t>
            </a:r>
            <a:r>
              <a:rPr lang="en-US" dirty="0">
                <a:solidFill>
                  <a:schemeClr val="tx2">
                    <a:lumMod val="60000"/>
                    <a:lumOff val="40000"/>
                  </a:schemeClr>
                </a:solidFill>
              </a:rPr>
              <a:t>text-decoration</a:t>
            </a:r>
            <a:r>
              <a:rPr lang="en-US" dirty="0" smtClean="0"/>
              <a:t>: </a:t>
            </a:r>
            <a:r>
              <a:rPr lang="en-US" dirty="0" smtClean="0">
                <a:solidFill>
                  <a:srgbClr val="00B0F0"/>
                </a:solidFill>
              </a:rPr>
              <a:t>underline</a:t>
            </a:r>
            <a:r>
              <a:rPr lang="en-US" dirty="0" smtClean="0"/>
              <a:t>;}</a:t>
            </a:r>
          </a:p>
          <a:p>
            <a:r>
              <a:rPr lang="en-US" b="1" dirty="0" smtClean="0"/>
              <a:t>text-indent</a:t>
            </a:r>
          </a:p>
          <a:p>
            <a:pPr lvl="2"/>
            <a:r>
              <a:rPr lang="en-US" dirty="0">
                <a:solidFill>
                  <a:srgbClr val="009900"/>
                </a:solidFill>
              </a:rPr>
              <a:t>p</a:t>
            </a:r>
            <a:r>
              <a:rPr lang="en-US" dirty="0"/>
              <a:t> {</a:t>
            </a:r>
            <a:r>
              <a:rPr lang="en-US" dirty="0">
                <a:solidFill>
                  <a:schemeClr val="tx2">
                    <a:lumMod val="60000"/>
                    <a:lumOff val="40000"/>
                  </a:schemeClr>
                </a:solidFill>
              </a:rPr>
              <a:t>text-indent</a:t>
            </a:r>
            <a:r>
              <a:rPr lang="en-US" dirty="0" smtClean="0"/>
              <a:t>: </a:t>
            </a:r>
            <a:r>
              <a:rPr lang="en-US" dirty="0" smtClean="0">
                <a:solidFill>
                  <a:srgbClr val="00B0F0"/>
                </a:solidFill>
              </a:rPr>
              <a:t>50px</a:t>
            </a:r>
            <a:r>
              <a:rPr lang="en-US" dirty="0"/>
              <a:t>;}</a:t>
            </a:r>
            <a:endParaRPr lang="en-US" dirty="0" smtClean="0"/>
          </a:p>
        </p:txBody>
      </p:sp>
      <p:sp>
        <p:nvSpPr>
          <p:cNvPr id="4" name="Slide Number Placeholder 3"/>
          <p:cNvSpPr>
            <a:spLocks noGrp="1"/>
          </p:cNvSpPr>
          <p:nvPr>
            <p:ph type="sldNum" sz="quarter" idx="12"/>
          </p:nvPr>
        </p:nvSpPr>
        <p:spPr/>
        <p:txBody>
          <a:bodyPr/>
          <a:lstStyle/>
          <a:p>
            <a:fld id="{DDAD5E5E-8914-4D43-80F6-E5D0E9EDECD0}" type="slidenum">
              <a:rPr lang="en-US" smtClean="0"/>
              <a:pPr/>
              <a:t>16</a:t>
            </a:fld>
            <a:endParaRPr lang="en-US"/>
          </a:p>
        </p:txBody>
      </p:sp>
    </p:spTree>
    <p:custDataLst>
      <p:tags r:id="rId1"/>
    </p:custDataLst>
    <p:extLst>
      <p:ext uri="{BB962C8B-B14F-4D97-AF65-F5344CB8AC3E}">
        <p14:creationId xmlns:p14="http://schemas.microsoft.com/office/powerpoint/2010/main" val="24864742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buNone/>
            </a:pPr>
            <a:r>
              <a:rPr lang="en-US" b="1" dirty="0" smtClean="0"/>
              <a:t>Text</a:t>
            </a:r>
          </a:p>
          <a:p>
            <a:r>
              <a:rPr lang="en-US" b="1" dirty="0" smtClean="0"/>
              <a:t>text-align</a:t>
            </a:r>
          </a:p>
          <a:p>
            <a:pPr lvl="1"/>
            <a:r>
              <a:rPr lang="en-US" dirty="0" smtClean="0"/>
              <a:t>left, right, center, justify</a:t>
            </a:r>
          </a:p>
          <a:p>
            <a:pPr lvl="2"/>
            <a:r>
              <a:rPr lang="en-US" dirty="0" smtClean="0">
                <a:solidFill>
                  <a:srgbClr val="009900"/>
                </a:solidFill>
              </a:rPr>
              <a:t>h3</a:t>
            </a:r>
            <a:r>
              <a:rPr lang="en-US" dirty="0" smtClean="0"/>
              <a:t> </a:t>
            </a:r>
            <a:r>
              <a:rPr lang="en-US" dirty="0"/>
              <a:t>{</a:t>
            </a:r>
            <a:r>
              <a:rPr lang="en-US" dirty="0">
                <a:solidFill>
                  <a:schemeClr val="tx2">
                    <a:lumMod val="60000"/>
                    <a:lumOff val="40000"/>
                  </a:schemeClr>
                </a:solidFill>
              </a:rPr>
              <a:t>text-align</a:t>
            </a:r>
            <a:r>
              <a:rPr lang="en-US" dirty="0" smtClean="0"/>
              <a:t>: </a:t>
            </a:r>
            <a:r>
              <a:rPr lang="en-US" dirty="0" smtClean="0">
                <a:solidFill>
                  <a:srgbClr val="00B0F0"/>
                </a:solidFill>
              </a:rPr>
              <a:t>center</a:t>
            </a:r>
            <a:r>
              <a:rPr lang="en-US" dirty="0"/>
              <a:t>;}</a:t>
            </a:r>
            <a:endParaRPr lang="en-US" dirty="0" smtClean="0"/>
          </a:p>
          <a:p>
            <a:r>
              <a:rPr lang="en-US" b="1" dirty="0" smtClean="0"/>
              <a:t>vertical-align</a:t>
            </a:r>
            <a:endParaRPr lang="en-US" b="1" dirty="0"/>
          </a:p>
          <a:p>
            <a:pPr lvl="1"/>
            <a:r>
              <a:rPr lang="en-US" dirty="0"/>
              <a:t>baseline, sub, super, top, text-top, middle, bottom, text-bottom, </a:t>
            </a:r>
            <a:r>
              <a:rPr lang="en-US" dirty="0" smtClean="0"/>
              <a:t>(length, %)</a:t>
            </a:r>
          </a:p>
          <a:p>
            <a:pPr lvl="2"/>
            <a:r>
              <a:rPr lang="en-US" dirty="0" err="1" smtClean="0">
                <a:solidFill>
                  <a:srgbClr val="009900"/>
                </a:solidFill>
              </a:rPr>
              <a:t>img</a:t>
            </a:r>
            <a:r>
              <a:rPr lang="en-US" dirty="0" smtClean="0"/>
              <a:t> </a:t>
            </a:r>
            <a:r>
              <a:rPr lang="en-US" dirty="0"/>
              <a:t>{</a:t>
            </a:r>
            <a:r>
              <a:rPr lang="en-US" dirty="0">
                <a:solidFill>
                  <a:schemeClr val="tx2">
                    <a:lumMod val="60000"/>
                    <a:lumOff val="40000"/>
                  </a:schemeClr>
                </a:solidFill>
              </a:rPr>
              <a:t>vertical-align</a:t>
            </a:r>
            <a:r>
              <a:rPr lang="en-US" dirty="0" smtClean="0"/>
              <a:t>: </a:t>
            </a:r>
            <a:r>
              <a:rPr lang="en-US" dirty="0" smtClean="0">
                <a:solidFill>
                  <a:srgbClr val="00B0F0"/>
                </a:solidFill>
              </a:rPr>
              <a:t>text-bottom</a:t>
            </a:r>
            <a:r>
              <a:rPr lang="en-US" dirty="0"/>
              <a:t>;}</a:t>
            </a:r>
          </a:p>
          <a:p>
            <a:r>
              <a:rPr lang="en-US" b="1" dirty="0" smtClean="0"/>
              <a:t>text-transform</a:t>
            </a:r>
          </a:p>
          <a:p>
            <a:pPr lvl="1"/>
            <a:r>
              <a:rPr lang="en-US" dirty="0"/>
              <a:t>none, capitalize, uppercase, </a:t>
            </a:r>
            <a:r>
              <a:rPr lang="en-US" dirty="0" smtClean="0"/>
              <a:t>lowercase</a:t>
            </a:r>
          </a:p>
          <a:p>
            <a:pPr lvl="2"/>
            <a:r>
              <a:rPr lang="en-US" dirty="0" smtClean="0">
                <a:solidFill>
                  <a:srgbClr val="009900"/>
                </a:solidFill>
              </a:rPr>
              <a:t>li</a:t>
            </a:r>
            <a:r>
              <a:rPr lang="en-US" dirty="0" smtClean="0"/>
              <a:t> </a:t>
            </a:r>
            <a:r>
              <a:rPr lang="en-US" dirty="0"/>
              <a:t>{</a:t>
            </a:r>
            <a:r>
              <a:rPr lang="en-US" dirty="0">
                <a:solidFill>
                  <a:schemeClr val="tx2">
                    <a:lumMod val="60000"/>
                    <a:lumOff val="40000"/>
                  </a:schemeClr>
                </a:solidFill>
              </a:rPr>
              <a:t>text-transform</a:t>
            </a:r>
            <a:r>
              <a:rPr lang="en-US" dirty="0" smtClean="0"/>
              <a:t>: </a:t>
            </a:r>
            <a:r>
              <a:rPr lang="en-US" dirty="0" smtClean="0">
                <a:solidFill>
                  <a:srgbClr val="00B0F0"/>
                </a:solidFill>
              </a:rPr>
              <a:t>uppercase</a:t>
            </a:r>
            <a:r>
              <a:rPr lang="en-US" dirty="0"/>
              <a:t>;}</a:t>
            </a:r>
            <a:endParaRPr lang="en-US" dirty="0" smtClean="0"/>
          </a:p>
        </p:txBody>
      </p:sp>
      <p:sp>
        <p:nvSpPr>
          <p:cNvPr id="4" name="Slide Number Placeholder 3"/>
          <p:cNvSpPr>
            <a:spLocks noGrp="1"/>
          </p:cNvSpPr>
          <p:nvPr>
            <p:ph type="sldNum" sz="quarter" idx="12"/>
          </p:nvPr>
        </p:nvSpPr>
        <p:spPr/>
        <p:txBody>
          <a:bodyPr/>
          <a:lstStyle/>
          <a:p>
            <a:fld id="{DDAD5E5E-8914-4D43-80F6-E5D0E9EDECD0}" type="slidenum">
              <a:rPr lang="en-US" smtClean="0"/>
              <a:pPr/>
              <a:t>17</a:t>
            </a:fld>
            <a:endParaRPr lang="en-US"/>
          </a:p>
        </p:txBody>
      </p:sp>
    </p:spTree>
    <p:custDataLst>
      <p:tags r:id="rId1"/>
    </p:custDataLst>
    <p:extLst>
      <p:ext uri="{BB962C8B-B14F-4D97-AF65-F5344CB8AC3E}">
        <p14:creationId xmlns:p14="http://schemas.microsoft.com/office/powerpoint/2010/main" val="16266557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Text</a:t>
            </a:r>
          </a:p>
          <a:p>
            <a:r>
              <a:rPr lang="en-US" b="1" dirty="0" smtClean="0"/>
              <a:t>direction</a:t>
            </a:r>
          </a:p>
          <a:p>
            <a:pPr lvl="1"/>
            <a:r>
              <a:rPr lang="en-US" dirty="0" err="1" smtClean="0"/>
              <a:t>ltr</a:t>
            </a:r>
            <a:r>
              <a:rPr lang="en-US" dirty="0" smtClean="0"/>
              <a:t>, </a:t>
            </a:r>
            <a:r>
              <a:rPr lang="en-US" dirty="0" err="1" smtClean="0"/>
              <a:t>rtl</a:t>
            </a:r>
            <a:endParaRPr lang="en-US" dirty="0" smtClean="0"/>
          </a:p>
          <a:p>
            <a:r>
              <a:rPr lang="en-US" b="1" dirty="0" smtClean="0"/>
              <a:t>letter-spacing</a:t>
            </a:r>
          </a:p>
          <a:p>
            <a:pPr lvl="1"/>
            <a:r>
              <a:rPr lang="en-US" dirty="0" smtClean="0"/>
              <a:t>normal, length </a:t>
            </a:r>
          </a:p>
          <a:p>
            <a:r>
              <a:rPr lang="en-US" b="1" dirty="0" smtClean="0"/>
              <a:t>white-space</a:t>
            </a:r>
          </a:p>
          <a:p>
            <a:pPr lvl="1"/>
            <a:r>
              <a:rPr lang="en-US" dirty="0" smtClean="0"/>
              <a:t>normal, pre, </a:t>
            </a:r>
            <a:r>
              <a:rPr lang="en-US" dirty="0" err="1" smtClean="0"/>
              <a:t>nowrap</a:t>
            </a:r>
            <a:r>
              <a:rPr lang="en-US" dirty="0" smtClean="0"/>
              <a:t>, </a:t>
            </a:r>
            <a:r>
              <a:rPr lang="en-US" dirty="0"/>
              <a:t>pre-line, pre-wrap</a:t>
            </a:r>
            <a:r>
              <a:rPr lang="en-US" dirty="0" smtClean="0"/>
              <a:t> </a:t>
            </a:r>
          </a:p>
          <a:p>
            <a:r>
              <a:rPr lang="en-US" b="1" dirty="0" smtClean="0"/>
              <a:t>word-spacing</a:t>
            </a:r>
          </a:p>
          <a:p>
            <a:pPr lvl="1"/>
            <a:r>
              <a:rPr lang="en-US" dirty="0" smtClean="0"/>
              <a:t>normal, length</a:t>
            </a:r>
          </a:p>
          <a:p>
            <a:r>
              <a:rPr lang="en-US" dirty="0"/>
              <a:t>And more…</a:t>
            </a:r>
          </a:p>
          <a:p>
            <a:pPr marL="0" indent="0">
              <a:buNone/>
            </a:pPr>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18</a:t>
            </a:fld>
            <a:endParaRPr lang="en-US"/>
          </a:p>
        </p:txBody>
      </p:sp>
    </p:spTree>
    <p:custDataLst>
      <p:tags r:id="rId1"/>
    </p:custDataLst>
    <p:extLst>
      <p:ext uri="{BB962C8B-B14F-4D97-AF65-F5344CB8AC3E}">
        <p14:creationId xmlns:p14="http://schemas.microsoft.com/office/powerpoint/2010/main" val="27596771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Background</a:t>
            </a:r>
          </a:p>
          <a:p>
            <a:r>
              <a:rPr lang="en-US" sz="3000" b="1" dirty="0"/>
              <a:t>background-color </a:t>
            </a:r>
          </a:p>
          <a:p>
            <a:pPr lvl="2"/>
            <a:r>
              <a:rPr lang="en-US" dirty="0" smtClean="0">
                <a:solidFill>
                  <a:srgbClr val="009900"/>
                </a:solidFill>
              </a:rPr>
              <a:t>body</a:t>
            </a:r>
            <a:r>
              <a:rPr lang="en-US" dirty="0" smtClean="0"/>
              <a:t> </a:t>
            </a:r>
            <a:r>
              <a:rPr lang="en-US" dirty="0"/>
              <a:t>{</a:t>
            </a:r>
            <a:r>
              <a:rPr lang="en-US" dirty="0">
                <a:solidFill>
                  <a:schemeClr val="tx2">
                    <a:lumMod val="60000"/>
                    <a:lumOff val="40000"/>
                  </a:schemeClr>
                </a:solidFill>
              </a:rPr>
              <a:t>background-color</a:t>
            </a:r>
            <a:r>
              <a:rPr lang="en-US" dirty="0" smtClean="0"/>
              <a:t>: </a:t>
            </a:r>
            <a:r>
              <a:rPr lang="en-US" dirty="0" smtClean="0">
                <a:solidFill>
                  <a:srgbClr val="00B0F0"/>
                </a:solidFill>
              </a:rPr>
              <a:t>green</a:t>
            </a:r>
            <a:r>
              <a:rPr lang="en-US" dirty="0" smtClean="0"/>
              <a:t>;}</a:t>
            </a:r>
          </a:p>
          <a:p>
            <a:r>
              <a:rPr lang="en-US" sz="3000" b="1" dirty="0"/>
              <a:t>background-image</a:t>
            </a:r>
          </a:p>
          <a:p>
            <a:pPr lvl="2"/>
            <a:r>
              <a:rPr lang="en-US" dirty="0" smtClean="0">
                <a:solidFill>
                  <a:srgbClr val="009900"/>
                </a:solidFill>
              </a:rPr>
              <a:t>h1</a:t>
            </a:r>
            <a:r>
              <a:rPr lang="en-US" dirty="0" smtClean="0"/>
              <a:t> </a:t>
            </a:r>
            <a:r>
              <a:rPr lang="en-US" dirty="0"/>
              <a:t>{</a:t>
            </a:r>
            <a:r>
              <a:rPr lang="en-US" dirty="0">
                <a:solidFill>
                  <a:schemeClr val="tx2">
                    <a:lumMod val="60000"/>
                    <a:lumOff val="40000"/>
                  </a:schemeClr>
                </a:solidFill>
              </a:rPr>
              <a:t>background-image</a:t>
            </a:r>
            <a:r>
              <a:rPr lang="en-US" dirty="0" smtClean="0"/>
              <a:t>: </a:t>
            </a:r>
            <a:r>
              <a:rPr lang="en-US" dirty="0" err="1" smtClean="0">
                <a:solidFill>
                  <a:srgbClr val="00B0F0"/>
                </a:solidFill>
              </a:rPr>
              <a:t>url</a:t>
            </a:r>
            <a:r>
              <a:rPr lang="en-US" dirty="0">
                <a:solidFill>
                  <a:srgbClr val="00B0F0"/>
                </a:solidFill>
              </a:rPr>
              <a:t>(</a:t>
            </a:r>
            <a:r>
              <a:rPr lang="en-US" dirty="0" smtClean="0">
                <a:solidFill>
                  <a:srgbClr val="00B0F0"/>
                </a:solidFill>
              </a:rPr>
              <a:t>'</a:t>
            </a:r>
            <a:r>
              <a:rPr lang="en-US" dirty="0" err="1" smtClean="0">
                <a:solidFill>
                  <a:srgbClr val="00B0F0"/>
                </a:solidFill>
              </a:rPr>
              <a:t>img</a:t>
            </a:r>
            <a:r>
              <a:rPr lang="en-US" dirty="0" smtClean="0">
                <a:solidFill>
                  <a:srgbClr val="00B0F0"/>
                </a:solidFill>
              </a:rPr>
              <a:t>/myBg.gif')</a:t>
            </a:r>
            <a:r>
              <a:rPr lang="en-US" dirty="0" smtClean="0"/>
              <a:t>;}</a:t>
            </a:r>
          </a:p>
          <a:p>
            <a:r>
              <a:rPr lang="en-US" sz="3000" b="1" dirty="0"/>
              <a:t>background-position</a:t>
            </a:r>
          </a:p>
          <a:p>
            <a:pPr lvl="1"/>
            <a:r>
              <a:rPr lang="en-US" dirty="0" smtClean="0"/>
              <a:t>[left, right, center] combine with [top, center, bottom]</a:t>
            </a:r>
          </a:p>
          <a:p>
            <a:pPr lvl="2"/>
            <a:r>
              <a:rPr lang="en-US" dirty="0" smtClean="0">
                <a:solidFill>
                  <a:srgbClr val="009900"/>
                </a:solidFill>
              </a:rPr>
              <a:t>h2</a:t>
            </a:r>
            <a:r>
              <a:rPr lang="en-US" dirty="0" smtClean="0"/>
              <a:t> {</a:t>
            </a:r>
            <a:r>
              <a:rPr lang="en-US" dirty="0" smtClean="0">
                <a:solidFill>
                  <a:schemeClr val="tx2">
                    <a:lumMod val="60000"/>
                    <a:lumOff val="40000"/>
                  </a:schemeClr>
                </a:solidFill>
              </a:rPr>
              <a:t>background-position</a:t>
            </a:r>
            <a:r>
              <a:rPr lang="en-US" dirty="0" smtClean="0"/>
              <a:t>: </a:t>
            </a:r>
            <a:r>
              <a:rPr lang="en-US" dirty="0" smtClean="0">
                <a:solidFill>
                  <a:srgbClr val="00B0F0"/>
                </a:solidFill>
              </a:rPr>
              <a:t>right bottom</a:t>
            </a:r>
            <a:r>
              <a:rPr lang="en-US" dirty="0" smtClean="0"/>
              <a:t>;}</a:t>
            </a:r>
          </a:p>
          <a:p>
            <a:r>
              <a:rPr lang="en-US" sz="3000" b="1" dirty="0" smtClean="0"/>
              <a:t>background-attachment</a:t>
            </a:r>
            <a:endParaRPr lang="en-US" sz="3000" dirty="0" smtClean="0"/>
          </a:p>
          <a:p>
            <a:pPr lvl="1"/>
            <a:r>
              <a:rPr lang="en-US" dirty="0" smtClean="0"/>
              <a:t>scroll, fixed</a:t>
            </a:r>
          </a:p>
          <a:p>
            <a:pPr lvl="2"/>
            <a:r>
              <a:rPr lang="en-US" dirty="0" smtClean="0">
                <a:solidFill>
                  <a:srgbClr val="009900"/>
                </a:solidFill>
              </a:rPr>
              <a:t>h3</a:t>
            </a:r>
            <a:r>
              <a:rPr lang="en-US" dirty="0" smtClean="0"/>
              <a:t> </a:t>
            </a:r>
            <a:r>
              <a:rPr lang="en-US" dirty="0"/>
              <a:t>{</a:t>
            </a:r>
            <a:r>
              <a:rPr lang="en-US" dirty="0" smtClean="0">
                <a:solidFill>
                  <a:schemeClr val="tx2">
                    <a:lumMod val="60000"/>
                    <a:lumOff val="40000"/>
                  </a:schemeClr>
                </a:solidFill>
              </a:rPr>
              <a:t>background-attachment</a:t>
            </a:r>
            <a:r>
              <a:rPr lang="en-US" dirty="0" smtClean="0"/>
              <a:t>: </a:t>
            </a:r>
            <a:r>
              <a:rPr lang="en-US" dirty="0" smtClean="0">
                <a:solidFill>
                  <a:srgbClr val="00B0F0"/>
                </a:solidFill>
              </a:rPr>
              <a:t>fixed</a:t>
            </a:r>
            <a:r>
              <a:rPr lang="en-US" dirty="0" smtClean="0"/>
              <a:t>;}</a:t>
            </a:r>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19</a:t>
            </a:fld>
            <a:endParaRPr lang="en-US"/>
          </a:p>
        </p:txBody>
      </p:sp>
    </p:spTree>
    <p:custDataLst>
      <p:tags r:id="rId1"/>
    </p:custDataLst>
    <p:extLst>
      <p:ext uri="{BB962C8B-B14F-4D97-AF65-F5344CB8AC3E}">
        <p14:creationId xmlns:p14="http://schemas.microsoft.com/office/powerpoint/2010/main" val="10791800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idx="1"/>
          </p:nvPr>
        </p:nvSpPr>
        <p:spPr/>
        <p:txBody>
          <a:bodyPr>
            <a:normAutofit/>
          </a:bodyPr>
          <a:lstStyle/>
          <a:p>
            <a:r>
              <a:rPr lang="en-US" dirty="0" smtClean="0"/>
              <a:t>Applying </a:t>
            </a:r>
            <a:r>
              <a:rPr lang="en-US" dirty="0"/>
              <a:t>Cascading Style Sheets</a:t>
            </a:r>
          </a:p>
          <a:p>
            <a:pPr lvl="1"/>
            <a:r>
              <a:rPr lang="en-US" dirty="0"/>
              <a:t>Embedding Web Fonts into a Web Page</a:t>
            </a:r>
            <a:r>
              <a:rPr lang="en-US" dirty="0" smtClean="0"/>
              <a:t> </a:t>
            </a:r>
          </a:p>
          <a:p>
            <a:pPr lvl="0"/>
            <a:r>
              <a:rPr lang="en-US" dirty="0" smtClean="0"/>
              <a:t>Adding </a:t>
            </a:r>
            <a:r>
              <a:rPr lang="en-US" dirty="0"/>
              <a:t>JavaScript or VBScript to HTML</a:t>
            </a:r>
          </a:p>
          <a:p>
            <a:pPr lvl="1"/>
            <a:r>
              <a:rPr lang="en-US" dirty="0" smtClean="0"/>
              <a:t>Positioning </a:t>
            </a:r>
            <a:r>
              <a:rPr lang="en-US" dirty="0"/>
              <a:t>HTML Elements</a:t>
            </a:r>
          </a:p>
          <a:p>
            <a:pPr lvl="1"/>
            <a:r>
              <a:rPr lang="en-US" dirty="0"/>
              <a:t> Scripting the Object Model</a:t>
            </a:r>
          </a:p>
          <a:p>
            <a:pPr lvl="1"/>
            <a:r>
              <a:rPr lang="en-US" dirty="0"/>
              <a:t> Binding Data to </a:t>
            </a:r>
            <a:r>
              <a:rPr lang="en-US" dirty="0" smtClean="0"/>
              <a:t>HTML</a:t>
            </a:r>
          </a:p>
          <a:p>
            <a:r>
              <a:rPr lang="en-US" dirty="0">
                <a:solidFill>
                  <a:srgbClr val="FF0000"/>
                </a:solidFill>
              </a:rPr>
              <a:t>Making Your Web Sites Accessible to Impaired and International </a:t>
            </a:r>
            <a:r>
              <a:rPr lang="en-US" dirty="0" smtClean="0">
                <a:solidFill>
                  <a:srgbClr val="FF0000"/>
                </a:solidFill>
              </a:rPr>
              <a:t>Users</a:t>
            </a:r>
            <a:endParaRPr lang="en-US" dirty="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2</a:t>
            </a:fld>
            <a:endParaRPr lang="en-US"/>
          </a:p>
        </p:txBody>
      </p:sp>
    </p:spTree>
    <p:extLst>
      <p:ext uri="{BB962C8B-B14F-4D97-AF65-F5344CB8AC3E}">
        <p14:creationId xmlns:p14="http://schemas.microsoft.com/office/powerpoint/2010/main" val="266134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457200" y="1408608"/>
            <a:ext cx="8229600" cy="4915992"/>
          </a:xfrm>
        </p:spPr>
        <p:txBody>
          <a:bodyPr/>
          <a:lstStyle/>
          <a:p>
            <a:pPr marL="0" indent="0">
              <a:buNone/>
            </a:pPr>
            <a:r>
              <a:rPr lang="en-US" b="1" dirty="0" smtClean="0"/>
              <a:t>Background</a:t>
            </a:r>
          </a:p>
          <a:p>
            <a:r>
              <a:rPr lang="en-US" b="1" dirty="0" smtClean="0"/>
              <a:t>background-repeat</a:t>
            </a:r>
          </a:p>
          <a:p>
            <a:pPr lvl="1"/>
            <a:r>
              <a:rPr lang="en-US" dirty="0" smtClean="0"/>
              <a:t>repeat, repeat-x, repeat-y, no-repeat</a:t>
            </a:r>
            <a:br>
              <a:rPr lang="en-US" dirty="0" smtClean="0"/>
            </a:br>
            <a:endParaRPr lang="en-US" dirty="0"/>
          </a:p>
        </p:txBody>
      </p:sp>
      <p:grpSp>
        <p:nvGrpSpPr>
          <p:cNvPr id="6" name="Group 10"/>
          <p:cNvGrpSpPr/>
          <p:nvPr/>
        </p:nvGrpSpPr>
        <p:grpSpPr>
          <a:xfrm>
            <a:off x="803275" y="3181772"/>
            <a:ext cx="7657157" cy="3295228"/>
            <a:chOff x="803275" y="2817813"/>
            <a:chExt cx="7657157" cy="3295228"/>
          </a:xfrm>
        </p:grpSpPr>
        <p:graphicFrame>
          <p:nvGraphicFramePr>
            <p:cNvPr id="4" name="Object 3"/>
            <p:cNvGraphicFramePr>
              <a:graphicFrameLocks noChangeAspect="1"/>
            </p:cNvGraphicFramePr>
            <p:nvPr>
              <p:extLst>
                <p:ext uri="{D42A27DB-BD31-4B8C-83A1-F6EECF244321}">
                  <p14:modId xmlns:p14="http://schemas.microsoft.com/office/powerpoint/2010/main" val="3537207650"/>
                </p:ext>
              </p:extLst>
            </p:nvPr>
          </p:nvGraphicFramePr>
          <p:xfrm>
            <a:off x="803275" y="2817813"/>
            <a:ext cx="7532688" cy="3170237"/>
          </p:xfrm>
          <a:graphic>
            <a:graphicData uri="http://schemas.openxmlformats.org/presentationml/2006/ole">
              <mc:AlternateContent xmlns:mc="http://schemas.openxmlformats.org/markup-compatibility/2006">
                <mc:Choice xmlns:v="urn:schemas-microsoft-com:vml" Requires="v">
                  <p:oleObj spid="_x0000_s2067" name="Bitmap Image" r:id="rId5" imgW="6019920" imgH="2800440" progId="PBrush">
                    <p:embed/>
                  </p:oleObj>
                </mc:Choice>
                <mc:Fallback>
                  <p:oleObj name="Bitmap Image" r:id="rId5" imgW="6019920" imgH="2800440"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275" y="2817813"/>
                          <a:ext cx="7532688" cy="317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699792" y="4082345"/>
              <a:ext cx="2592288" cy="307777"/>
            </a:xfrm>
            <a:prstGeom prst="rect">
              <a:avLst/>
            </a:prstGeom>
            <a:solidFill>
              <a:schemeClr val="bg1"/>
            </a:solidFill>
          </p:spPr>
          <p:txBody>
            <a:bodyPr wrap="square" rtlCol="0">
              <a:spAutoFit/>
            </a:bodyPr>
            <a:lstStyle/>
            <a:p>
              <a:r>
                <a:rPr lang="en-US" sz="1400" dirty="0" smtClean="0">
                  <a:solidFill>
                    <a:schemeClr val="tx2">
                      <a:lumMod val="60000"/>
                      <a:lumOff val="40000"/>
                    </a:schemeClr>
                  </a:solidFill>
                </a:rPr>
                <a:t>background-repeat</a:t>
              </a:r>
              <a:r>
                <a:rPr lang="en-US" sz="1400" dirty="0" smtClean="0"/>
                <a:t>: </a:t>
              </a:r>
              <a:r>
                <a:rPr lang="en-US" sz="1400" dirty="0" smtClean="0">
                  <a:solidFill>
                    <a:srgbClr val="00B0F0"/>
                  </a:solidFill>
                </a:rPr>
                <a:t>repeat</a:t>
              </a:r>
              <a:endParaRPr lang="en-US" sz="1400" dirty="0">
                <a:solidFill>
                  <a:srgbClr val="00B0F0"/>
                </a:solidFill>
              </a:endParaRPr>
            </a:p>
          </p:txBody>
        </p:sp>
        <p:sp>
          <p:nvSpPr>
            <p:cNvPr id="8" name="TextBox 7"/>
            <p:cNvSpPr txBox="1"/>
            <p:nvPr/>
          </p:nvSpPr>
          <p:spPr>
            <a:xfrm>
              <a:off x="5796136" y="4082345"/>
              <a:ext cx="2448272" cy="307777"/>
            </a:xfrm>
            <a:prstGeom prst="rect">
              <a:avLst/>
            </a:prstGeom>
            <a:solidFill>
              <a:schemeClr val="bg1"/>
            </a:solidFill>
          </p:spPr>
          <p:txBody>
            <a:bodyPr wrap="square" rtlCol="0">
              <a:spAutoFit/>
            </a:bodyPr>
            <a:lstStyle/>
            <a:p>
              <a:r>
                <a:rPr lang="en-US" sz="1400" dirty="0" smtClean="0">
                  <a:solidFill>
                    <a:schemeClr val="tx2">
                      <a:lumMod val="60000"/>
                      <a:lumOff val="40000"/>
                    </a:schemeClr>
                  </a:solidFill>
                </a:rPr>
                <a:t>background-repeat</a:t>
              </a:r>
              <a:r>
                <a:rPr lang="en-US" sz="1400" dirty="0" smtClean="0"/>
                <a:t>: </a:t>
              </a:r>
              <a:r>
                <a:rPr lang="en-US" sz="1400" dirty="0" smtClean="0">
                  <a:solidFill>
                    <a:srgbClr val="00B0F0"/>
                  </a:solidFill>
                </a:rPr>
                <a:t>repeat-x</a:t>
              </a:r>
              <a:endParaRPr lang="en-US" sz="1400" dirty="0">
                <a:solidFill>
                  <a:srgbClr val="00B0F0"/>
                </a:solidFill>
              </a:endParaRPr>
            </a:p>
          </p:txBody>
        </p:sp>
        <p:sp>
          <p:nvSpPr>
            <p:cNvPr id="9" name="TextBox 8"/>
            <p:cNvSpPr txBox="1"/>
            <p:nvPr/>
          </p:nvSpPr>
          <p:spPr>
            <a:xfrm>
              <a:off x="2699792" y="5805264"/>
              <a:ext cx="2520280" cy="307777"/>
            </a:xfrm>
            <a:prstGeom prst="rect">
              <a:avLst/>
            </a:prstGeom>
            <a:solidFill>
              <a:schemeClr val="bg1"/>
            </a:solidFill>
          </p:spPr>
          <p:txBody>
            <a:bodyPr wrap="square" rtlCol="0">
              <a:spAutoFit/>
            </a:bodyPr>
            <a:lstStyle/>
            <a:p>
              <a:r>
                <a:rPr lang="en-US" sz="1400" dirty="0" smtClean="0">
                  <a:solidFill>
                    <a:schemeClr val="tx2">
                      <a:lumMod val="60000"/>
                      <a:lumOff val="40000"/>
                    </a:schemeClr>
                  </a:solidFill>
                </a:rPr>
                <a:t>background-repeat</a:t>
              </a:r>
              <a:r>
                <a:rPr lang="en-US" sz="1400" dirty="0" smtClean="0"/>
                <a:t>: </a:t>
              </a:r>
              <a:r>
                <a:rPr lang="en-US" sz="1400" dirty="0" smtClean="0">
                  <a:solidFill>
                    <a:srgbClr val="00B0F0"/>
                  </a:solidFill>
                </a:rPr>
                <a:t>repeat-y</a:t>
              </a:r>
              <a:endParaRPr lang="en-US" sz="1400" dirty="0">
                <a:solidFill>
                  <a:srgbClr val="00B0F0"/>
                </a:solidFill>
              </a:endParaRPr>
            </a:p>
          </p:txBody>
        </p:sp>
        <p:sp>
          <p:nvSpPr>
            <p:cNvPr id="10" name="TextBox 9"/>
            <p:cNvSpPr txBox="1"/>
            <p:nvPr/>
          </p:nvSpPr>
          <p:spPr>
            <a:xfrm>
              <a:off x="5796136" y="5805264"/>
              <a:ext cx="2664296" cy="307777"/>
            </a:xfrm>
            <a:prstGeom prst="rect">
              <a:avLst/>
            </a:prstGeom>
            <a:solidFill>
              <a:schemeClr val="bg1"/>
            </a:solidFill>
          </p:spPr>
          <p:txBody>
            <a:bodyPr wrap="square" rtlCol="0">
              <a:spAutoFit/>
            </a:bodyPr>
            <a:lstStyle/>
            <a:p>
              <a:r>
                <a:rPr lang="en-US" sz="1400" dirty="0" smtClean="0">
                  <a:solidFill>
                    <a:schemeClr val="tx2">
                      <a:lumMod val="60000"/>
                      <a:lumOff val="40000"/>
                    </a:schemeClr>
                  </a:solidFill>
                </a:rPr>
                <a:t>background-repeat</a:t>
              </a:r>
              <a:r>
                <a:rPr lang="en-US" sz="1400" dirty="0" smtClean="0"/>
                <a:t>: </a:t>
              </a:r>
              <a:r>
                <a:rPr lang="en-US" sz="1400" dirty="0" smtClean="0">
                  <a:solidFill>
                    <a:srgbClr val="00B0F0"/>
                  </a:solidFill>
                </a:rPr>
                <a:t>no-repeat</a:t>
              </a:r>
              <a:endParaRPr lang="en-US" sz="1400" dirty="0">
                <a:solidFill>
                  <a:srgbClr val="00B0F0"/>
                </a:solidFill>
              </a:endParaRPr>
            </a:p>
          </p:txBody>
        </p:sp>
      </p:grpSp>
      <p:sp>
        <p:nvSpPr>
          <p:cNvPr id="11" name="Slide Number Placeholder 10"/>
          <p:cNvSpPr>
            <a:spLocks noGrp="1"/>
          </p:cNvSpPr>
          <p:nvPr>
            <p:ph type="sldNum" sz="quarter" idx="12"/>
          </p:nvPr>
        </p:nvSpPr>
        <p:spPr/>
        <p:txBody>
          <a:bodyPr/>
          <a:lstStyle/>
          <a:p>
            <a:fld id="{DDAD5E5E-8914-4D43-80F6-E5D0E9EDECD0}" type="slidenum">
              <a:rPr lang="en-US" smtClean="0"/>
              <a:pPr/>
              <a:t>20</a:t>
            </a:fld>
            <a:endParaRPr lang="en-US"/>
          </a:p>
        </p:txBody>
      </p:sp>
    </p:spTree>
    <p:custDataLst>
      <p:tags r:id="rId2"/>
    </p:custDataLst>
    <p:extLst>
      <p:ext uri="{BB962C8B-B14F-4D97-AF65-F5344CB8AC3E}">
        <p14:creationId xmlns:p14="http://schemas.microsoft.com/office/powerpoint/2010/main" val="36969241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684212" y="1241425"/>
            <a:ext cx="8064251" cy="4244975"/>
          </a:xfrm>
        </p:spPr>
        <p:txBody>
          <a:bodyPr>
            <a:noAutofit/>
          </a:bodyPr>
          <a:lstStyle/>
          <a:p>
            <a:pPr marL="0" indent="0">
              <a:buNone/>
            </a:pPr>
            <a:r>
              <a:rPr lang="en-US" sz="2800" b="1" dirty="0" smtClean="0"/>
              <a:t>Background</a:t>
            </a:r>
            <a:endParaRPr lang="en-US" sz="2400" b="1" dirty="0"/>
          </a:p>
          <a:p>
            <a:r>
              <a:rPr lang="en-US" sz="2400" dirty="0" smtClean="0"/>
              <a:t>Fixed </a:t>
            </a:r>
            <a:r>
              <a:rPr lang="en-US" sz="2400" dirty="0"/>
              <a:t>background images are often used to create the impression of a </a:t>
            </a:r>
            <a:r>
              <a:rPr lang="en-US" sz="2400" b="1" dirty="0"/>
              <a:t>watermark</a:t>
            </a:r>
            <a:r>
              <a:rPr lang="en-US" sz="2400" dirty="0"/>
              <a:t>.</a:t>
            </a:r>
          </a:p>
          <a:p>
            <a:pPr lvl="2"/>
            <a:r>
              <a:rPr lang="en-US" sz="2000" dirty="0"/>
              <a:t>a watermark is a term that refers to a translucent graphic impressed into the very fabric of the paper and used in specialized stationery</a:t>
            </a:r>
          </a:p>
          <a:p>
            <a:r>
              <a:rPr lang="en-US" sz="2400" dirty="0"/>
              <a:t>If you use a background image that employs a transparent color, you can combine the background-color and background-image attributes to create a new image.</a:t>
            </a:r>
          </a:p>
          <a:p>
            <a:r>
              <a:rPr lang="en-US" sz="2400" dirty="0"/>
              <a:t>for example, the </a:t>
            </a:r>
            <a:r>
              <a:rPr lang="en-US" sz="2400" dirty="0" smtClean="0"/>
              <a:t>style: </a:t>
            </a:r>
            <a:br>
              <a:rPr lang="en-US" sz="2400" dirty="0" smtClean="0"/>
            </a:br>
            <a:r>
              <a:rPr lang="en-US" sz="2400" dirty="0" smtClean="0"/>
              <a:t/>
            </a:r>
            <a:br>
              <a:rPr lang="en-US" sz="2400" dirty="0" smtClean="0"/>
            </a:br>
            <a:r>
              <a:rPr lang="en-US" sz="2400" dirty="0" smtClean="0"/>
              <a:t>displays </a:t>
            </a:r>
            <a:r>
              <a:rPr lang="en-US" sz="2400" dirty="0"/>
              <a:t>logo.gif on the background, and anywhere that a transparent color appears in the logo the background color yellow will shine through</a:t>
            </a:r>
          </a:p>
          <a:p>
            <a:endParaRPr lang="en-US" sz="2400" dirty="0"/>
          </a:p>
        </p:txBody>
      </p:sp>
      <p:sp>
        <p:nvSpPr>
          <p:cNvPr id="4" name="TextBox 3"/>
          <p:cNvSpPr txBox="1"/>
          <p:nvPr/>
        </p:nvSpPr>
        <p:spPr>
          <a:xfrm>
            <a:off x="1320144" y="5088192"/>
            <a:ext cx="7560840" cy="369332"/>
          </a:xfrm>
          <a:prstGeom prst="rect">
            <a:avLst/>
          </a:prstGeom>
          <a:noFill/>
        </p:spPr>
        <p:txBody>
          <a:bodyPr wrap="square" rtlCol="0">
            <a:spAutoFit/>
          </a:bodyPr>
          <a:lstStyle/>
          <a:p>
            <a:r>
              <a:rPr lang="en-US" dirty="0">
                <a:solidFill>
                  <a:srgbClr val="009900"/>
                </a:solidFill>
              </a:rPr>
              <a:t>body</a:t>
            </a:r>
            <a:r>
              <a:rPr lang="en-US" dirty="0">
                <a:solidFill>
                  <a:srgbClr val="4F5150"/>
                </a:solidFill>
              </a:rPr>
              <a:t> {</a:t>
            </a:r>
            <a:r>
              <a:rPr lang="en-US" dirty="0">
                <a:solidFill>
                  <a:schemeClr val="tx2">
                    <a:lumMod val="60000"/>
                    <a:lumOff val="40000"/>
                  </a:schemeClr>
                </a:solidFill>
              </a:rPr>
              <a:t>background-color</a:t>
            </a:r>
            <a:r>
              <a:rPr lang="en-US" dirty="0">
                <a:solidFill>
                  <a:srgbClr val="4F5150"/>
                </a:solidFill>
              </a:rPr>
              <a:t>: </a:t>
            </a:r>
            <a:r>
              <a:rPr lang="en-US" dirty="0">
                <a:solidFill>
                  <a:srgbClr val="00B0F0"/>
                </a:solidFill>
              </a:rPr>
              <a:t>yellow</a:t>
            </a:r>
            <a:r>
              <a:rPr lang="en-US" dirty="0">
                <a:solidFill>
                  <a:srgbClr val="4F5150"/>
                </a:solidFill>
              </a:rPr>
              <a:t>; </a:t>
            </a:r>
            <a:r>
              <a:rPr lang="en-US" dirty="0">
                <a:solidFill>
                  <a:schemeClr val="tx2">
                    <a:lumMod val="60000"/>
                    <a:lumOff val="40000"/>
                  </a:schemeClr>
                </a:solidFill>
              </a:rPr>
              <a:t>background-image</a:t>
            </a:r>
            <a:r>
              <a:rPr lang="en-US" dirty="0">
                <a:solidFill>
                  <a:srgbClr val="4F5150"/>
                </a:solidFill>
              </a:rPr>
              <a:t>: </a:t>
            </a:r>
            <a:r>
              <a:rPr lang="en-US" dirty="0" err="1">
                <a:solidFill>
                  <a:srgbClr val="00B0F0"/>
                </a:solidFill>
              </a:rPr>
              <a:t>url</a:t>
            </a:r>
            <a:r>
              <a:rPr lang="en-US" dirty="0" smtClean="0">
                <a:solidFill>
                  <a:srgbClr val="00B0F0"/>
                </a:solidFill>
              </a:rPr>
              <a:t>('logo.gif')</a:t>
            </a:r>
            <a:r>
              <a:rPr lang="en-US" dirty="0" smtClean="0">
                <a:solidFill>
                  <a:srgbClr val="4F5150"/>
                </a:solidFill>
              </a:rPr>
              <a:t>;}</a:t>
            </a:r>
            <a:endParaRPr lang="en-US" dirty="0">
              <a:solidFill>
                <a:srgbClr val="4F5150"/>
              </a:solidFill>
            </a:endParaRPr>
          </a:p>
        </p:txBody>
      </p:sp>
      <p:sp>
        <p:nvSpPr>
          <p:cNvPr id="5" name="Slide Number Placeholder 4"/>
          <p:cNvSpPr>
            <a:spLocks noGrp="1"/>
          </p:cNvSpPr>
          <p:nvPr>
            <p:ph type="sldNum" sz="quarter" idx="12"/>
          </p:nvPr>
        </p:nvSpPr>
        <p:spPr/>
        <p:txBody>
          <a:bodyPr/>
          <a:lstStyle/>
          <a:p>
            <a:fld id="{DDAD5E5E-8914-4D43-80F6-E5D0E9EDECD0}" type="slidenum">
              <a:rPr lang="en-US" smtClean="0"/>
              <a:pPr/>
              <a:t>21</a:t>
            </a:fld>
            <a:endParaRPr lang="en-US"/>
          </a:p>
        </p:txBody>
      </p:sp>
    </p:spTree>
    <p:custDataLst>
      <p:tags r:id="rId1"/>
    </p:custDataLst>
    <p:extLst>
      <p:ext uri="{BB962C8B-B14F-4D97-AF65-F5344CB8AC3E}">
        <p14:creationId xmlns:p14="http://schemas.microsoft.com/office/powerpoint/2010/main" val="20805389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List</a:t>
            </a:r>
          </a:p>
          <a:p>
            <a:r>
              <a:rPr lang="en-US" b="1" dirty="0" smtClean="0"/>
              <a:t>list-style-type</a:t>
            </a:r>
          </a:p>
          <a:p>
            <a:pPr lvl="1"/>
            <a:r>
              <a:rPr lang="en-US" dirty="0" smtClean="0">
                <a:solidFill>
                  <a:schemeClr val="tx2">
                    <a:lumMod val="75000"/>
                  </a:schemeClr>
                </a:solidFill>
              </a:rPr>
              <a:t>&lt;</a:t>
            </a:r>
            <a:r>
              <a:rPr lang="en-US" dirty="0" err="1" smtClean="0">
                <a:solidFill>
                  <a:schemeClr val="tx2">
                    <a:lumMod val="75000"/>
                  </a:schemeClr>
                </a:solidFill>
              </a:rPr>
              <a:t>ul</a:t>
            </a:r>
            <a:r>
              <a:rPr lang="en-US" dirty="0">
                <a:solidFill>
                  <a:schemeClr val="tx2">
                    <a:lumMod val="75000"/>
                  </a:schemeClr>
                </a:solidFill>
              </a:rPr>
              <a:t>&gt;</a:t>
            </a:r>
            <a:r>
              <a:rPr lang="en-US" dirty="0"/>
              <a:t> none, </a:t>
            </a:r>
            <a:r>
              <a:rPr lang="en-US" dirty="0" smtClean="0"/>
              <a:t>disc </a:t>
            </a:r>
            <a:r>
              <a:rPr lang="en-US" dirty="0"/>
              <a:t>(default), circle, </a:t>
            </a:r>
            <a:r>
              <a:rPr lang="en-US" dirty="0" smtClean="0"/>
              <a:t>square</a:t>
            </a:r>
          </a:p>
          <a:p>
            <a:pPr lvl="1"/>
            <a:r>
              <a:rPr lang="en-US" dirty="0" smtClean="0">
                <a:solidFill>
                  <a:schemeClr val="tx2">
                    <a:lumMod val="75000"/>
                  </a:schemeClr>
                </a:solidFill>
              </a:rPr>
              <a:t>&lt;</a:t>
            </a:r>
            <a:r>
              <a:rPr lang="en-US" dirty="0" err="1" smtClean="0">
                <a:solidFill>
                  <a:schemeClr val="tx2">
                    <a:lumMod val="75000"/>
                  </a:schemeClr>
                </a:solidFill>
              </a:rPr>
              <a:t>ol</a:t>
            </a:r>
            <a:r>
              <a:rPr lang="en-US" dirty="0">
                <a:solidFill>
                  <a:schemeClr val="tx2">
                    <a:lumMod val="75000"/>
                  </a:schemeClr>
                </a:solidFill>
              </a:rPr>
              <a:t>&gt;</a:t>
            </a:r>
            <a:r>
              <a:rPr lang="en-US" dirty="0"/>
              <a:t> </a:t>
            </a:r>
            <a:r>
              <a:rPr lang="en-US" dirty="0" err="1" smtClean="0"/>
              <a:t>armenian</a:t>
            </a:r>
            <a:r>
              <a:rPr lang="en-US" dirty="0"/>
              <a:t>, </a:t>
            </a:r>
            <a:r>
              <a:rPr lang="en-US" dirty="0" smtClean="0"/>
              <a:t>decimal </a:t>
            </a:r>
            <a:r>
              <a:rPr lang="en-US" dirty="0"/>
              <a:t>(default), decimal-leading-zero (01, 02</a:t>
            </a:r>
            <a:r>
              <a:rPr lang="en-US" dirty="0" smtClean="0"/>
              <a:t>,…), </a:t>
            </a:r>
            <a:r>
              <a:rPr lang="en-US" dirty="0" err="1" smtClean="0"/>
              <a:t>georgian</a:t>
            </a:r>
            <a:r>
              <a:rPr lang="en-US" dirty="0"/>
              <a:t> (an, ban,…), </a:t>
            </a:r>
            <a:r>
              <a:rPr lang="en-US" dirty="0" smtClean="0"/>
              <a:t>lower-</a:t>
            </a:r>
            <a:r>
              <a:rPr lang="en-US" dirty="0" err="1" smtClean="0"/>
              <a:t>latin</a:t>
            </a:r>
            <a:r>
              <a:rPr lang="en-US" dirty="0" smtClean="0"/>
              <a:t> = </a:t>
            </a:r>
            <a:r>
              <a:rPr lang="en-US" dirty="0"/>
              <a:t>lower-alpha (a, b,…), </a:t>
            </a:r>
            <a:r>
              <a:rPr lang="en-US" dirty="0" smtClean="0"/>
              <a:t>lower-</a:t>
            </a:r>
            <a:r>
              <a:rPr lang="en-US" dirty="0" err="1" smtClean="0"/>
              <a:t>greek</a:t>
            </a:r>
            <a:r>
              <a:rPr lang="en-US" dirty="0" smtClean="0"/>
              <a:t> (</a:t>
            </a:r>
            <a:r>
              <a:rPr lang="el-GR" dirty="0" smtClean="0"/>
              <a:t>α</a:t>
            </a:r>
            <a:r>
              <a:rPr lang="fi-FI" dirty="0" smtClean="0"/>
              <a:t>, </a:t>
            </a:r>
            <a:r>
              <a:rPr lang="el-GR" dirty="0" smtClean="0"/>
              <a:t>β</a:t>
            </a:r>
            <a:r>
              <a:rPr lang="fi-FI" dirty="0" smtClean="0"/>
              <a:t>,…</a:t>
            </a:r>
            <a:r>
              <a:rPr lang="en-US" dirty="0" smtClean="0"/>
              <a:t>), lower-roman (</a:t>
            </a:r>
            <a:r>
              <a:rPr lang="en-US" dirty="0"/>
              <a:t>i, ii,…), upper-</a:t>
            </a:r>
            <a:r>
              <a:rPr lang="en-US" dirty="0" err="1"/>
              <a:t>latin</a:t>
            </a:r>
            <a:r>
              <a:rPr lang="en-US" dirty="0"/>
              <a:t> </a:t>
            </a:r>
            <a:r>
              <a:rPr lang="en-US" dirty="0" smtClean="0"/>
              <a:t>= upper-alpha </a:t>
            </a:r>
            <a:r>
              <a:rPr lang="en-US" dirty="0"/>
              <a:t>(A, B</a:t>
            </a:r>
            <a:r>
              <a:rPr lang="en-US" dirty="0" smtClean="0"/>
              <a:t>,…), upper-roman (I, II,…)</a:t>
            </a:r>
          </a:p>
          <a:p>
            <a:pPr lvl="2"/>
            <a:r>
              <a:rPr lang="en-US" dirty="0" err="1" smtClean="0">
                <a:solidFill>
                  <a:srgbClr val="009900"/>
                </a:solidFill>
              </a:rPr>
              <a:t>ul</a:t>
            </a:r>
            <a:r>
              <a:rPr lang="en-US" dirty="0" smtClean="0"/>
              <a:t> </a:t>
            </a:r>
            <a:r>
              <a:rPr lang="en-US" dirty="0"/>
              <a:t>{</a:t>
            </a:r>
            <a:r>
              <a:rPr lang="en-US" dirty="0">
                <a:solidFill>
                  <a:schemeClr val="tx2">
                    <a:lumMod val="60000"/>
                    <a:lumOff val="40000"/>
                  </a:schemeClr>
                </a:solidFill>
              </a:rPr>
              <a:t>list-style-type</a:t>
            </a:r>
            <a:r>
              <a:rPr lang="en-US" dirty="0"/>
              <a:t>: </a:t>
            </a:r>
            <a:r>
              <a:rPr lang="en-US" dirty="0">
                <a:solidFill>
                  <a:srgbClr val="00B0F0"/>
                </a:solidFill>
              </a:rPr>
              <a:t>square</a:t>
            </a:r>
            <a:r>
              <a:rPr lang="en-US" dirty="0"/>
              <a:t>;}</a:t>
            </a:r>
            <a:br>
              <a:rPr lang="en-US" dirty="0"/>
            </a:br>
            <a:r>
              <a:rPr lang="en-US" dirty="0" err="1" smtClean="0">
                <a:solidFill>
                  <a:srgbClr val="009900"/>
                </a:solidFill>
              </a:rPr>
              <a:t>ol</a:t>
            </a:r>
            <a:r>
              <a:rPr lang="en-US" dirty="0" smtClean="0"/>
              <a:t> </a:t>
            </a:r>
            <a:r>
              <a:rPr lang="en-US" dirty="0"/>
              <a:t>{</a:t>
            </a:r>
            <a:r>
              <a:rPr lang="en-US" dirty="0">
                <a:solidFill>
                  <a:schemeClr val="tx2">
                    <a:lumMod val="60000"/>
                    <a:lumOff val="40000"/>
                  </a:schemeClr>
                </a:solidFill>
              </a:rPr>
              <a:t>list-style-type</a:t>
            </a:r>
            <a:r>
              <a:rPr lang="en-US" dirty="0"/>
              <a:t>: </a:t>
            </a:r>
            <a:r>
              <a:rPr lang="en-US" dirty="0">
                <a:solidFill>
                  <a:srgbClr val="00B0F0"/>
                </a:solidFill>
              </a:rPr>
              <a:t>upper-roman</a:t>
            </a:r>
            <a:r>
              <a:rPr lang="en-US" dirty="0" smtClean="0"/>
              <a:t>;}</a:t>
            </a:r>
          </a:p>
          <a:p>
            <a:r>
              <a:rPr lang="en-US" b="1" dirty="0" smtClean="0"/>
              <a:t>list-style-image</a:t>
            </a:r>
          </a:p>
          <a:p>
            <a:pPr lvl="2"/>
            <a:r>
              <a:rPr lang="en-US" dirty="0" err="1" smtClean="0">
                <a:solidFill>
                  <a:srgbClr val="009900"/>
                </a:solidFill>
              </a:rPr>
              <a:t>ul</a:t>
            </a:r>
            <a:r>
              <a:rPr lang="en-US" dirty="0" smtClean="0"/>
              <a:t> {</a:t>
            </a:r>
            <a:r>
              <a:rPr lang="en-US" dirty="0" smtClean="0">
                <a:solidFill>
                  <a:schemeClr val="tx2">
                    <a:lumMod val="60000"/>
                    <a:lumOff val="40000"/>
                  </a:schemeClr>
                </a:solidFill>
              </a:rPr>
              <a:t>list-style-image</a:t>
            </a:r>
            <a:r>
              <a:rPr lang="en-US" dirty="0"/>
              <a:t>: </a:t>
            </a:r>
            <a:r>
              <a:rPr lang="en-US" dirty="0" err="1">
                <a:solidFill>
                  <a:srgbClr val="00B0F0"/>
                </a:solidFill>
              </a:rPr>
              <a:t>url</a:t>
            </a:r>
            <a:r>
              <a:rPr lang="en-US" dirty="0" smtClean="0">
                <a:solidFill>
                  <a:srgbClr val="00B0F0"/>
                </a:solidFill>
              </a:rPr>
              <a:t>('apple.jpg')</a:t>
            </a:r>
            <a:r>
              <a:rPr lang="en-US" dirty="0" smtClean="0"/>
              <a:t>;}</a:t>
            </a:r>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22</a:t>
            </a:fld>
            <a:endParaRPr lang="en-US"/>
          </a:p>
        </p:txBody>
      </p:sp>
    </p:spTree>
    <p:custDataLst>
      <p:tags r:id="rId1"/>
    </p:custDataLst>
    <p:extLst>
      <p:ext uri="{BB962C8B-B14F-4D97-AF65-F5344CB8AC3E}">
        <p14:creationId xmlns:p14="http://schemas.microsoft.com/office/powerpoint/2010/main" val="19421564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Class</a:t>
            </a:r>
            <a:endParaRPr lang="en-US" b="1" dirty="0"/>
          </a:p>
          <a:p>
            <a:r>
              <a:rPr lang="en-US" dirty="0" smtClean="0"/>
              <a:t>You </a:t>
            </a:r>
            <a:r>
              <a:rPr lang="en-US" dirty="0"/>
              <a:t>can create customized classes by adding the </a:t>
            </a:r>
            <a:r>
              <a:rPr lang="en-US" b="1" dirty="0"/>
              <a:t>class</a:t>
            </a:r>
            <a:r>
              <a:rPr lang="en-US" dirty="0"/>
              <a:t> attribute to HTML tags.</a:t>
            </a:r>
          </a:p>
          <a:p>
            <a:r>
              <a:rPr lang="en-US" dirty="0"/>
              <a:t>The syntax for creating a class is:</a:t>
            </a:r>
          </a:p>
          <a:p>
            <a:pPr lvl="1"/>
            <a:r>
              <a:rPr lang="en-US" dirty="0"/>
              <a:t>&lt;tag </a:t>
            </a:r>
            <a:r>
              <a:rPr lang="en-US" dirty="0" smtClean="0"/>
              <a:t>class="</a:t>
            </a:r>
            <a:r>
              <a:rPr lang="en-US" dirty="0" err="1" smtClean="0"/>
              <a:t>class_name</a:t>
            </a:r>
            <a:r>
              <a:rPr lang="en-US" dirty="0" smtClean="0"/>
              <a:t>"&gt;</a:t>
            </a:r>
            <a:endParaRPr lang="en-US" dirty="0"/>
          </a:p>
          <a:p>
            <a:pPr lvl="2"/>
            <a:r>
              <a:rPr lang="en-US" dirty="0"/>
              <a:t>tag is the HTML tag</a:t>
            </a:r>
          </a:p>
          <a:p>
            <a:pPr lvl="2"/>
            <a:r>
              <a:rPr lang="en-US" dirty="0" err="1"/>
              <a:t>class_name</a:t>
            </a:r>
            <a:r>
              <a:rPr lang="en-US" dirty="0"/>
              <a:t> is the name of the class</a:t>
            </a:r>
          </a:p>
          <a:p>
            <a:r>
              <a:rPr lang="en-US" dirty="0" smtClean="0"/>
              <a:t>In the CSS, you can then create a style for your custom class </a:t>
            </a:r>
          </a:p>
          <a:p>
            <a:pPr lvl="1"/>
            <a:r>
              <a:rPr lang="en-US" dirty="0"/>
              <a:t>Syntax is </a:t>
            </a:r>
            <a:r>
              <a:rPr lang="en-US" dirty="0" smtClean="0"/>
              <a:t>the name of the class preceded by a dot "."</a:t>
            </a:r>
          </a:p>
          <a:p>
            <a:pPr lvl="2"/>
            <a:r>
              <a:rPr lang="en-US" dirty="0"/>
              <a:t>.</a:t>
            </a:r>
            <a:r>
              <a:rPr lang="en-US" dirty="0" err="1" smtClean="0"/>
              <a:t>class_name</a:t>
            </a:r>
            <a:r>
              <a:rPr lang="en-US" dirty="0" smtClean="0"/>
              <a:t> {</a:t>
            </a:r>
            <a:r>
              <a:rPr lang="en-US" dirty="0"/>
              <a:t>color</a:t>
            </a:r>
            <a:r>
              <a:rPr lang="en-US" dirty="0" smtClean="0"/>
              <a:t>: red</a:t>
            </a:r>
            <a:r>
              <a:rPr lang="en-US" dirty="0"/>
              <a:t>;}</a:t>
            </a:r>
          </a:p>
        </p:txBody>
      </p:sp>
      <p:sp>
        <p:nvSpPr>
          <p:cNvPr id="4" name="Slide Number Placeholder 3"/>
          <p:cNvSpPr>
            <a:spLocks noGrp="1"/>
          </p:cNvSpPr>
          <p:nvPr>
            <p:ph type="sldNum" sz="quarter" idx="12"/>
          </p:nvPr>
        </p:nvSpPr>
        <p:spPr/>
        <p:txBody>
          <a:bodyPr/>
          <a:lstStyle/>
          <a:p>
            <a:fld id="{DDAD5E5E-8914-4D43-80F6-E5D0E9EDECD0}" type="slidenum">
              <a:rPr lang="en-US" smtClean="0"/>
              <a:pPr/>
              <a:t>23</a:t>
            </a:fld>
            <a:endParaRPr lang="en-US"/>
          </a:p>
        </p:txBody>
      </p:sp>
    </p:spTree>
    <p:custDataLst>
      <p:tags r:id="rId1"/>
    </p:custDataLst>
    <p:extLst>
      <p:ext uri="{BB962C8B-B14F-4D97-AF65-F5344CB8AC3E}">
        <p14:creationId xmlns:p14="http://schemas.microsoft.com/office/powerpoint/2010/main" val="40089248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5" name="Content Placeholder 4"/>
          <p:cNvSpPr>
            <a:spLocks noGrp="1"/>
          </p:cNvSpPr>
          <p:nvPr>
            <p:ph idx="1"/>
          </p:nvPr>
        </p:nvSpPr>
        <p:spPr>
          <a:xfrm>
            <a:off x="457200" y="1371600"/>
            <a:ext cx="8229600" cy="4525963"/>
          </a:xfrm>
        </p:spPr>
        <p:txBody>
          <a:bodyPr/>
          <a:lstStyle/>
          <a:p>
            <a:pPr marL="0" indent="0">
              <a:buNone/>
            </a:pPr>
            <a:r>
              <a:rPr lang="en-US" b="1" dirty="0" smtClean="0"/>
              <a:t>Class</a:t>
            </a:r>
            <a:endParaRPr lang="en-US" b="1" dirty="0"/>
          </a:p>
          <a:p>
            <a:r>
              <a:rPr lang="en-US" dirty="0" smtClean="0"/>
              <a:t>E.g.</a:t>
            </a:r>
          </a:p>
          <a:p>
            <a:pPr lvl="1"/>
            <a:r>
              <a:rPr lang="en-US" dirty="0" smtClean="0"/>
              <a:t>In CSS: </a:t>
            </a:r>
            <a:br>
              <a:rPr lang="en-US" dirty="0" smtClean="0"/>
            </a:br>
            <a:r>
              <a:rPr lang="en-US" dirty="0" smtClean="0">
                <a:solidFill>
                  <a:srgbClr val="009900"/>
                </a:solidFill>
              </a:rPr>
              <a:t>.red-col</a:t>
            </a:r>
            <a:r>
              <a:rPr lang="en-US" dirty="0" smtClean="0"/>
              <a:t> </a:t>
            </a:r>
            <a:r>
              <a:rPr lang="en-US" dirty="0"/>
              <a:t>{</a:t>
            </a:r>
            <a:r>
              <a:rPr lang="en-US" dirty="0">
                <a:solidFill>
                  <a:schemeClr val="tx2">
                    <a:lumMod val="60000"/>
                    <a:lumOff val="40000"/>
                  </a:schemeClr>
                </a:solidFill>
              </a:rPr>
              <a:t>color</a:t>
            </a:r>
            <a:r>
              <a:rPr lang="en-US" dirty="0"/>
              <a:t>: </a:t>
            </a:r>
            <a:r>
              <a:rPr lang="en-US" dirty="0">
                <a:solidFill>
                  <a:srgbClr val="00B0F0"/>
                </a:solidFill>
              </a:rPr>
              <a:t>red</a:t>
            </a:r>
            <a:r>
              <a:rPr lang="en-US" dirty="0"/>
              <a:t>;}</a:t>
            </a:r>
          </a:p>
          <a:p>
            <a:pPr lvl="1"/>
            <a:r>
              <a:rPr lang="en-US" dirty="0" smtClean="0"/>
              <a:t>In HTML: </a:t>
            </a:r>
            <a:br>
              <a:rPr lang="en-US" dirty="0" smtClean="0"/>
            </a:br>
            <a:r>
              <a:rPr lang="en-US" dirty="0" smtClean="0">
                <a:solidFill>
                  <a:schemeClr val="tx2">
                    <a:lumMod val="75000"/>
                  </a:schemeClr>
                </a:solidFill>
              </a:rPr>
              <a:t>&lt;p</a:t>
            </a:r>
            <a:r>
              <a:rPr lang="en-US" dirty="0" smtClean="0"/>
              <a:t> </a:t>
            </a:r>
            <a:r>
              <a:rPr lang="en-US" dirty="0" smtClean="0">
                <a:solidFill>
                  <a:schemeClr val="accent1">
                    <a:lumMod val="75000"/>
                  </a:schemeClr>
                </a:solidFill>
              </a:rPr>
              <a:t>class</a:t>
            </a:r>
            <a:r>
              <a:rPr lang="en-US" dirty="0" smtClean="0"/>
              <a:t>=</a:t>
            </a:r>
            <a:r>
              <a:rPr lang="en-US" dirty="0" smtClean="0">
                <a:solidFill>
                  <a:srgbClr val="0070C0"/>
                </a:solidFill>
              </a:rPr>
              <a:t>"red-col"</a:t>
            </a:r>
            <a:r>
              <a:rPr lang="en-US" dirty="0" smtClean="0">
                <a:solidFill>
                  <a:schemeClr val="tx2">
                    <a:lumMod val="75000"/>
                  </a:schemeClr>
                </a:solidFill>
              </a:rPr>
              <a:t>&gt;</a:t>
            </a:r>
            <a:r>
              <a:rPr lang="en-US" dirty="0" smtClean="0"/>
              <a:t>red paragraph</a:t>
            </a:r>
            <a:r>
              <a:rPr lang="en-US" dirty="0" smtClean="0">
                <a:solidFill>
                  <a:schemeClr val="tx2">
                    <a:lumMod val="75000"/>
                  </a:schemeClr>
                </a:solidFill>
              </a:rPr>
              <a:t>&lt;/p&gt;</a:t>
            </a:r>
            <a:r>
              <a:rPr lang="en-US" dirty="0" smtClean="0"/>
              <a:t/>
            </a:r>
            <a:br>
              <a:rPr lang="en-US" dirty="0" smtClean="0"/>
            </a:br>
            <a:r>
              <a:rPr lang="en-US" dirty="0" smtClean="0">
                <a:solidFill>
                  <a:schemeClr val="tx2">
                    <a:lumMod val="75000"/>
                  </a:schemeClr>
                </a:solidFill>
              </a:rPr>
              <a:t>&lt;h1</a:t>
            </a:r>
            <a:r>
              <a:rPr lang="en-US" dirty="0" smtClean="0"/>
              <a:t> </a:t>
            </a:r>
            <a:r>
              <a:rPr lang="en-US" dirty="0" smtClean="0">
                <a:solidFill>
                  <a:schemeClr val="accent1">
                    <a:lumMod val="75000"/>
                  </a:schemeClr>
                </a:solidFill>
              </a:rPr>
              <a:t>class</a:t>
            </a:r>
            <a:r>
              <a:rPr lang="en-US" dirty="0" smtClean="0"/>
              <a:t>=</a:t>
            </a:r>
            <a:r>
              <a:rPr lang="en-US" dirty="0" smtClean="0">
                <a:solidFill>
                  <a:srgbClr val="0070C0"/>
                </a:solidFill>
              </a:rPr>
              <a:t>"red-col"</a:t>
            </a:r>
            <a:r>
              <a:rPr lang="en-US" dirty="0" smtClean="0">
                <a:solidFill>
                  <a:schemeClr val="tx2">
                    <a:lumMod val="75000"/>
                  </a:schemeClr>
                </a:solidFill>
              </a:rPr>
              <a:t>&gt;</a:t>
            </a:r>
            <a:r>
              <a:rPr lang="en-US" dirty="0" smtClean="0"/>
              <a:t>Red title</a:t>
            </a:r>
            <a:r>
              <a:rPr lang="en-US" dirty="0" smtClean="0">
                <a:solidFill>
                  <a:schemeClr val="tx2">
                    <a:lumMod val="75000"/>
                  </a:schemeClr>
                </a:solidFill>
              </a:rPr>
              <a:t>&lt;/h1&gt;</a:t>
            </a:r>
            <a:endParaRPr lang="en-US" dirty="0">
              <a:solidFill>
                <a:schemeClr val="tx2">
                  <a:lumMod val="75000"/>
                </a:schemeClr>
              </a:solidFill>
            </a:endParaRPr>
          </a:p>
        </p:txBody>
      </p:sp>
      <p:graphicFrame>
        <p:nvGraphicFramePr>
          <p:cNvPr id="6" name="Object 5"/>
          <p:cNvGraphicFramePr>
            <a:graphicFrameLocks noGrp="1" noChangeAspect="1"/>
          </p:cNvGraphicFramePr>
          <p:nvPr>
            <p:extLst>
              <p:ext uri="{D42A27DB-BD31-4B8C-83A1-F6EECF244321}">
                <p14:modId xmlns:p14="http://schemas.microsoft.com/office/powerpoint/2010/main" val="584121461"/>
              </p:ext>
            </p:extLst>
          </p:nvPr>
        </p:nvGraphicFramePr>
        <p:xfrm>
          <a:off x="1066800" y="4953000"/>
          <a:ext cx="7333139" cy="1589802"/>
        </p:xfrm>
        <a:graphic>
          <a:graphicData uri="http://schemas.openxmlformats.org/presentationml/2006/ole">
            <mc:AlternateContent xmlns:mc="http://schemas.openxmlformats.org/markup-compatibility/2006">
              <mc:Choice xmlns:v="urn:schemas-microsoft-com:vml" Requires="v">
                <p:oleObj spid="_x0000_s3091" r:id="rId5" imgW="4876609" imgH="1057328" progId="PBrush">
                  <p:embed/>
                </p:oleObj>
              </mc:Choice>
              <mc:Fallback>
                <p:oleObj r:id="rId5" imgW="4876609" imgH="1057328" progId="PBrush">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953000"/>
                        <a:ext cx="7333139" cy="15898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DDAD5E5E-8914-4D43-80F6-E5D0E9EDECD0}" type="slidenum">
              <a:rPr lang="en-US" smtClean="0"/>
              <a:pPr/>
              <a:t>24</a:t>
            </a:fld>
            <a:endParaRPr lang="en-US"/>
          </a:p>
        </p:txBody>
      </p:sp>
    </p:spTree>
    <p:custDataLst>
      <p:tags r:id="rId2"/>
    </p:custDataLst>
    <p:extLst>
      <p:ext uri="{BB962C8B-B14F-4D97-AF65-F5344CB8AC3E}">
        <p14:creationId xmlns:p14="http://schemas.microsoft.com/office/powerpoint/2010/main" val="21954589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I</a:t>
            </a:r>
            <a:r>
              <a:rPr lang="en-US" b="1" dirty="0" smtClean="0"/>
              <a:t>d</a:t>
            </a:r>
            <a:endParaRPr lang="en-US" b="1" dirty="0"/>
          </a:p>
          <a:p>
            <a:r>
              <a:rPr lang="en-US" dirty="0" smtClean="0"/>
              <a:t>Closely </a:t>
            </a:r>
            <a:r>
              <a:rPr lang="en-US" dirty="0"/>
              <a:t>related to the class attribute is the </a:t>
            </a:r>
            <a:r>
              <a:rPr lang="en-US" b="1" dirty="0"/>
              <a:t>id</a:t>
            </a:r>
            <a:r>
              <a:rPr lang="en-US" dirty="0"/>
              <a:t> attribute, which applies an id to a specific element in the document.</a:t>
            </a:r>
          </a:p>
          <a:p>
            <a:r>
              <a:rPr lang="en-US" dirty="0"/>
              <a:t>The id attribute must be unique; there can not be more than one tag with the same id value.</a:t>
            </a:r>
          </a:p>
          <a:p>
            <a:pPr lvl="1"/>
            <a:r>
              <a:rPr lang="en-US" dirty="0"/>
              <a:t>The syntax for creating an id is:</a:t>
            </a:r>
          </a:p>
          <a:p>
            <a:pPr lvl="1"/>
            <a:r>
              <a:rPr lang="en-US" dirty="0"/>
              <a:t>&lt;tag </a:t>
            </a:r>
            <a:r>
              <a:rPr lang="en-US" dirty="0" smtClean="0"/>
              <a:t>id="</a:t>
            </a:r>
            <a:r>
              <a:rPr lang="en-US" dirty="0" err="1" smtClean="0"/>
              <a:t>id_name</a:t>
            </a:r>
            <a:r>
              <a:rPr lang="en-US" dirty="0" smtClean="0"/>
              <a:t>"&gt;</a:t>
            </a:r>
            <a:endParaRPr lang="en-US" dirty="0"/>
          </a:p>
          <a:p>
            <a:pPr lvl="2"/>
            <a:r>
              <a:rPr lang="en-US" sz="2600" dirty="0"/>
              <a:t>tag is the HTML tag</a:t>
            </a:r>
          </a:p>
          <a:p>
            <a:pPr lvl="2"/>
            <a:r>
              <a:rPr lang="en-US" sz="2600" dirty="0" err="1"/>
              <a:t>id_name</a:t>
            </a:r>
            <a:r>
              <a:rPr lang="en-US" sz="2600" dirty="0"/>
              <a:t> is an id name assigned to the tag</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25</a:t>
            </a:fld>
            <a:endParaRPr lang="en-US"/>
          </a:p>
        </p:txBody>
      </p:sp>
    </p:spTree>
    <p:custDataLst>
      <p:tags r:id="rId1"/>
    </p:custDataLst>
    <p:extLst>
      <p:ext uri="{BB962C8B-B14F-4D97-AF65-F5344CB8AC3E}">
        <p14:creationId xmlns:p14="http://schemas.microsoft.com/office/powerpoint/2010/main" val="35661121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a:t>
            </a:r>
            <a:r>
              <a:rPr lang="en-US" b="1" dirty="0" smtClean="0"/>
              <a:t>d</a:t>
            </a:r>
            <a:endParaRPr lang="en-US" b="1" dirty="0"/>
          </a:p>
          <a:p>
            <a:r>
              <a:rPr lang="en-US" dirty="0" smtClean="0"/>
              <a:t>You can then use the id in CSS </a:t>
            </a:r>
          </a:p>
          <a:p>
            <a:pPr lvl="1"/>
            <a:r>
              <a:rPr lang="en-US" dirty="0"/>
              <a:t>Syntax is the name of the </a:t>
            </a:r>
            <a:r>
              <a:rPr lang="en-US" dirty="0" smtClean="0"/>
              <a:t>id </a:t>
            </a:r>
            <a:r>
              <a:rPr lang="en-US" dirty="0"/>
              <a:t>preceded by a </a:t>
            </a:r>
            <a:r>
              <a:rPr lang="en-US" dirty="0" smtClean="0"/>
              <a:t>hash "#"</a:t>
            </a:r>
            <a:r>
              <a:rPr lang="en-US" dirty="0"/>
              <a:t/>
            </a:r>
            <a:br>
              <a:rPr lang="en-US" dirty="0"/>
            </a:br>
            <a:r>
              <a:rPr lang="en-US" dirty="0" smtClean="0">
                <a:solidFill>
                  <a:srgbClr val="009900"/>
                </a:solidFill>
              </a:rPr>
              <a:t>#</a:t>
            </a:r>
            <a:r>
              <a:rPr lang="en-US" dirty="0" err="1" smtClean="0">
                <a:solidFill>
                  <a:srgbClr val="009900"/>
                </a:solidFill>
              </a:rPr>
              <a:t>myId</a:t>
            </a:r>
            <a:r>
              <a:rPr lang="en-US" dirty="0"/>
              <a:t> {</a:t>
            </a:r>
            <a:r>
              <a:rPr lang="en-US" dirty="0">
                <a:solidFill>
                  <a:schemeClr val="tx2">
                    <a:lumMod val="60000"/>
                    <a:lumOff val="40000"/>
                  </a:schemeClr>
                </a:solidFill>
              </a:rPr>
              <a:t>text-align</a:t>
            </a:r>
            <a:r>
              <a:rPr lang="en-US" dirty="0" smtClean="0"/>
              <a:t>: </a:t>
            </a:r>
            <a:r>
              <a:rPr lang="en-US" dirty="0" smtClean="0">
                <a:solidFill>
                  <a:srgbClr val="00B0F0"/>
                </a:solidFill>
              </a:rPr>
              <a:t>center</a:t>
            </a:r>
            <a:r>
              <a:rPr lang="en-US" dirty="0" smtClean="0"/>
              <a:t>;}</a:t>
            </a:r>
          </a:p>
          <a:p>
            <a:pPr lvl="1"/>
            <a:r>
              <a:rPr lang="en-US" dirty="0" smtClean="0"/>
              <a:t>In HTML:</a:t>
            </a:r>
            <a:br>
              <a:rPr lang="en-US" dirty="0" smtClean="0"/>
            </a:br>
            <a:r>
              <a:rPr lang="en-US" dirty="0" smtClean="0">
                <a:solidFill>
                  <a:schemeClr val="tx2">
                    <a:lumMod val="75000"/>
                  </a:schemeClr>
                </a:solidFill>
              </a:rPr>
              <a:t>&lt;p</a:t>
            </a:r>
            <a:r>
              <a:rPr lang="en-US" dirty="0" smtClean="0"/>
              <a:t> </a:t>
            </a:r>
            <a:r>
              <a:rPr lang="en-US" dirty="0" smtClean="0">
                <a:solidFill>
                  <a:schemeClr val="accent1">
                    <a:lumMod val="75000"/>
                  </a:schemeClr>
                </a:solidFill>
              </a:rPr>
              <a:t>id</a:t>
            </a:r>
            <a:r>
              <a:rPr lang="en-US" dirty="0" smtClean="0"/>
              <a:t>=</a:t>
            </a:r>
            <a:r>
              <a:rPr lang="en-US" dirty="0" smtClean="0">
                <a:solidFill>
                  <a:srgbClr val="0070C0"/>
                </a:solidFill>
              </a:rPr>
              <a:t>"</a:t>
            </a:r>
            <a:r>
              <a:rPr lang="en-US" dirty="0" err="1" smtClean="0">
                <a:solidFill>
                  <a:srgbClr val="0070C0"/>
                </a:solidFill>
              </a:rPr>
              <a:t>myId</a:t>
            </a:r>
            <a:r>
              <a:rPr lang="en-US" dirty="0" smtClean="0">
                <a:solidFill>
                  <a:srgbClr val="0070C0"/>
                </a:solidFill>
              </a:rPr>
              <a:t>"</a:t>
            </a:r>
            <a:r>
              <a:rPr lang="en-US" dirty="0" smtClean="0">
                <a:solidFill>
                  <a:schemeClr val="tx2">
                    <a:lumMod val="75000"/>
                  </a:schemeClr>
                </a:solidFill>
              </a:rPr>
              <a:t>&gt;</a:t>
            </a:r>
            <a:r>
              <a:rPr lang="en-US" dirty="0" smtClean="0"/>
              <a:t>This text is center</a:t>
            </a:r>
            <a:r>
              <a:rPr lang="en-US" dirty="0" smtClean="0">
                <a:solidFill>
                  <a:schemeClr val="tx2">
                    <a:lumMod val="75000"/>
                  </a:schemeClr>
                </a:solidFill>
              </a:rPr>
              <a:t>&lt;/p&gt;</a:t>
            </a:r>
            <a:r>
              <a:rPr lang="en-US" dirty="0" smtClean="0"/>
              <a:t/>
            </a:r>
            <a:br>
              <a:rPr lang="en-US" dirty="0" smtClean="0"/>
            </a:br>
            <a:endParaRPr lang="en-US" dirty="0" smtClean="0"/>
          </a:p>
          <a:p>
            <a:r>
              <a:rPr lang="en-US" dirty="0" smtClean="0"/>
              <a:t>The </a:t>
            </a:r>
            <a:r>
              <a:rPr lang="en-US" dirty="0"/>
              <a:t>class and id attribute are useful HTML features to use with CSS to define styles for specific content without using inline styles</a:t>
            </a:r>
            <a:r>
              <a:rPr lang="en-US" dirty="0" smtClean="0"/>
              <a:t>.</a:t>
            </a:r>
          </a:p>
          <a:p>
            <a:pPr lvl="1"/>
            <a:r>
              <a:rPr lang="en-US" dirty="0" smtClean="0"/>
              <a:t>(They are also used with JavaScript).</a:t>
            </a:r>
            <a:endParaRPr lang="en-US" dirty="0"/>
          </a:p>
          <a:p>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26</a:t>
            </a:fld>
            <a:endParaRPr lang="en-US"/>
          </a:p>
        </p:txBody>
      </p:sp>
    </p:spTree>
    <p:custDataLst>
      <p:tags r:id="rId1"/>
    </p:custDataLst>
    <p:extLst>
      <p:ext uri="{BB962C8B-B14F-4D97-AF65-F5344CB8AC3E}">
        <p14:creationId xmlns:p14="http://schemas.microsoft.com/office/powerpoint/2010/main" val="23401729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Grouping</a:t>
            </a:r>
            <a:endParaRPr lang="en-US" b="1" dirty="0"/>
          </a:p>
          <a:p>
            <a:r>
              <a:rPr lang="en-US" dirty="0" smtClean="0"/>
              <a:t>If many elements shared the same style properties, we can group them.</a:t>
            </a:r>
          </a:p>
          <a:p>
            <a:pPr lvl="1"/>
            <a:r>
              <a:rPr lang="en-US" dirty="0" smtClean="0"/>
              <a:t>Instead of having:</a:t>
            </a:r>
            <a:br>
              <a:rPr lang="en-US" dirty="0" smtClean="0"/>
            </a:br>
            <a:r>
              <a:rPr lang="en-US" dirty="0" smtClean="0">
                <a:solidFill>
                  <a:srgbClr val="009900"/>
                </a:solidFill>
              </a:rPr>
              <a:t>p</a:t>
            </a:r>
            <a:r>
              <a:rPr lang="en-US" dirty="0" smtClean="0"/>
              <a:t> {</a:t>
            </a:r>
            <a:r>
              <a:rPr lang="en-US" dirty="0" smtClean="0">
                <a:solidFill>
                  <a:schemeClr val="tx2">
                    <a:lumMod val="60000"/>
                    <a:lumOff val="40000"/>
                  </a:schemeClr>
                </a:solidFill>
              </a:rPr>
              <a:t>color</a:t>
            </a:r>
            <a:r>
              <a:rPr lang="en-US" dirty="0"/>
              <a:t>: </a:t>
            </a:r>
            <a:r>
              <a:rPr lang="en-US" dirty="0">
                <a:solidFill>
                  <a:srgbClr val="00B0F0"/>
                </a:solidFill>
              </a:rPr>
              <a:t>blue</a:t>
            </a:r>
            <a:r>
              <a:rPr lang="en-US" dirty="0"/>
              <a:t>;}</a:t>
            </a:r>
            <a:r>
              <a:rPr lang="en-US" dirty="0" smtClean="0"/>
              <a:t/>
            </a:r>
            <a:br>
              <a:rPr lang="en-US" dirty="0" smtClean="0"/>
            </a:br>
            <a:r>
              <a:rPr lang="en-US" dirty="0" smtClean="0">
                <a:solidFill>
                  <a:srgbClr val="009900"/>
                </a:solidFill>
              </a:rPr>
              <a:t>h1</a:t>
            </a:r>
            <a:r>
              <a:rPr lang="en-US" dirty="0" smtClean="0"/>
              <a:t> </a:t>
            </a:r>
            <a:r>
              <a:rPr lang="en-US" dirty="0"/>
              <a:t>{</a:t>
            </a:r>
            <a:r>
              <a:rPr lang="en-US" dirty="0">
                <a:solidFill>
                  <a:schemeClr val="tx2">
                    <a:lumMod val="60000"/>
                    <a:lumOff val="40000"/>
                  </a:schemeClr>
                </a:solidFill>
              </a:rPr>
              <a:t>color</a:t>
            </a:r>
            <a:r>
              <a:rPr lang="en-US" dirty="0"/>
              <a:t>: </a:t>
            </a:r>
            <a:r>
              <a:rPr lang="en-US" dirty="0">
                <a:solidFill>
                  <a:srgbClr val="00B0F0"/>
                </a:solidFill>
              </a:rPr>
              <a:t>blue</a:t>
            </a:r>
            <a:r>
              <a:rPr lang="en-US" dirty="0" smtClean="0"/>
              <a:t>; </a:t>
            </a:r>
            <a:r>
              <a:rPr lang="en-US" dirty="0">
                <a:solidFill>
                  <a:schemeClr val="tx2">
                    <a:lumMod val="60000"/>
                    <a:lumOff val="40000"/>
                  </a:schemeClr>
                </a:solidFill>
              </a:rPr>
              <a:t>text-decoration</a:t>
            </a:r>
            <a:r>
              <a:rPr lang="en-US" dirty="0"/>
              <a:t>: </a:t>
            </a:r>
            <a:r>
              <a:rPr lang="en-US" dirty="0">
                <a:solidFill>
                  <a:srgbClr val="00B0F0"/>
                </a:solidFill>
              </a:rPr>
              <a:t>underline</a:t>
            </a:r>
            <a:r>
              <a:rPr lang="en-US" dirty="0"/>
              <a:t>;}</a:t>
            </a:r>
            <a:r>
              <a:rPr lang="en-US" dirty="0" smtClean="0"/>
              <a:t/>
            </a:r>
            <a:br>
              <a:rPr lang="en-US" dirty="0" smtClean="0"/>
            </a:br>
            <a:r>
              <a:rPr lang="en-US" dirty="0" smtClean="0">
                <a:solidFill>
                  <a:srgbClr val="009900"/>
                </a:solidFill>
              </a:rPr>
              <a:t>h2</a:t>
            </a:r>
            <a:r>
              <a:rPr lang="en-US" dirty="0" smtClean="0"/>
              <a:t> </a:t>
            </a:r>
            <a:r>
              <a:rPr lang="en-US" dirty="0"/>
              <a:t>{</a:t>
            </a:r>
            <a:r>
              <a:rPr lang="en-US" dirty="0">
                <a:solidFill>
                  <a:schemeClr val="tx2">
                    <a:lumMod val="60000"/>
                    <a:lumOff val="40000"/>
                  </a:schemeClr>
                </a:solidFill>
              </a:rPr>
              <a:t>color</a:t>
            </a:r>
            <a:r>
              <a:rPr lang="en-US" dirty="0"/>
              <a:t>: </a:t>
            </a:r>
            <a:r>
              <a:rPr lang="en-US" dirty="0">
                <a:solidFill>
                  <a:srgbClr val="00B0F0"/>
                </a:solidFill>
              </a:rPr>
              <a:t>blue</a:t>
            </a:r>
            <a:r>
              <a:rPr lang="en-US" dirty="0"/>
              <a:t>;}</a:t>
            </a:r>
            <a:endParaRPr lang="en-US" dirty="0" smtClean="0"/>
          </a:p>
          <a:p>
            <a:pPr lvl="1"/>
            <a:r>
              <a:rPr lang="en-US" dirty="0" smtClean="0"/>
              <a:t>We can group them together, separate with comma ","</a:t>
            </a:r>
            <a:br>
              <a:rPr lang="en-US" dirty="0" smtClean="0"/>
            </a:br>
            <a:r>
              <a:rPr lang="en-US" dirty="0" smtClean="0">
                <a:solidFill>
                  <a:srgbClr val="009900"/>
                </a:solidFill>
              </a:rPr>
              <a:t>p</a:t>
            </a:r>
            <a:r>
              <a:rPr lang="en-US" dirty="0" smtClean="0"/>
              <a:t>, </a:t>
            </a:r>
            <a:r>
              <a:rPr lang="en-US" dirty="0" smtClean="0">
                <a:solidFill>
                  <a:srgbClr val="009900"/>
                </a:solidFill>
              </a:rPr>
              <a:t>h1</a:t>
            </a:r>
            <a:r>
              <a:rPr lang="en-US" dirty="0" smtClean="0"/>
              <a:t>, </a:t>
            </a:r>
            <a:r>
              <a:rPr lang="en-US" dirty="0" smtClean="0">
                <a:solidFill>
                  <a:srgbClr val="009900"/>
                </a:solidFill>
              </a:rPr>
              <a:t>h2</a:t>
            </a:r>
            <a:r>
              <a:rPr lang="en-US" dirty="0" smtClean="0"/>
              <a:t> </a:t>
            </a:r>
            <a:r>
              <a:rPr lang="en-US" dirty="0"/>
              <a:t>{</a:t>
            </a:r>
            <a:r>
              <a:rPr lang="en-US" dirty="0">
                <a:solidFill>
                  <a:schemeClr val="tx2">
                    <a:lumMod val="60000"/>
                    <a:lumOff val="40000"/>
                  </a:schemeClr>
                </a:solidFill>
              </a:rPr>
              <a:t>color</a:t>
            </a:r>
            <a:r>
              <a:rPr lang="en-US" dirty="0"/>
              <a:t>: </a:t>
            </a:r>
            <a:r>
              <a:rPr lang="en-US" dirty="0">
                <a:solidFill>
                  <a:srgbClr val="00B0F0"/>
                </a:solidFill>
              </a:rPr>
              <a:t>blue</a:t>
            </a:r>
            <a:r>
              <a:rPr lang="en-US" dirty="0" smtClean="0"/>
              <a:t>;}</a:t>
            </a:r>
            <a:br>
              <a:rPr lang="en-US" dirty="0" smtClean="0"/>
            </a:br>
            <a:r>
              <a:rPr lang="en-US" dirty="0">
                <a:solidFill>
                  <a:srgbClr val="009900"/>
                </a:solidFill>
              </a:rPr>
              <a:t>h1</a:t>
            </a:r>
            <a:r>
              <a:rPr lang="en-US" dirty="0"/>
              <a:t> </a:t>
            </a:r>
            <a:r>
              <a:rPr lang="en-US" dirty="0" smtClean="0"/>
              <a:t>{</a:t>
            </a:r>
            <a:r>
              <a:rPr lang="en-US" dirty="0" smtClean="0">
                <a:solidFill>
                  <a:schemeClr val="tx2">
                    <a:lumMod val="60000"/>
                    <a:lumOff val="40000"/>
                  </a:schemeClr>
                </a:solidFill>
              </a:rPr>
              <a:t>text-decoration</a:t>
            </a:r>
            <a:r>
              <a:rPr lang="en-US" dirty="0"/>
              <a:t>: </a:t>
            </a:r>
            <a:r>
              <a:rPr lang="en-US" dirty="0">
                <a:solidFill>
                  <a:srgbClr val="00B0F0"/>
                </a:solidFill>
              </a:rPr>
              <a:t>underline</a:t>
            </a:r>
            <a:r>
              <a:rPr lang="en-US" dirty="0"/>
              <a:t>;}</a:t>
            </a:r>
            <a:br>
              <a:rPr lang="en-US" dirty="0"/>
            </a:br>
            <a:endParaRPr lang="en-US" dirty="0" smtClean="0"/>
          </a:p>
        </p:txBody>
      </p:sp>
      <p:sp>
        <p:nvSpPr>
          <p:cNvPr id="4" name="Slide Number Placeholder 3"/>
          <p:cNvSpPr>
            <a:spLocks noGrp="1"/>
          </p:cNvSpPr>
          <p:nvPr>
            <p:ph type="sldNum" sz="quarter" idx="12"/>
          </p:nvPr>
        </p:nvSpPr>
        <p:spPr/>
        <p:txBody>
          <a:bodyPr/>
          <a:lstStyle/>
          <a:p>
            <a:fld id="{DDAD5E5E-8914-4D43-80F6-E5D0E9EDECD0}" type="slidenum">
              <a:rPr lang="en-US" smtClean="0"/>
              <a:pPr/>
              <a:t>27</a:t>
            </a:fld>
            <a:endParaRPr lang="en-US"/>
          </a:p>
        </p:txBody>
      </p:sp>
    </p:spTree>
    <p:custDataLst>
      <p:tags r:id="rId1"/>
    </p:custDataLst>
    <p:extLst>
      <p:ext uri="{BB962C8B-B14F-4D97-AF65-F5344CB8AC3E}">
        <p14:creationId xmlns:p14="http://schemas.microsoft.com/office/powerpoint/2010/main" val="1379253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684212" y="1524000"/>
            <a:ext cx="7848227" cy="4572000"/>
          </a:xfrm>
        </p:spPr>
        <p:txBody>
          <a:bodyPr>
            <a:normAutofit fontScale="92500" lnSpcReduction="20000"/>
          </a:bodyPr>
          <a:lstStyle/>
          <a:p>
            <a:pPr marL="0" indent="0">
              <a:buNone/>
            </a:pPr>
            <a:r>
              <a:rPr lang="en-US" b="1" dirty="0" smtClean="0"/>
              <a:t>Block-Level </a:t>
            </a:r>
            <a:r>
              <a:rPr lang="en-US" b="1" dirty="0"/>
              <a:t>Element Boxes</a:t>
            </a:r>
          </a:p>
          <a:p>
            <a:r>
              <a:rPr lang="en-US" sz="3000" dirty="0" smtClean="0"/>
              <a:t>With </a:t>
            </a:r>
            <a:r>
              <a:rPr lang="en-US" sz="3000" dirty="0"/>
              <a:t>CSS, you can control the layout of a Web page by manipulating the size and location of block-level elements.</a:t>
            </a:r>
          </a:p>
          <a:p>
            <a:r>
              <a:rPr lang="en-US" sz="3000" dirty="0"/>
              <a:t>CSS treats all block-level elements as a group.</a:t>
            </a:r>
          </a:p>
          <a:p>
            <a:pPr lvl="1"/>
            <a:r>
              <a:rPr lang="en-US" dirty="0"/>
              <a:t>HTML tags that can be treated as block-level elements are:</a:t>
            </a:r>
          </a:p>
          <a:p>
            <a:pPr lvl="2"/>
            <a:r>
              <a:rPr lang="en-US" dirty="0">
                <a:solidFill>
                  <a:schemeClr val="tx2">
                    <a:lumMod val="75000"/>
                  </a:schemeClr>
                </a:solidFill>
              </a:rPr>
              <a:t>&lt;h1&gt;</a:t>
            </a:r>
            <a:r>
              <a:rPr lang="en-US" dirty="0"/>
              <a:t> - </a:t>
            </a:r>
            <a:r>
              <a:rPr lang="en-US" dirty="0">
                <a:solidFill>
                  <a:schemeClr val="tx2">
                    <a:lumMod val="75000"/>
                  </a:schemeClr>
                </a:solidFill>
              </a:rPr>
              <a:t>&lt;h6</a:t>
            </a:r>
            <a:r>
              <a:rPr lang="en-US" dirty="0" smtClean="0">
                <a:solidFill>
                  <a:schemeClr val="tx2">
                    <a:lumMod val="75000"/>
                  </a:schemeClr>
                </a:solidFill>
              </a:rPr>
              <a:t>&gt;</a:t>
            </a:r>
            <a:r>
              <a:rPr lang="en-US" dirty="0" smtClean="0"/>
              <a:t>, </a:t>
            </a:r>
            <a:r>
              <a:rPr lang="en-US" dirty="0" smtClean="0">
                <a:solidFill>
                  <a:schemeClr val="tx2">
                    <a:lumMod val="75000"/>
                  </a:schemeClr>
                </a:solidFill>
              </a:rPr>
              <a:t>&lt;</a:t>
            </a:r>
            <a:r>
              <a:rPr lang="en-US" dirty="0">
                <a:solidFill>
                  <a:schemeClr val="tx2">
                    <a:lumMod val="75000"/>
                  </a:schemeClr>
                </a:solidFill>
              </a:rPr>
              <a:t>p</a:t>
            </a:r>
            <a:r>
              <a:rPr lang="en-US" dirty="0" smtClean="0">
                <a:solidFill>
                  <a:schemeClr val="tx2">
                    <a:lumMod val="75000"/>
                  </a:schemeClr>
                </a:solidFill>
              </a:rPr>
              <a:t>&gt;</a:t>
            </a:r>
            <a:r>
              <a:rPr lang="en-US" dirty="0" smtClean="0"/>
              <a:t>, </a:t>
            </a:r>
            <a:r>
              <a:rPr lang="en-US" dirty="0" smtClean="0">
                <a:solidFill>
                  <a:schemeClr val="tx2">
                    <a:lumMod val="75000"/>
                  </a:schemeClr>
                </a:solidFill>
              </a:rPr>
              <a:t>&lt;</a:t>
            </a:r>
            <a:r>
              <a:rPr lang="en-US" dirty="0" err="1">
                <a:solidFill>
                  <a:schemeClr val="tx2">
                    <a:lumMod val="75000"/>
                  </a:schemeClr>
                </a:solidFill>
              </a:rPr>
              <a:t>blockquote</a:t>
            </a:r>
            <a:r>
              <a:rPr lang="en-US" dirty="0">
                <a:solidFill>
                  <a:schemeClr val="tx2">
                    <a:lumMod val="75000"/>
                  </a:schemeClr>
                </a:solidFill>
              </a:rPr>
              <a:t>&gt;</a:t>
            </a:r>
            <a:r>
              <a:rPr lang="en-US" dirty="0"/>
              <a:t> and </a:t>
            </a:r>
            <a:r>
              <a:rPr lang="en-US" dirty="0">
                <a:solidFill>
                  <a:schemeClr val="tx2">
                    <a:lumMod val="75000"/>
                  </a:schemeClr>
                </a:solidFill>
              </a:rPr>
              <a:t>&lt;address&gt;</a:t>
            </a:r>
            <a:r>
              <a:rPr lang="en-US" dirty="0"/>
              <a:t> tags</a:t>
            </a:r>
          </a:p>
          <a:p>
            <a:pPr lvl="2"/>
            <a:r>
              <a:rPr lang="en-US" dirty="0">
                <a:solidFill>
                  <a:schemeClr val="tx2">
                    <a:lumMod val="75000"/>
                  </a:schemeClr>
                </a:solidFill>
              </a:rPr>
              <a:t>&lt;</a:t>
            </a:r>
            <a:r>
              <a:rPr lang="en-US" dirty="0" err="1">
                <a:solidFill>
                  <a:schemeClr val="tx2">
                    <a:lumMod val="75000"/>
                  </a:schemeClr>
                </a:solidFill>
              </a:rPr>
              <a:t>ul</a:t>
            </a:r>
            <a:r>
              <a:rPr lang="en-US" dirty="0">
                <a:solidFill>
                  <a:schemeClr val="tx2">
                    <a:lumMod val="75000"/>
                  </a:schemeClr>
                </a:solidFill>
              </a:rPr>
              <a:t>&gt;</a:t>
            </a:r>
            <a:r>
              <a:rPr lang="en-US" dirty="0"/>
              <a:t>, </a:t>
            </a:r>
            <a:r>
              <a:rPr lang="en-US" dirty="0">
                <a:solidFill>
                  <a:schemeClr val="tx2">
                    <a:lumMod val="75000"/>
                  </a:schemeClr>
                </a:solidFill>
              </a:rPr>
              <a:t>&lt;</a:t>
            </a:r>
            <a:r>
              <a:rPr lang="en-US" dirty="0" err="1">
                <a:solidFill>
                  <a:schemeClr val="tx2">
                    <a:lumMod val="75000"/>
                  </a:schemeClr>
                </a:solidFill>
              </a:rPr>
              <a:t>ol</a:t>
            </a:r>
            <a:r>
              <a:rPr lang="en-US" dirty="0" smtClean="0">
                <a:solidFill>
                  <a:schemeClr val="tx2">
                    <a:lumMod val="75000"/>
                  </a:schemeClr>
                </a:solidFill>
              </a:rPr>
              <a:t>&gt;</a:t>
            </a:r>
            <a:r>
              <a:rPr lang="en-US" dirty="0" smtClean="0"/>
              <a:t> </a:t>
            </a:r>
            <a:r>
              <a:rPr lang="en-US" dirty="0"/>
              <a:t>and </a:t>
            </a:r>
            <a:r>
              <a:rPr lang="en-US" dirty="0" smtClean="0">
                <a:solidFill>
                  <a:schemeClr val="tx2">
                    <a:lumMod val="75000"/>
                  </a:schemeClr>
                </a:solidFill>
              </a:rPr>
              <a:t>&lt;dl&gt;</a:t>
            </a:r>
            <a:r>
              <a:rPr lang="en-US" dirty="0" smtClean="0"/>
              <a:t> list </a:t>
            </a:r>
            <a:r>
              <a:rPr lang="en-US" dirty="0"/>
              <a:t>tags</a:t>
            </a:r>
          </a:p>
          <a:p>
            <a:pPr lvl="2"/>
            <a:r>
              <a:rPr lang="en-US" dirty="0">
                <a:solidFill>
                  <a:schemeClr val="tx2">
                    <a:lumMod val="75000"/>
                  </a:schemeClr>
                </a:solidFill>
              </a:rPr>
              <a:t>&lt;li&gt;</a:t>
            </a:r>
            <a:r>
              <a:rPr lang="en-US" dirty="0"/>
              <a:t>, </a:t>
            </a:r>
            <a:r>
              <a:rPr lang="en-US" dirty="0">
                <a:solidFill>
                  <a:schemeClr val="tx2">
                    <a:lumMod val="75000"/>
                  </a:schemeClr>
                </a:solidFill>
              </a:rPr>
              <a:t>&lt;</a:t>
            </a:r>
            <a:r>
              <a:rPr lang="en-US" dirty="0" err="1">
                <a:solidFill>
                  <a:schemeClr val="tx2">
                    <a:lumMod val="75000"/>
                  </a:schemeClr>
                </a:solidFill>
              </a:rPr>
              <a:t>dt</a:t>
            </a:r>
            <a:r>
              <a:rPr lang="en-US" dirty="0" smtClean="0">
                <a:solidFill>
                  <a:schemeClr val="tx2">
                    <a:lumMod val="75000"/>
                  </a:schemeClr>
                </a:solidFill>
              </a:rPr>
              <a:t>&gt;</a:t>
            </a:r>
            <a:r>
              <a:rPr lang="en-US" dirty="0" smtClean="0"/>
              <a:t> </a:t>
            </a:r>
            <a:r>
              <a:rPr lang="en-US" dirty="0"/>
              <a:t>or </a:t>
            </a:r>
            <a:r>
              <a:rPr lang="en-US" dirty="0">
                <a:solidFill>
                  <a:schemeClr val="tx2">
                    <a:lumMod val="75000"/>
                  </a:schemeClr>
                </a:solidFill>
              </a:rPr>
              <a:t>&lt;</a:t>
            </a:r>
            <a:r>
              <a:rPr lang="en-US" dirty="0" err="1">
                <a:solidFill>
                  <a:schemeClr val="tx2">
                    <a:lumMod val="75000"/>
                  </a:schemeClr>
                </a:solidFill>
              </a:rPr>
              <a:t>dd</a:t>
            </a:r>
            <a:r>
              <a:rPr lang="en-US" dirty="0">
                <a:solidFill>
                  <a:schemeClr val="tx2">
                    <a:lumMod val="75000"/>
                  </a:schemeClr>
                </a:solidFill>
              </a:rPr>
              <a:t>&gt;</a:t>
            </a:r>
            <a:r>
              <a:rPr lang="en-US" dirty="0"/>
              <a:t> tags (individual list items)</a:t>
            </a:r>
          </a:p>
          <a:p>
            <a:pPr lvl="2"/>
            <a:r>
              <a:rPr lang="en-US" dirty="0">
                <a:solidFill>
                  <a:schemeClr val="tx2">
                    <a:lumMod val="75000"/>
                  </a:schemeClr>
                </a:solidFill>
              </a:rPr>
              <a:t>&lt;div</a:t>
            </a:r>
            <a:r>
              <a:rPr lang="en-US" dirty="0" smtClean="0">
                <a:solidFill>
                  <a:schemeClr val="tx2">
                    <a:lumMod val="75000"/>
                  </a:schemeClr>
                </a:solidFill>
              </a:rPr>
              <a:t>&gt;</a:t>
            </a:r>
            <a:r>
              <a:rPr lang="en-US" dirty="0" smtClean="0"/>
              <a:t>, </a:t>
            </a:r>
            <a:r>
              <a:rPr lang="en-US" dirty="0" smtClean="0">
                <a:solidFill>
                  <a:schemeClr val="tx2">
                    <a:lumMod val="75000"/>
                  </a:schemeClr>
                </a:solidFill>
              </a:rPr>
              <a:t>&lt;</a:t>
            </a:r>
            <a:r>
              <a:rPr lang="en-US" dirty="0">
                <a:solidFill>
                  <a:schemeClr val="tx2">
                    <a:lumMod val="75000"/>
                  </a:schemeClr>
                </a:solidFill>
              </a:rPr>
              <a:t>body</a:t>
            </a:r>
            <a:r>
              <a:rPr lang="en-US" dirty="0" smtClean="0">
                <a:solidFill>
                  <a:schemeClr val="tx2">
                    <a:lumMod val="75000"/>
                  </a:schemeClr>
                </a:solidFill>
              </a:rPr>
              <a:t>&gt;</a:t>
            </a:r>
            <a:r>
              <a:rPr lang="en-US" dirty="0" smtClean="0"/>
              <a:t>, </a:t>
            </a:r>
            <a:r>
              <a:rPr lang="en-US" dirty="0" smtClean="0">
                <a:solidFill>
                  <a:schemeClr val="tx2">
                    <a:lumMod val="75000"/>
                  </a:schemeClr>
                </a:solidFill>
              </a:rPr>
              <a:t>&lt;</a:t>
            </a:r>
            <a:r>
              <a:rPr lang="en-US" dirty="0" err="1">
                <a:solidFill>
                  <a:schemeClr val="tx2">
                    <a:lumMod val="75000"/>
                  </a:schemeClr>
                </a:solidFill>
              </a:rPr>
              <a:t>hr</a:t>
            </a:r>
            <a:r>
              <a:rPr lang="en-US" dirty="0" smtClean="0">
                <a:solidFill>
                  <a:schemeClr val="tx2">
                    <a:lumMod val="75000"/>
                  </a:schemeClr>
                </a:solidFill>
              </a:rPr>
              <a:t>&gt;</a:t>
            </a:r>
            <a:r>
              <a:rPr lang="en-US" dirty="0" smtClean="0"/>
              <a:t>, </a:t>
            </a:r>
            <a:r>
              <a:rPr lang="en-US" dirty="0" smtClean="0">
                <a:solidFill>
                  <a:schemeClr val="tx2">
                    <a:lumMod val="75000"/>
                  </a:schemeClr>
                </a:solidFill>
              </a:rPr>
              <a:t>&lt;</a:t>
            </a:r>
            <a:r>
              <a:rPr lang="en-US" dirty="0" err="1">
                <a:solidFill>
                  <a:schemeClr val="tx2">
                    <a:lumMod val="75000"/>
                  </a:schemeClr>
                </a:solidFill>
              </a:rPr>
              <a:t>img</a:t>
            </a:r>
            <a:r>
              <a:rPr lang="en-US" dirty="0">
                <a:solidFill>
                  <a:schemeClr val="tx2">
                    <a:lumMod val="75000"/>
                  </a:schemeClr>
                </a:solidFill>
              </a:rPr>
              <a:t>&gt;</a:t>
            </a:r>
            <a:r>
              <a:rPr lang="en-US" dirty="0"/>
              <a:t> </a:t>
            </a:r>
            <a:r>
              <a:rPr lang="en-US" dirty="0" smtClean="0"/>
              <a:t>tag</a:t>
            </a:r>
          </a:p>
          <a:p>
            <a:pPr lvl="2"/>
            <a:r>
              <a:rPr lang="en-US" dirty="0" smtClean="0">
                <a:solidFill>
                  <a:schemeClr val="tx2">
                    <a:lumMod val="75000"/>
                  </a:schemeClr>
                </a:solidFill>
              </a:rPr>
              <a:t>&lt;table&gt;</a:t>
            </a:r>
            <a:r>
              <a:rPr lang="en-US" dirty="0" smtClean="0"/>
              <a:t>, </a:t>
            </a:r>
            <a:r>
              <a:rPr lang="en-US" dirty="0" smtClean="0">
                <a:solidFill>
                  <a:schemeClr val="tx2">
                    <a:lumMod val="75000"/>
                  </a:schemeClr>
                </a:solidFill>
              </a:rPr>
              <a:t>&lt;</a:t>
            </a:r>
            <a:r>
              <a:rPr lang="en-US" dirty="0" err="1" smtClean="0">
                <a:solidFill>
                  <a:schemeClr val="tx2">
                    <a:lumMod val="75000"/>
                  </a:schemeClr>
                </a:solidFill>
              </a:rPr>
              <a:t>tr</a:t>
            </a:r>
            <a:r>
              <a:rPr lang="en-US" dirty="0" smtClean="0">
                <a:solidFill>
                  <a:schemeClr val="tx2">
                    <a:lumMod val="75000"/>
                  </a:schemeClr>
                </a:solidFill>
              </a:rPr>
              <a:t>&gt;</a:t>
            </a:r>
            <a:r>
              <a:rPr lang="en-US" dirty="0" smtClean="0"/>
              <a:t>, </a:t>
            </a:r>
            <a:r>
              <a:rPr lang="en-US" dirty="0" smtClean="0">
                <a:solidFill>
                  <a:schemeClr val="tx2">
                    <a:lumMod val="75000"/>
                  </a:schemeClr>
                </a:solidFill>
              </a:rPr>
              <a:t>&lt;</a:t>
            </a:r>
            <a:r>
              <a:rPr lang="en-US" dirty="0" err="1" smtClean="0">
                <a:solidFill>
                  <a:schemeClr val="tx2">
                    <a:lumMod val="75000"/>
                  </a:schemeClr>
                </a:solidFill>
              </a:rPr>
              <a:t>th</a:t>
            </a:r>
            <a:r>
              <a:rPr lang="en-US" dirty="0" smtClean="0">
                <a:solidFill>
                  <a:schemeClr val="tx2">
                    <a:lumMod val="75000"/>
                  </a:schemeClr>
                </a:solidFill>
              </a:rPr>
              <a:t>&gt;</a:t>
            </a:r>
            <a:r>
              <a:rPr lang="en-US" dirty="0" smtClean="0"/>
              <a:t>, </a:t>
            </a:r>
            <a:r>
              <a:rPr lang="en-US" dirty="0" smtClean="0">
                <a:solidFill>
                  <a:schemeClr val="tx2">
                    <a:lumMod val="75000"/>
                  </a:schemeClr>
                </a:solidFill>
              </a:rPr>
              <a:t>&lt;td&gt;</a:t>
            </a:r>
            <a:r>
              <a:rPr lang="en-US" dirty="0" smtClean="0"/>
              <a:t> tags</a:t>
            </a:r>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28</a:t>
            </a:fld>
            <a:endParaRPr lang="en-US"/>
          </a:p>
        </p:txBody>
      </p:sp>
    </p:spTree>
    <p:custDataLst>
      <p:tags r:id="rId1"/>
    </p:custDataLst>
    <p:extLst>
      <p:ext uri="{BB962C8B-B14F-4D97-AF65-F5344CB8AC3E}">
        <p14:creationId xmlns:p14="http://schemas.microsoft.com/office/powerpoint/2010/main" val="2162224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a:bodyPr>
          <a:lstStyle/>
          <a:p>
            <a:pPr marL="0" indent="0">
              <a:buNone/>
            </a:pPr>
            <a:r>
              <a:rPr lang="en-US" sz="3000" b="1" dirty="0" smtClean="0"/>
              <a:t>Block-Level </a:t>
            </a:r>
            <a:r>
              <a:rPr lang="en-US" sz="3000" b="1" dirty="0"/>
              <a:t>Element Boxes</a:t>
            </a:r>
          </a:p>
          <a:p>
            <a:r>
              <a:rPr lang="en-US" dirty="0" smtClean="0"/>
              <a:t>There </a:t>
            </a:r>
            <a:r>
              <a:rPr lang="en-US" dirty="0"/>
              <a:t>are three elements:</a:t>
            </a:r>
          </a:p>
          <a:p>
            <a:pPr lvl="1"/>
            <a:r>
              <a:rPr lang="en-US" b="1" dirty="0"/>
              <a:t>margin</a:t>
            </a:r>
            <a:r>
              <a:rPr lang="en-US" dirty="0"/>
              <a:t> between the box and the parent element</a:t>
            </a:r>
          </a:p>
          <a:p>
            <a:pPr lvl="1"/>
            <a:r>
              <a:rPr lang="en-US" b="1" dirty="0"/>
              <a:t>border</a:t>
            </a:r>
            <a:r>
              <a:rPr lang="en-US" dirty="0"/>
              <a:t> of the box</a:t>
            </a:r>
          </a:p>
          <a:p>
            <a:pPr lvl="1"/>
            <a:r>
              <a:rPr lang="en-US" b="1" dirty="0"/>
              <a:t>padding</a:t>
            </a:r>
            <a:r>
              <a:rPr lang="en-US" dirty="0"/>
              <a:t>, which is the space between the box around the block-level element and the border</a:t>
            </a:r>
          </a:p>
          <a:p>
            <a:r>
              <a:rPr lang="en-US" sz="2800" dirty="0"/>
              <a:t>CSS provides attributes you can use to control the appearance and behavior of each of these elements.</a:t>
            </a:r>
          </a:p>
        </p:txBody>
      </p:sp>
      <p:sp>
        <p:nvSpPr>
          <p:cNvPr id="4" name="Slide Number Placeholder 3"/>
          <p:cNvSpPr>
            <a:spLocks noGrp="1"/>
          </p:cNvSpPr>
          <p:nvPr>
            <p:ph type="sldNum" sz="quarter" idx="12"/>
          </p:nvPr>
        </p:nvSpPr>
        <p:spPr/>
        <p:txBody>
          <a:bodyPr/>
          <a:lstStyle/>
          <a:p>
            <a:fld id="{DDAD5E5E-8914-4D43-80F6-E5D0E9EDECD0}" type="slidenum">
              <a:rPr lang="en-US" smtClean="0"/>
              <a:pPr/>
              <a:t>29</a:t>
            </a:fld>
            <a:endParaRPr lang="en-US"/>
          </a:p>
        </p:txBody>
      </p:sp>
    </p:spTree>
    <p:custDataLst>
      <p:tags r:id="rId1"/>
    </p:custDataLst>
    <p:extLst>
      <p:ext uri="{BB962C8B-B14F-4D97-AF65-F5344CB8AC3E}">
        <p14:creationId xmlns:p14="http://schemas.microsoft.com/office/powerpoint/2010/main" val="20377033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626B054-723D-4332-B04F-205479AB82E7}" type="slidenum">
              <a:rPr lang="en-US"/>
              <a:pPr/>
              <a:t>3</a:t>
            </a:fld>
            <a:endParaRPr lang="en-US"/>
          </a:p>
        </p:txBody>
      </p:sp>
      <p:sp>
        <p:nvSpPr>
          <p:cNvPr id="267266" name="Rectangle 2"/>
          <p:cNvSpPr>
            <a:spLocks noGrp="1" noChangeArrowheads="1"/>
          </p:cNvSpPr>
          <p:nvPr>
            <p:ph type="title"/>
          </p:nvPr>
        </p:nvSpPr>
        <p:spPr/>
        <p:txBody>
          <a:bodyPr>
            <a:normAutofit/>
          </a:bodyPr>
          <a:lstStyle/>
          <a:p>
            <a:pPr algn="l"/>
            <a:r>
              <a:rPr lang="en-US" dirty="0" smtClean="0"/>
              <a:t>3.1. Cascading Style Sheet (CSS)</a:t>
            </a:r>
            <a:endParaRPr lang="en-US" dirty="0"/>
          </a:p>
        </p:txBody>
      </p:sp>
      <p:sp>
        <p:nvSpPr>
          <p:cNvPr id="267267" name="Rectangle 3"/>
          <p:cNvSpPr>
            <a:spLocks noGrp="1" noChangeArrowheads="1"/>
          </p:cNvSpPr>
          <p:nvPr>
            <p:ph type="body" idx="1"/>
          </p:nvPr>
        </p:nvSpPr>
        <p:spPr>
          <a:xfrm>
            <a:off x="457200" y="1600200"/>
            <a:ext cx="8534400" cy="4525963"/>
          </a:xfrm>
        </p:spPr>
        <p:txBody>
          <a:bodyPr>
            <a:normAutofit fontScale="92500"/>
          </a:bodyPr>
          <a:lstStyle/>
          <a:p>
            <a:pPr marL="0" indent="0">
              <a:buNone/>
            </a:pPr>
            <a:r>
              <a:rPr lang="en-US" dirty="0"/>
              <a:t>What is CSS?</a:t>
            </a:r>
          </a:p>
          <a:p>
            <a:r>
              <a:rPr lang="en-US" dirty="0" smtClean="0"/>
              <a:t>CSS </a:t>
            </a:r>
            <a:r>
              <a:rPr lang="en-US" dirty="0"/>
              <a:t>stands for </a:t>
            </a:r>
            <a:r>
              <a:rPr lang="en-US" b="1" dirty="0"/>
              <a:t>C</a:t>
            </a:r>
            <a:r>
              <a:rPr lang="en-US" dirty="0"/>
              <a:t>ascading </a:t>
            </a:r>
            <a:r>
              <a:rPr lang="en-US" b="1" dirty="0"/>
              <a:t>S</a:t>
            </a:r>
            <a:r>
              <a:rPr lang="en-US" dirty="0"/>
              <a:t>tyle </a:t>
            </a:r>
            <a:r>
              <a:rPr lang="en-US" b="1" dirty="0"/>
              <a:t>S</a:t>
            </a:r>
            <a:r>
              <a:rPr lang="en-US" dirty="0"/>
              <a:t>heets</a:t>
            </a:r>
          </a:p>
          <a:p>
            <a:pPr lvl="1"/>
            <a:r>
              <a:rPr lang="en-US" dirty="0"/>
              <a:t>Styles define </a:t>
            </a:r>
            <a:r>
              <a:rPr lang="en-US" dirty="0">
                <a:solidFill>
                  <a:schemeClr val="accent2"/>
                </a:solidFill>
              </a:rPr>
              <a:t>how to display</a:t>
            </a:r>
            <a:r>
              <a:rPr lang="en-US" dirty="0"/>
              <a:t> HTML elements</a:t>
            </a:r>
          </a:p>
          <a:p>
            <a:pPr lvl="1"/>
            <a:r>
              <a:rPr lang="en-US" dirty="0"/>
              <a:t>Styles are normally stored in </a:t>
            </a:r>
            <a:r>
              <a:rPr lang="en-US" dirty="0">
                <a:solidFill>
                  <a:schemeClr val="accent2"/>
                </a:solidFill>
              </a:rPr>
              <a:t>Style Sheets</a:t>
            </a:r>
          </a:p>
          <a:p>
            <a:pPr lvl="1"/>
            <a:r>
              <a:rPr lang="en-US" dirty="0"/>
              <a:t>Styles were added to HTML </a:t>
            </a:r>
            <a:r>
              <a:rPr lang="en-US" dirty="0" smtClean="0"/>
              <a:t>4.0/5.0  </a:t>
            </a:r>
            <a:r>
              <a:rPr lang="en-US" dirty="0"/>
              <a:t>to </a:t>
            </a:r>
            <a:r>
              <a:rPr lang="en-US" dirty="0">
                <a:solidFill>
                  <a:schemeClr val="accent2"/>
                </a:solidFill>
              </a:rPr>
              <a:t>solve a problem</a:t>
            </a:r>
          </a:p>
          <a:p>
            <a:pPr lvl="1"/>
            <a:r>
              <a:rPr lang="en-US" dirty="0">
                <a:solidFill>
                  <a:schemeClr val="accent2"/>
                </a:solidFill>
              </a:rPr>
              <a:t>External style sheets</a:t>
            </a:r>
            <a:r>
              <a:rPr lang="en-US" dirty="0"/>
              <a:t> can save a lot of work</a:t>
            </a:r>
          </a:p>
          <a:p>
            <a:pPr lvl="1"/>
            <a:r>
              <a:rPr lang="en-US" dirty="0"/>
              <a:t>External style sheets are stored in </a:t>
            </a:r>
            <a:r>
              <a:rPr lang="en-US" dirty="0">
                <a:solidFill>
                  <a:schemeClr val="accent2"/>
                </a:solidFill>
              </a:rPr>
              <a:t>CSS files</a:t>
            </a:r>
          </a:p>
          <a:p>
            <a:pPr lvl="1"/>
            <a:r>
              <a:rPr lang="en-US" dirty="0"/>
              <a:t>Multiple style definitions will </a:t>
            </a:r>
            <a:r>
              <a:rPr lang="en-US" dirty="0">
                <a:solidFill>
                  <a:schemeClr val="accent2"/>
                </a:solidFill>
              </a:rPr>
              <a:t>cascade</a:t>
            </a:r>
            <a:r>
              <a:rPr lang="en-US" dirty="0"/>
              <a:t> into </a:t>
            </a:r>
            <a:r>
              <a:rPr lang="en-US" dirty="0" smtClean="0"/>
              <a:t>one</a:t>
            </a:r>
            <a:endParaRPr lang="en-US" dirty="0"/>
          </a:p>
          <a:p>
            <a:r>
              <a:rPr lang="en-US" dirty="0" smtClean="0"/>
              <a:t>Another </a:t>
            </a:r>
            <a:r>
              <a:rPr lang="en-US" dirty="0"/>
              <a:t>example: </a:t>
            </a:r>
            <a:r>
              <a:rPr lang="en-US" sz="1800" dirty="0">
                <a:hlinkClick r:id="rId4"/>
              </a:rPr>
              <a:t>http://www.w3schools.com/css/demo_default.htm</a:t>
            </a:r>
            <a:r>
              <a:rPr lang="en-US" sz="1800" dirty="0"/>
              <a:t> (</a:t>
            </a:r>
            <a:r>
              <a:rPr lang="en-US" sz="1800" dirty="0">
                <a:hlinkClick r:id="rId5"/>
              </a:rPr>
              <a:t>.html</a:t>
            </a:r>
            <a:r>
              <a:rPr lang="en-US" sz="1800" dirty="0"/>
              <a:t>)</a:t>
            </a:r>
          </a:p>
        </p:txBody>
      </p:sp>
    </p:spTree>
    <p:custDataLst>
      <p:tags r:id="rId1"/>
    </p:custDataLst>
    <p:extLst>
      <p:ext uri="{BB962C8B-B14F-4D97-AF65-F5344CB8AC3E}">
        <p14:creationId xmlns:p14="http://schemas.microsoft.com/office/powerpoint/2010/main" val="2175781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881385559"/>
              </p:ext>
            </p:extLst>
          </p:nvPr>
        </p:nvGraphicFramePr>
        <p:xfrm>
          <a:off x="716635" y="2067744"/>
          <a:ext cx="7885645" cy="4104456"/>
        </p:xfrm>
        <a:graphic>
          <a:graphicData uri="http://schemas.openxmlformats.org/presentationml/2006/ole">
            <mc:AlternateContent xmlns:mc="http://schemas.openxmlformats.org/markup-compatibility/2006">
              <mc:Choice xmlns:v="urn:schemas-microsoft-com:vml" Requires="v">
                <p:oleObj spid="_x0000_s4115" r:id="rId5" imgW="6001606" imgH="3124088" progId="PBrush">
                  <p:embed/>
                </p:oleObj>
              </mc:Choice>
              <mc:Fallback>
                <p:oleObj r:id="rId5" imgW="6001606" imgH="3124088" progId="PBrush">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635" y="2067744"/>
                        <a:ext cx="7885645" cy="4104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DDAD5E5E-8914-4D43-80F6-E5D0E9EDECD0}" type="slidenum">
              <a:rPr lang="en-US" smtClean="0"/>
              <a:pPr/>
              <a:t>30</a:t>
            </a:fld>
            <a:endParaRPr lang="en-US"/>
          </a:p>
        </p:txBody>
      </p:sp>
      <p:sp>
        <p:nvSpPr>
          <p:cNvPr id="3" name="TextBox 2"/>
          <p:cNvSpPr txBox="1"/>
          <p:nvPr/>
        </p:nvSpPr>
        <p:spPr>
          <a:xfrm>
            <a:off x="609600" y="1457980"/>
            <a:ext cx="5257800" cy="523220"/>
          </a:xfrm>
          <a:prstGeom prst="rect">
            <a:avLst/>
          </a:prstGeom>
          <a:noFill/>
        </p:spPr>
        <p:txBody>
          <a:bodyPr wrap="square" rtlCol="0">
            <a:spAutoFit/>
          </a:bodyPr>
          <a:lstStyle/>
          <a:p>
            <a:r>
              <a:rPr lang="en-US" sz="2800" b="1" dirty="0" smtClean="0"/>
              <a:t>Block-Level </a:t>
            </a:r>
            <a:r>
              <a:rPr lang="en-US" sz="2800" b="1" dirty="0"/>
              <a:t>Element Boxes</a:t>
            </a:r>
          </a:p>
        </p:txBody>
      </p:sp>
    </p:spTree>
    <p:custDataLst>
      <p:tags r:id="rId2"/>
    </p:custDataLst>
    <p:extLst>
      <p:ext uri="{BB962C8B-B14F-4D97-AF65-F5344CB8AC3E}">
        <p14:creationId xmlns:p14="http://schemas.microsoft.com/office/powerpoint/2010/main" val="9882445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b="1" dirty="0" smtClean="0"/>
              <a:t>Block-Level </a:t>
            </a:r>
            <a:r>
              <a:rPr lang="en-US" sz="3000" b="1" dirty="0"/>
              <a:t>Element Boxes</a:t>
            </a:r>
            <a:endParaRPr lang="en-US" sz="3000" b="1" dirty="0" smtClean="0"/>
          </a:p>
          <a:p>
            <a:r>
              <a:rPr lang="en-US" b="1" dirty="0" smtClean="0"/>
              <a:t>border-style</a:t>
            </a:r>
            <a:r>
              <a:rPr lang="en-US" dirty="0" smtClean="0"/>
              <a:t> </a:t>
            </a:r>
          </a:p>
          <a:p>
            <a:pPr lvl="1"/>
            <a:r>
              <a:rPr lang="en-US" dirty="0" smtClean="0"/>
              <a:t>border-XXX-style, where XXX = [left, top, right, bottom]</a:t>
            </a:r>
          </a:p>
          <a:p>
            <a:pPr lvl="1"/>
            <a:r>
              <a:rPr lang="en-US" dirty="0"/>
              <a:t>none, hidden, dotted, dashed, solid, double, groove, ridge, inset, </a:t>
            </a:r>
            <a:r>
              <a:rPr lang="en-US" dirty="0" smtClean="0"/>
              <a:t>outset</a:t>
            </a:r>
          </a:p>
          <a:p>
            <a:r>
              <a:rPr lang="en-US" b="1" dirty="0" smtClean="0"/>
              <a:t>border-width</a:t>
            </a:r>
          </a:p>
          <a:p>
            <a:pPr lvl="1"/>
            <a:r>
              <a:rPr lang="en-US" dirty="0" smtClean="0"/>
              <a:t>border-XXX-width, </a:t>
            </a:r>
            <a:r>
              <a:rPr lang="en-US" dirty="0"/>
              <a:t>where XXX = [left, top, right, bottom</a:t>
            </a:r>
            <a:r>
              <a:rPr lang="en-US" dirty="0" smtClean="0"/>
              <a:t>]</a:t>
            </a:r>
          </a:p>
          <a:p>
            <a:pPr lvl="1"/>
            <a:r>
              <a:rPr lang="en-US" dirty="0"/>
              <a:t>thin, medium, thick, </a:t>
            </a:r>
            <a:r>
              <a:rPr lang="en-US" dirty="0" smtClean="0"/>
              <a:t>(length)</a:t>
            </a:r>
          </a:p>
          <a:p>
            <a:pPr lvl="2"/>
            <a:r>
              <a:rPr lang="en-US" dirty="0" smtClean="0">
                <a:solidFill>
                  <a:srgbClr val="009900"/>
                </a:solidFill>
              </a:rPr>
              <a:t>p</a:t>
            </a:r>
            <a:r>
              <a:rPr lang="en-US" dirty="0" smtClean="0"/>
              <a:t> {</a:t>
            </a:r>
            <a:r>
              <a:rPr lang="en-US" dirty="0" smtClean="0">
                <a:solidFill>
                  <a:schemeClr val="tx2">
                    <a:lumMod val="60000"/>
                    <a:lumOff val="40000"/>
                  </a:schemeClr>
                </a:solidFill>
              </a:rPr>
              <a:t>border-style</a:t>
            </a:r>
            <a:r>
              <a:rPr lang="en-US" dirty="0" smtClean="0"/>
              <a:t>: </a:t>
            </a:r>
            <a:r>
              <a:rPr lang="en-US" dirty="0" smtClean="0">
                <a:solidFill>
                  <a:srgbClr val="00B0F0"/>
                </a:solidFill>
              </a:rPr>
              <a:t>solid</a:t>
            </a:r>
            <a:r>
              <a:rPr lang="en-US" dirty="0" smtClean="0"/>
              <a:t>; </a:t>
            </a:r>
            <a:r>
              <a:rPr lang="en-US" dirty="0" smtClean="0">
                <a:solidFill>
                  <a:schemeClr val="tx2">
                    <a:lumMod val="60000"/>
                    <a:lumOff val="40000"/>
                  </a:schemeClr>
                </a:solidFill>
              </a:rPr>
              <a:t>border-width</a:t>
            </a:r>
            <a:r>
              <a:rPr lang="en-US" dirty="0" smtClean="0"/>
              <a:t>: </a:t>
            </a:r>
            <a:r>
              <a:rPr lang="en-US" dirty="0" smtClean="0">
                <a:solidFill>
                  <a:srgbClr val="00B0F0"/>
                </a:solidFill>
              </a:rPr>
              <a:t>medium</a:t>
            </a:r>
            <a:r>
              <a:rPr lang="en-US" dirty="0" smtClean="0"/>
              <a:t>;}</a:t>
            </a:r>
          </a:p>
        </p:txBody>
      </p:sp>
      <p:sp>
        <p:nvSpPr>
          <p:cNvPr id="4" name="Slide Number Placeholder 3"/>
          <p:cNvSpPr>
            <a:spLocks noGrp="1"/>
          </p:cNvSpPr>
          <p:nvPr>
            <p:ph type="sldNum" sz="quarter" idx="12"/>
          </p:nvPr>
        </p:nvSpPr>
        <p:spPr/>
        <p:txBody>
          <a:bodyPr/>
          <a:lstStyle/>
          <a:p>
            <a:fld id="{DDAD5E5E-8914-4D43-80F6-E5D0E9EDECD0}" type="slidenum">
              <a:rPr lang="en-US" smtClean="0"/>
              <a:pPr/>
              <a:t>31</a:t>
            </a:fld>
            <a:endParaRPr lang="en-US"/>
          </a:p>
        </p:txBody>
      </p:sp>
    </p:spTree>
    <p:custDataLst>
      <p:tags r:id="rId1"/>
    </p:custDataLst>
    <p:extLst>
      <p:ext uri="{BB962C8B-B14F-4D97-AF65-F5344CB8AC3E}">
        <p14:creationId xmlns:p14="http://schemas.microsoft.com/office/powerpoint/2010/main" val="3249151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3300" b="1" dirty="0" smtClean="0"/>
              <a:t>Block-Level </a:t>
            </a:r>
            <a:r>
              <a:rPr lang="en-US" sz="3300" b="1" dirty="0"/>
              <a:t>Element Boxes</a:t>
            </a:r>
            <a:endParaRPr lang="en-US" sz="3300" b="1" dirty="0" smtClean="0"/>
          </a:p>
          <a:p>
            <a:r>
              <a:rPr lang="en-US" b="1" dirty="0" smtClean="0"/>
              <a:t>border-color</a:t>
            </a:r>
          </a:p>
          <a:p>
            <a:pPr lvl="1"/>
            <a:r>
              <a:rPr lang="en-US" dirty="0" smtClean="0"/>
              <a:t>border-XXX-color, </a:t>
            </a:r>
            <a:r>
              <a:rPr lang="en-US" dirty="0"/>
              <a:t>where XXX = [left, top, right, bottom</a:t>
            </a:r>
            <a:r>
              <a:rPr lang="en-US" dirty="0" smtClean="0"/>
              <a:t>]</a:t>
            </a:r>
          </a:p>
          <a:p>
            <a:r>
              <a:rPr lang="en-US" dirty="0" smtClean="0"/>
              <a:t>The outline define the border outside the margin</a:t>
            </a:r>
          </a:p>
          <a:p>
            <a:r>
              <a:rPr lang="en-US" b="1" dirty="0" smtClean="0"/>
              <a:t>outline-color</a:t>
            </a:r>
          </a:p>
          <a:p>
            <a:r>
              <a:rPr lang="en-US" b="1" dirty="0" smtClean="0"/>
              <a:t>outline-style</a:t>
            </a:r>
          </a:p>
          <a:p>
            <a:pPr lvl="1"/>
            <a:r>
              <a:rPr lang="en-US" dirty="0" smtClean="0"/>
              <a:t>Same values as </a:t>
            </a:r>
            <a:r>
              <a:rPr lang="en-US" dirty="0"/>
              <a:t>border-style</a:t>
            </a:r>
            <a:endParaRPr lang="en-US" dirty="0" smtClean="0"/>
          </a:p>
          <a:p>
            <a:r>
              <a:rPr lang="en-US" b="1" dirty="0" smtClean="0"/>
              <a:t>outline-width</a:t>
            </a:r>
          </a:p>
          <a:p>
            <a:pPr lvl="1"/>
            <a:r>
              <a:rPr lang="en-US" dirty="0" smtClean="0"/>
              <a:t>Same values as border-width</a:t>
            </a:r>
          </a:p>
          <a:p>
            <a:pPr lvl="2"/>
            <a:r>
              <a:rPr lang="en-US" dirty="0" smtClean="0">
                <a:solidFill>
                  <a:srgbClr val="009900"/>
                </a:solidFill>
              </a:rPr>
              <a:t>p</a:t>
            </a:r>
            <a:r>
              <a:rPr lang="en-US" dirty="0" smtClean="0"/>
              <a:t> {</a:t>
            </a:r>
            <a:r>
              <a:rPr lang="en-US" dirty="0" smtClean="0">
                <a:solidFill>
                  <a:schemeClr val="tx2">
                    <a:lumMod val="60000"/>
                    <a:lumOff val="40000"/>
                  </a:schemeClr>
                </a:solidFill>
              </a:rPr>
              <a:t>outline</a:t>
            </a:r>
            <a:r>
              <a:rPr lang="en-US" dirty="0" smtClean="0"/>
              <a:t>: </a:t>
            </a:r>
            <a:r>
              <a:rPr lang="en-US" dirty="0" smtClean="0">
                <a:solidFill>
                  <a:srgbClr val="00B0F0"/>
                </a:solidFill>
              </a:rPr>
              <a:t>green </a:t>
            </a:r>
            <a:r>
              <a:rPr lang="en-US" dirty="0">
                <a:solidFill>
                  <a:srgbClr val="00B0F0"/>
                </a:solidFill>
              </a:rPr>
              <a:t>dotted thick</a:t>
            </a:r>
            <a:r>
              <a:rPr lang="en-US" dirty="0" smtClean="0"/>
              <a:t>;}</a:t>
            </a:r>
            <a:endParaRPr lang="en-US" dirty="0"/>
          </a:p>
          <a:p>
            <a:pPr lvl="1"/>
            <a:endParaRPr lang="en-US" b="1" dirty="0" smtClean="0"/>
          </a:p>
          <a:p>
            <a:pPr lvl="1"/>
            <a:endParaRPr lang="en-US" b="1"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32</a:t>
            </a:fld>
            <a:endParaRPr lang="en-US"/>
          </a:p>
        </p:txBody>
      </p:sp>
    </p:spTree>
    <p:custDataLst>
      <p:tags r:id="rId1"/>
    </p:custDataLst>
    <p:extLst>
      <p:ext uri="{BB962C8B-B14F-4D97-AF65-F5344CB8AC3E}">
        <p14:creationId xmlns:p14="http://schemas.microsoft.com/office/powerpoint/2010/main" val="41431008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Block-Level </a:t>
            </a:r>
            <a:r>
              <a:rPr lang="en-US" b="1" dirty="0"/>
              <a:t>Element Boxes</a:t>
            </a:r>
            <a:endParaRPr lang="en-US" b="1" dirty="0" smtClean="0"/>
          </a:p>
          <a:p>
            <a:r>
              <a:rPr lang="en-US" b="1" dirty="0" smtClean="0"/>
              <a:t>margin</a:t>
            </a:r>
          </a:p>
          <a:p>
            <a:pPr lvl="1"/>
            <a:r>
              <a:rPr lang="en-US" dirty="0" smtClean="0"/>
              <a:t>margin-left, margin-top</a:t>
            </a:r>
            <a:r>
              <a:rPr lang="en-US" dirty="0"/>
              <a:t>, margin-bottom, </a:t>
            </a:r>
            <a:r>
              <a:rPr lang="en-US" dirty="0" smtClean="0"/>
              <a:t>margin-right</a:t>
            </a:r>
          </a:p>
          <a:p>
            <a:pPr lvl="1"/>
            <a:r>
              <a:rPr lang="en-US" dirty="0" smtClean="0"/>
              <a:t>auto (depends on </a:t>
            </a:r>
            <a:r>
              <a:rPr lang="en-US" dirty="0"/>
              <a:t>the browser), </a:t>
            </a:r>
            <a:r>
              <a:rPr lang="en-US" dirty="0" smtClean="0"/>
              <a:t>length, %</a:t>
            </a:r>
          </a:p>
          <a:p>
            <a:r>
              <a:rPr lang="en-US" b="1" dirty="0"/>
              <a:t>padding</a:t>
            </a:r>
            <a:endParaRPr lang="en-US" b="1" dirty="0" smtClean="0"/>
          </a:p>
          <a:p>
            <a:pPr lvl="1"/>
            <a:r>
              <a:rPr lang="en-US" dirty="0" smtClean="0"/>
              <a:t>padding-left</a:t>
            </a:r>
            <a:r>
              <a:rPr lang="en-US" dirty="0"/>
              <a:t>, padding-top, padding-bottom, </a:t>
            </a:r>
            <a:r>
              <a:rPr lang="en-US" dirty="0" smtClean="0"/>
              <a:t>padding-right</a:t>
            </a:r>
          </a:p>
          <a:p>
            <a:pPr lvl="1"/>
            <a:r>
              <a:rPr lang="en-US" dirty="0" smtClean="0"/>
              <a:t>Length, %</a:t>
            </a:r>
          </a:p>
          <a:p>
            <a:pPr lvl="2"/>
            <a:r>
              <a:rPr lang="en-US" dirty="0">
                <a:solidFill>
                  <a:srgbClr val="009900"/>
                </a:solidFill>
              </a:rPr>
              <a:t>p</a:t>
            </a:r>
            <a:r>
              <a:rPr lang="en-US" dirty="0"/>
              <a:t> {</a:t>
            </a:r>
            <a:r>
              <a:rPr lang="en-US" dirty="0">
                <a:solidFill>
                  <a:schemeClr val="tx2">
                    <a:lumMod val="60000"/>
                    <a:lumOff val="40000"/>
                  </a:schemeClr>
                </a:solidFill>
              </a:rPr>
              <a:t>margin-right</a:t>
            </a:r>
            <a:r>
              <a:rPr lang="en-US" dirty="0" smtClean="0"/>
              <a:t>: </a:t>
            </a:r>
            <a:r>
              <a:rPr lang="en-US" dirty="0" smtClean="0">
                <a:solidFill>
                  <a:srgbClr val="00B0F0"/>
                </a:solidFill>
              </a:rPr>
              <a:t>50px</a:t>
            </a:r>
            <a:r>
              <a:rPr lang="en-US" dirty="0" smtClean="0"/>
              <a:t>; </a:t>
            </a:r>
            <a:r>
              <a:rPr lang="en-US" dirty="0" smtClean="0">
                <a:solidFill>
                  <a:schemeClr val="tx2">
                    <a:lumMod val="60000"/>
                    <a:lumOff val="40000"/>
                  </a:schemeClr>
                </a:solidFill>
              </a:rPr>
              <a:t>padding-top</a:t>
            </a:r>
            <a:r>
              <a:rPr lang="en-US" dirty="0" smtClean="0"/>
              <a:t>: </a:t>
            </a:r>
            <a:r>
              <a:rPr lang="en-US" dirty="0" smtClean="0">
                <a:solidFill>
                  <a:srgbClr val="00B0F0"/>
                </a:solidFill>
              </a:rPr>
              <a:t>25px</a:t>
            </a:r>
            <a:r>
              <a:rPr lang="en-US" dirty="0" smtClean="0"/>
              <a:t>;}</a:t>
            </a:r>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33</a:t>
            </a:fld>
            <a:endParaRPr lang="en-US"/>
          </a:p>
        </p:txBody>
      </p:sp>
    </p:spTree>
    <p:custDataLst>
      <p:tags r:id="rId1"/>
    </p:custDataLst>
    <p:extLst>
      <p:ext uri="{BB962C8B-B14F-4D97-AF65-F5344CB8AC3E}">
        <p14:creationId xmlns:p14="http://schemas.microsoft.com/office/powerpoint/2010/main" val="22148149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Positioning </a:t>
            </a:r>
            <a:r>
              <a:rPr lang="en-US" b="1" dirty="0"/>
              <a:t>- float</a:t>
            </a:r>
          </a:p>
          <a:p>
            <a:r>
              <a:rPr lang="en-US" dirty="0" smtClean="0"/>
              <a:t>The </a:t>
            </a:r>
            <a:r>
              <a:rPr lang="en-US" b="1" dirty="0"/>
              <a:t>float</a:t>
            </a:r>
            <a:r>
              <a:rPr lang="en-US" dirty="0"/>
              <a:t> attribute works like the </a:t>
            </a:r>
            <a:r>
              <a:rPr lang="en-US" b="1" dirty="0" smtClean="0"/>
              <a:t>align="left"</a:t>
            </a:r>
            <a:r>
              <a:rPr lang="en-US" dirty="0" smtClean="0"/>
              <a:t> </a:t>
            </a:r>
            <a:r>
              <a:rPr lang="en-US" dirty="0"/>
              <a:t>or </a:t>
            </a:r>
            <a:r>
              <a:rPr lang="en-US" b="1" dirty="0" smtClean="0"/>
              <a:t>align="right"</a:t>
            </a:r>
            <a:r>
              <a:rPr lang="en-US" dirty="0" smtClean="0"/>
              <a:t> </a:t>
            </a:r>
            <a:r>
              <a:rPr lang="en-US" dirty="0"/>
              <a:t>attributes used with the </a:t>
            </a:r>
            <a:r>
              <a:rPr lang="en-US" dirty="0">
                <a:solidFill>
                  <a:schemeClr val="tx2">
                    <a:lumMod val="75000"/>
                  </a:schemeClr>
                </a:solidFill>
              </a:rPr>
              <a:t>&lt;</a:t>
            </a:r>
            <a:r>
              <a:rPr lang="en-US" dirty="0" err="1">
                <a:solidFill>
                  <a:schemeClr val="tx2">
                    <a:lumMod val="75000"/>
                  </a:schemeClr>
                </a:solidFill>
              </a:rPr>
              <a:t>img</a:t>
            </a:r>
            <a:r>
              <a:rPr lang="en-US" dirty="0">
                <a:solidFill>
                  <a:schemeClr val="tx2">
                    <a:lumMod val="75000"/>
                  </a:schemeClr>
                </a:solidFill>
              </a:rPr>
              <a:t>&gt;</a:t>
            </a:r>
            <a:r>
              <a:rPr lang="en-US" dirty="0"/>
              <a:t> tags.</a:t>
            </a:r>
          </a:p>
          <a:p>
            <a:r>
              <a:rPr lang="en-US" dirty="0"/>
              <a:t>This attribute places the block-level element on the left or right margin of the parent </a:t>
            </a:r>
            <a:r>
              <a:rPr lang="en-US" dirty="0" smtClean="0"/>
              <a:t>element</a:t>
            </a:r>
          </a:p>
          <a:p>
            <a:pPr lvl="1"/>
            <a:r>
              <a:rPr lang="en-US" dirty="0" err="1" smtClean="0">
                <a:solidFill>
                  <a:srgbClr val="009900"/>
                </a:solidFill>
              </a:rPr>
              <a:t>img</a:t>
            </a:r>
            <a:r>
              <a:rPr lang="en-US" dirty="0" smtClean="0"/>
              <a:t> {</a:t>
            </a:r>
            <a:r>
              <a:rPr lang="en-US" dirty="0" smtClean="0">
                <a:solidFill>
                  <a:schemeClr val="tx2">
                    <a:lumMod val="60000"/>
                    <a:lumOff val="40000"/>
                  </a:schemeClr>
                </a:solidFill>
              </a:rPr>
              <a:t>float</a:t>
            </a:r>
            <a:r>
              <a:rPr lang="en-US" dirty="0" smtClean="0"/>
              <a:t>: </a:t>
            </a:r>
            <a:r>
              <a:rPr lang="en-US" dirty="0" smtClean="0">
                <a:solidFill>
                  <a:srgbClr val="00B0F0"/>
                </a:solidFill>
              </a:rPr>
              <a:t>right</a:t>
            </a:r>
            <a:r>
              <a:rPr lang="en-US" dirty="0" smtClean="0"/>
              <a:t>;}</a:t>
            </a:r>
          </a:p>
          <a:p>
            <a:pPr lvl="1"/>
            <a:r>
              <a:rPr lang="en-US" dirty="0"/>
              <a:t>left, right, both, none</a:t>
            </a:r>
            <a:endParaRPr lang="en-US" dirty="0" smtClean="0"/>
          </a:p>
        </p:txBody>
      </p:sp>
      <p:sp>
        <p:nvSpPr>
          <p:cNvPr id="4" name="Slide Number Placeholder 3"/>
          <p:cNvSpPr>
            <a:spLocks noGrp="1"/>
          </p:cNvSpPr>
          <p:nvPr>
            <p:ph type="sldNum" sz="quarter" idx="12"/>
          </p:nvPr>
        </p:nvSpPr>
        <p:spPr/>
        <p:txBody>
          <a:bodyPr/>
          <a:lstStyle/>
          <a:p>
            <a:fld id="{DDAD5E5E-8914-4D43-80F6-E5D0E9EDECD0}" type="slidenum">
              <a:rPr lang="en-US" smtClean="0"/>
              <a:pPr/>
              <a:t>34</a:t>
            </a:fld>
            <a:endParaRPr lang="en-US"/>
          </a:p>
        </p:txBody>
      </p:sp>
    </p:spTree>
    <p:custDataLst>
      <p:tags r:id="rId1"/>
    </p:custDataLst>
    <p:extLst>
      <p:ext uri="{BB962C8B-B14F-4D97-AF65-F5344CB8AC3E}">
        <p14:creationId xmlns:p14="http://schemas.microsoft.com/office/powerpoint/2010/main" val="10210360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999017058"/>
              </p:ext>
            </p:extLst>
          </p:nvPr>
        </p:nvGraphicFramePr>
        <p:xfrm>
          <a:off x="2627784" y="2057400"/>
          <a:ext cx="6248400" cy="3886200"/>
        </p:xfrm>
        <a:graphic>
          <a:graphicData uri="http://schemas.openxmlformats.org/presentationml/2006/ole">
            <mc:AlternateContent xmlns:mc="http://schemas.openxmlformats.org/markup-compatibility/2006">
              <mc:Choice xmlns:v="urn:schemas-microsoft-com:vml" Requires="v">
                <p:oleObj spid="_x0000_s5139" r:id="rId5" imgW="4866953" imgH="2904955" progId="PBrush">
                  <p:embed/>
                </p:oleObj>
              </mc:Choice>
              <mc:Fallback>
                <p:oleObj r:id="rId5" imgW="4866953" imgH="2904955"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057400"/>
                        <a:ext cx="6248400" cy="3886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5" name="Text Box 3"/>
          <p:cNvSpPr txBox="1">
            <a:spLocks noChangeArrowheads="1"/>
          </p:cNvSpPr>
          <p:nvPr/>
        </p:nvSpPr>
        <p:spPr bwMode="auto">
          <a:xfrm>
            <a:off x="304800" y="2133600"/>
            <a:ext cx="22098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hangingPunct="1">
              <a:lnSpc>
                <a:spcPct val="90000"/>
              </a:lnSpc>
            </a:pPr>
            <a:r>
              <a:rPr lang="en-US" sz="1600" dirty="0">
                <a:solidFill>
                  <a:srgbClr val="4F5150"/>
                </a:solidFill>
                <a:latin typeface="+mn-lt"/>
              </a:rPr>
              <a:t>This figure shows that when a browser encounters the </a:t>
            </a:r>
            <a:r>
              <a:rPr lang="en-US" sz="1600" dirty="0">
                <a:solidFill>
                  <a:schemeClr val="tx2">
                    <a:lumMod val="60000"/>
                    <a:lumOff val="40000"/>
                  </a:schemeClr>
                </a:solidFill>
                <a:latin typeface="+mn-lt"/>
              </a:rPr>
              <a:t>float</a:t>
            </a:r>
            <a:r>
              <a:rPr lang="en-US" sz="1600" dirty="0">
                <a:solidFill>
                  <a:srgbClr val="4F5150"/>
                </a:solidFill>
                <a:latin typeface="+mn-lt"/>
              </a:rPr>
              <a:t> attribute, it moves the element over to whatever margin the Web author has specified and then brings the next block-level element up.  The text in that element is wrapped around the floating element.</a:t>
            </a:r>
          </a:p>
        </p:txBody>
      </p:sp>
      <p:sp>
        <p:nvSpPr>
          <p:cNvPr id="6" name="Slide Number Placeholder 5"/>
          <p:cNvSpPr>
            <a:spLocks noGrp="1"/>
          </p:cNvSpPr>
          <p:nvPr>
            <p:ph type="sldNum" sz="quarter" idx="12"/>
          </p:nvPr>
        </p:nvSpPr>
        <p:spPr/>
        <p:txBody>
          <a:bodyPr/>
          <a:lstStyle/>
          <a:p>
            <a:fld id="{DDAD5E5E-8914-4D43-80F6-E5D0E9EDECD0}" type="slidenum">
              <a:rPr lang="en-US" smtClean="0"/>
              <a:pPr/>
              <a:t>35</a:t>
            </a:fld>
            <a:endParaRPr lang="en-US"/>
          </a:p>
        </p:txBody>
      </p:sp>
      <p:sp>
        <p:nvSpPr>
          <p:cNvPr id="3" name="TextBox 2"/>
          <p:cNvSpPr txBox="1"/>
          <p:nvPr/>
        </p:nvSpPr>
        <p:spPr>
          <a:xfrm>
            <a:off x="762000" y="1371600"/>
            <a:ext cx="4038600" cy="523220"/>
          </a:xfrm>
          <a:prstGeom prst="rect">
            <a:avLst/>
          </a:prstGeom>
          <a:noFill/>
        </p:spPr>
        <p:txBody>
          <a:bodyPr wrap="square" rtlCol="0">
            <a:spAutoFit/>
          </a:bodyPr>
          <a:lstStyle/>
          <a:p>
            <a:r>
              <a:rPr lang="en-US" sz="2800" b="1" dirty="0" smtClean="0"/>
              <a:t>Positioning </a:t>
            </a:r>
            <a:r>
              <a:rPr lang="en-US" sz="2800" b="1" dirty="0"/>
              <a:t>- float</a:t>
            </a:r>
          </a:p>
        </p:txBody>
      </p:sp>
    </p:spTree>
    <p:custDataLst>
      <p:tags r:id="rId2"/>
    </p:custDataLst>
    <p:extLst>
      <p:ext uri="{BB962C8B-B14F-4D97-AF65-F5344CB8AC3E}">
        <p14:creationId xmlns:p14="http://schemas.microsoft.com/office/powerpoint/2010/main" val="16844207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graphicFrame>
        <p:nvGraphicFramePr>
          <p:cNvPr id="4" name="Object 2"/>
          <p:cNvGraphicFramePr>
            <a:graphicFrameLocks noChangeAspect="1"/>
          </p:cNvGraphicFramePr>
          <p:nvPr/>
        </p:nvGraphicFramePr>
        <p:xfrm>
          <a:off x="2595563" y="1905000"/>
          <a:ext cx="6396037" cy="4114800"/>
        </p:xfrm>
        <a:graphic>
          <a:graphicData uri="http://schemas.openxmlformats.org/presentationml/2006/ole">
            <mc:AlternateContent xmlns:mc="http://schemas.openxmlformats.org/markup-compatibility/2006">
              <mc:Choice xmlns:v="urn:schemas-microsoft-com:vml" Requires="v">
                <p:oleObj spid="_x0000_s6163" r:id="rId5" imgW="4866953" imgH="2914703" progId="PBrush">
                  <p:embed/>
                </p:oleObj>
              </mc:Choice>
              <mc:Fallback>
                <p:oleObj r:id="rId5" imgW="4866953" imgH="2914703"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563" y="1905000"/>
                        <a:ext cx="6396037" cy="4114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5" name="Text Box 3"/>
          <p:cNvSpPr txBox="1">
            <a:spLocks noChangeArrowheads="1"/>
          </p:cNvSpPr>
          <p:nvPr/>
        </p:nvSpPr>
        <p:spPr bwMode="auto">
          <a:xfrm>
            <a:off x="179512" y="1844824"/>
            <a:ext cx="2448272"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hangingPunct="1">
              <a:lnSpc>
                <a:spcPct val="90000"/>
              </a:lnSpc>
            </a:pPr>
            <a:r>
              <a:rPr lang="en-US" sz="1600" dirty="0">
                <a:solidFill>
                  <a:srgbClr val="4F5150"/>
                </a:solidFill>
                <a:latin typeface="+mn-lt"/>
              </a:rPr>
              <a:t>Prevent other elements from wrapping around the floating element by adding the </a:t>
            </a:r>
            <a:r>
              <a:rPr lang="en-US" sz="1600" dirty="0">
                <a:solidFill>
                  <a:schemeClr val="tx2">
                    <a:lumMod val="60000"/>
                    <a:lumOff val="40000"/>
                  </a:schemeClr>
                </a:solidFill>
                <a:latin typeface="+mn-lt"/>
              </a:rPr>
              <a:t>clear</a:t>
            </a:r>
            <a:r>
              <a:rPr lang="en-US" sz="1600" dirty="0">
                <a:solidFill>
                  <a:srgbClr val="4F5150"/>
                </a:solidFill>
                <a:latin typeface="+mn-lt"/>
              </a:rPr>
              <a:t> attribute to the element below the floating element.</a:t>
            </a:r>
          </a:p>
          <a:p>
            <a:pPr eaLnBrk="1" hangingPunct="1">
              <a:lnSpc>
                <a:spcPct val="90000"/>
              </a:lnSpc>
            </a:pPr>
            <a:endParaRPr lang="en-US" sz="1600" dirty="0">
              <a:solidFill>
                <a:srgbClr val="4F5150"/>
              </a:solidFill>
              <a:latin typeface="+mn-lt"/>
            </a:endParaRPr>
          </a:p>
          <a:p>
            <a:pPr eaLnBrk="1" hangingPunct="1">
              <a:lnSpc>
                <a:spcPct val="90000"/>
              </a:lnSpc>
            </a:pPr>
            <a:r>
              <a:rPr lang="en-US" sz="1600" dirty="0">
                <a:solidFill>
                  <a:srgbClr val="4F5150"/>
                </a:solidFill>
                <a:latin typeface="+mn-lt"/>
              </a:rPr>
              <a:t>When the value of the </a:t>
            </a:r>
            <a:r>
              <a:rPr lang="en-US" sz="1600" dirty="0">
                <a:solidFill>
                  <a:schemeClr val="tx2">
                    <a:lumMod val="60000"/>
                    <a:lumOff val="40000"/>
                  </a:schemeClr>
                </a:solidFill>
                <a:latin typeface="+mn-lt"/>
              </a:rPr>
              <a:t>clear</a:t>
            </a:r>
            <a:r>
              <a:rPr lang="en-US" sz="1600" dirty="0">
                <a:solidFill>
                  <a:srgbClr val="4F5150"/>
                </a:solidFill>
                <a:latin typeface="+mn-lt"/>
              </a:rPr>
              <a:t> attribute is set to “</a:t>
            </a:r>
            <a:r>
              <a:rPr lang="en-US" sz="1600" dirty="0">
                <a:solidFill>
                  <a:srgbClr val="00B0F0"/>
                </a:solidFill>
                <a:latin typeface="+mn-lt"/>
              </a:rPr>
              <a:t>right</a:t>
            </a:r>
            <a:r>
              <a:rPr lang="en-US" sz="1600" dirty="0">
                <a:solidFill>
                  <a:srgbClr val="4F5150"/>
                </a:solidFill>
                <a:latin typeface="+mn-lt"/>
              </a:rPr>
              <a:t>,” the browser displays the element on the page at the point where the right margin is clear.</a:t>
            </a:r>
          </a:p>
          <a:p>
            <a:pPr eaLnBrk="1" hangingPunct="1">
              <a:lnSpc>
                <a:spcPct val="90000"/>
              </a:lnSpc>
            </a:pPr>
            <a:endParaRPr lang="en-US" sz="1600" dirty="0">
              <a:solidFill>
                <a:srgbClr val="4F5150"/>
              </a:solidFill>
              <a:latin typeface="+mn-lt"/>
            </a:endParaRPr>
          </a:p>
          <a:p>
            <a:pPr eaLnBrk="1" hangingPunct="1">
              <a:lnSpc>
                <a:spcPct val="90000"/>
              </a:lnSpc>
            </a:pPr>
            <a:r>
              <a:rPr lang="en-US" sz="1600" dirty="0">
                <a:solidFill>
                  <a:srgbClr val="4F5150"/>
                </a:solidFill>
                <a:latin typeface="+mn-lt"/>
              </a:rPr>
              <a:t>Other possible values for the clear attribute are “</a:t>
            </a:r>
            <a:r>
              <a:rPr lang="en-US" sz="1600" dirty="0">
                <a:solidFill>
                  <a:srgbClr val="00B0F0"/>
                </a:solidFill>
                <a:latin typeface="+mn-lt"/>
              </a:rPr>
              <a:t>left</a:t>
            </a:r>
            <a:r>
              <a:rPr lang="en-US" sz="1600" dirty="0">
                <a:solidFill>
                  <a:srgbClr val="4F5150"/>
                </a:solidFill>
                <a:latin typeface="+mn-lt"/>
              </a:rPr>
              <a:t>” and “</a:t>
            </a:r>
            <a:r>
              <a:rPr lang="en-US" sz="1600" dirty="0">
                <a:solidFill>
                  <a:srgbClr val="00B0F0"/>
                </a:solidFill>
                <a:latin typeface="+mn-lt"/>
              </a:rPr>
              <a:t>both</a:t>
            </a:r>
            <a:r>
              <a:rPr lang="en-US" sz="1600" dirty="0">
                <a:solidFill>
                  <a:srgbClr val="4F5150"/>
                </a:solidFill>
                <a:latin typeface="+mn-lt"/>
              </a:rPr>
              <a:t>” (for both margins).</a:t>
            </a:r>
          </a:p>
        </p:txBody>
      </p:sp>
      <p:sp>
        <p:nvSpPr>
          <p:cNvPr id="6" name="Slide Number Placeholder 5"/>
          <p:cNvSpPr>
            <a:spLocks noGrp="1"/>
          </p:cNvSpPr>
          <p:nvPr>
            <p:ph type="sldNum" sz="quarter" idx="12"/>
          </p:nvPr>
        </p:nvSpPr>
        <p:spPr/>
        <p:txBody>
          <a:bodyPr/>
          <a:lstStyle/>
          <a:p>
            <a:fld id="{DDAD5E5E-8914-4D43-80F6-E5D0E9EDECD0}" type="slidenum">
              <a:rPr lang="en-US" smtClean="0"/>
              <a:pPr/>
              <a:t>36</a:t>
            </a:fld>
            <a:endParaRPr lang="en-US"/>
          </a:p>
        </p:txBody>
      </p:sp>
      <p:sp>
        <p:nvSpPr>
          <p:cNvPr id="3" name="Rectangle 2"/>
          <p:cNvSpPr/>
          <p:nvPr/>
        </p:nvSpPr>
        <p:spPr>
          <a:xfrm>
            <a:off x="533400" y="1219200"/>
            <a:ext cx="3657600" cy="523220"/>
          </a:xfrm>
          <a:prstGeom prst="rect">
            <a:avLst/>
          </a:prstGeom>
        </p:spPr>
        <p:txBody>
          <a:bodyPr wrap="square">
            <a:spAutoFit/>
          </a:bodyPr>
          <a:lstStyle/>
          <a:p>
            <a:r>
              <a:rPr lang="en-US" sz="2800" b="1" dirty="0" smtClean="0"/>
              <a:t>Positioning </a:t>
            </a:r>
            <a:r>
              <a:rPr lang="en-US" sz="2800" b="1" dirty="0"/>
              <a:t>- clear</a:t>
            </a:r>
          </a:p>
        </p:txBody>
      </p:sp>
    </p:spTree>
    <p:custDataLst>
      <p:tags r:id="rId2"/>
    </p:custDataLst>
    <p:extLst>
      <p:ext uri="{BB962C8B-B14F-4D97-AF65-F5344CB8AC3E}">
        <p14:creationId xmlns:p14="http://schemas.microsoft.com/office/powerpoint/2010/main" val="109004338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684213" y="1371601"/>
            <a:ext cx="7920236" cy="4673600"/>
          </a:xfrm>
        </p:spPr>
        <p:txBody>
          <a:bodyPr>
            <a:normAutofit fontScale="85000" lnSpcReduction="20000"/>
          </a:bodyPr>
          <a:lstStyle/>
          <a:p>
            <a:pPr marL="0" indent="0">
              <a:buNone/>
            </a:pPr>
            <a:r>
              <a:rPr lang="en-US" sz="3300" b="1" dirty="0" smtClean="0"/>
              <a:t>Positioning </a:t>
            </a:r>
            <a:r>
              <a:rPr lang="en-US" sz="3300" b="1" dirty="0"/>
              <a:t>- Dimension and position</a:t>
            </a:r>
            <a:endParaRPr lang="en-US" sz="3300" b="1" dirty="0" smtClean="0"/>
          </a:p>
          <a:p>
            <a:r>
              <a:rPr lang="en-US" b="1" dirty="0" smtClean="0"/>
              <a:t>position</a:t>
            </a:r>
            <a:endParaRPr lang="en-US" b="1" dirty="0"/>
          </a:p>
          <a:p>
            <a:pPr lvl="2"/>
            <a:r>
              <a:rPr lang="en-US" dirty="0"/>
              <a:t>static, absolute, relative or </a:t>
            </a:r>
            <a:r>
              <a:rPr lang="en-US" dirty="0" smtClean="0"/>
              <a:t>fixed</a:t>
            </a:r>
          </a:p>
          <a:p>
            <a:r>
              <a:rPr lang="en-US" b="1" dirty="0" smtClean="0"/>
              <a:t>height</a:t>
            </a:r>
            <a:r>
              <a:rPr lang="en-US" dirty="0" smtClean="0"/>
              <a:t>,</a:t>
            </a:r>
            <a:r>
              <a:rPr lang="en-US" b="1" dirty="0" smtClean="0"/>
              <a:t> width</a:t>
            </a:r>
          </a:p>
          <a:p>
            <a:pPr lvl="2"/>
            <a:r>
              <a:rPr lang="en-US" dirty="0"/>
              <a:t>specifies the content </a:t>
            </a:r>
            <a:r>
              <a:rPr lang="en-US" dirty="0" smtClean="0"/>
              <a:t>height (resp. width) </a:t>
            </a:r>
            <a:r>
              <a:rPr lang="en-US" dirty="0"/>
              <a:t>of </a:t>
            </a:r>
            <a:r>
              <a:rPr lang="en-US" dirty="0" smtClean="0"/>
              <a:t>boxes.</a:t>
            </a:r>
          </a:p>
          <a:p>
            <a:pPr lvl="2"/>
            <a:r>
              <a:rPr lang="en-US" dirty="0"/>
              <a:t>Length, </a:t>
            </a:r>
            <a:r>
              <a:rPr lang="en-US" dirty="0" smtClean="0"/>
              <a:t>%</a:t>
            </a:r>
            <a:endParaRPr lang="en-US" dirty="0"/>
          </a:p>
          <a:p>
            <a:r>
              <a:rPr lang="en-US" b="1" dirty="0"/>
              <a:t>max-height</a:t>
            </a:r>
            <a:r>
              <a:rPr lang="en-US" dirty="0"/>
              <a:t>,</a:t>
            </a:r>
            <a:r>
              <a:rPr lang="en-US" b="1" dirty="0"/>
              <a:t> </a:t>
            </a:r>
            <a:r>
              <a:rPr lang="en-US" b="1" dirty="0" smtClean="0"/>
              <a:t>min-height</a:t>
            </a:r>
          </a:p>
          <a:p>
            <a:pPr lvl="2"/>
            <a:r>
              <a:rPr lang="en-US" dirty="0"/>
              <a:t>constrain box heights to a certain </a:t>
            </a:r>
            <a:r>
              <a:rPr lang="en-US" dirty="0" smtClean="0"/>
              <a:t>range.</a:t>
            </a:r>
          </a:p>
          <a:p>
            <a:pPr lvl="2"/>
            <a:r>
              <a:rPr lang="en-US" dirty="0"/>
              <a:t>Length, </a:t>
            </a:r>
            <a:r>
              <a:rPr lang="en-US" dirty="0" smtClean="0"/>
              <a:t>%</a:t>
            </a:r>
            <a:endParaRPr lang="en-US" dirty="0"/>
          </a:p>
          <a:p>
            <a:r>
              <a:rPr lang="en-US" b="1" dirty="0" smtClean="0"/>
              <a:t>max-width</a:t>
            </a:r>
            <a:r>
              <a:rPr lang="en-US" dirty="0" smtClean="0"/>
              <a:t>,</a:t>
            </a:r>
            <a:r>
              <a:rPr lang="en-US" b="1" dirty="0" smtClean="0"/>
              <a:t> min-width</a:t>
            </a:r>
          </a:p>
          <a:p>
            <a:pPr lvl="2"/>
            <a:r>
              <a:rPr lang="en-US" dirty="0"/>
              <a:t>constrain box </a:t>
            </a:r>
            <a:r>
              <a:rPr lang="en-US" dirty="0" smtClean="0"/>
              <a:t>widths </a:t>
            </a:r>
            <a:r>
              <a:rPr lang="en-US" dirty="0"/>
              <a:t>to a certain range</a:t>
            </a:r>
            <a:r>
              <a:rPr lang="en-US" dirty="0" smtClean="0"/>
              <a:t>.</a:t>
            </a:r>
          </a:p>
          <a:p>
            <a:pPr lvl="2"/>
            <a:r>
              <a:rPr lang="en-US" dirty="0"/>
              <a:t>Length, </a:t>
            </a:r>
            <a:r>
              <a:rPr lang="en-US" dirty="0" smtClean="0"/>
              <a:t>%</a:t>
            </a:r>
          </a:p>
          <a:p>
            <a:pPr lvl="2"/>
            <a:r>
              <a:rPr lang="en-US" dirty="0" smtClean="0">
                <a:solidFill>
                  <a:srgbClr val="009900"/>
                </a:solidFill>
              </a:rPr>
              <a:t>p</a:t>
            </a:r>
            <a:r>
              <a:rPr lang="en-US" dirty="0" smtClean="0"/>
              <a:t> {</a:t>
            </a:r>
            <a:r>
              <a:rPr lang="en-US" dirty="0" smtClean="0">
                <a:solidFill>
                  <a:schemeClr val="tx2">
                    <a:lumMod val="60000"/>
                    <a:lumOff val="40000"/>
                  </a:schemeClr>
                </a:solidFill>
              </a:rPr>
              <a:t>max-height</a:t>
            </a:r>
            <a:r>
              <a:rPr lang="en-US" dirty="0" smtClean="0"/>
              <a:t>: </a:t>
            </a:r>
            <a:r>
              <a:rPr lang="en-US" dirty="0" smtClean="0">
                <a:solidFill>
                  <a:srgbClr val="00B0F0"/>
                </a:solidFill>
              </a:rPr>
              <a:t>50px</a:t>
            </a:r>
            <a:r>
              <a:rPr lang="en-US" dirty="0" smtClean="0"/>
              <a:t>; </a:t>
            </a:r>
            <a:r>
              <a:rPr lang="en-US" dirty="0" smtClean="0">
                <a:solidFill>
                  <a:schemeClr val="tx2">
                    <a:lumMod val="60000"/>
                    <a:lumOff val="40000"/>
                  </a:schemeClr>
                </a:solidFill>
              </a:rPr>
              <a:t>width</a:t>
            </a:r>
            <a:r>
              <a:rPr lang="en-US" dirty="0" smtClean="0"/>
              <a:t>: </a:t>
            </a:r>
            <a:r>
              <a:rPr lang="en-US" dirty="0" smtClean="0">
                <a:solidFill>
                  <a:srgbClr val="00B0F0"/>
                </a:solidFill>
              </a:rPr>
              <a:t>120px</a:t>
            </a:r>
            <a:r>
              <a:rPr lang="en-US" dirty="0" smtClean="0"/>
              <a:t>; </a:t>
            </a:r>
            <a:r>
              <a:rPr lang="en-US" dirty="0" smtClean="0">
                <a:solidFill>
                  <a:schemeClr val="tx2">
                    <a:lumMod val="60000"/>
                    <a:lumOff val="40000"/>
                  </a:schemeClr>
                </a:solidFill>
              </a:rPr>
              <a:t>background</a:t>
            </a:r>
            <a:r>
              <a:rPr lang="en-US" dirty="0" smtClean="0"/>
              <a:t>: </a:t>
            </a:r>
            <a:r>
              <a:rPr lang="en-US" dirty="0" smtClean="0">
                <a:solidFill>
                  <a:srgbClr val="00B0F0"/>
                </a:solidFill>
              </a:rPr>
              <a:t>blue</a:t>
            </a:r>
            <a:r>
              <a:rPr lang="en-US" dirty="0" smtClean="0"/>
              <a:t>;}</a:t>
            </a:r>
            <a:endParaRPr lang="en-US" dirty="0"/>
          </a:p>
          <a:p>
            <a:pPr lvl="2"/>
            <a:endParaRPr lang="en-US" dirty="0" smtClean="0"/>
          </a:p>
        </p:txBody>
      </p:sp>
      <p:sp>
        <p:nvSpPr>
          <p:cNvPr id="4" name="Slide Number Placeholder 3"/>
          <p:cNvSpPr>
            <a:spLocks noGrp="1"/>
          </p:cNvSpPr>
          <p:nvPr>
            <p:ph type="sldNum" sz="quarter" idx="12"/>
          </p:nvPr>
        </p:nvSpPr>
        <p:spPr/>
        <p:txBody>
          <a:bodyPr/>
          <a:lstStyle/>
          <a:p>
            <a:fld id="{DDAD5E5E-8914-4D43-80F6-E5D0E9EDECD0}" type="slidenum">
              <a:rPr lang="en-US" smtClean="0"/>
              <a:pPr/>
              <a:t>37</a:t>
            </a:fld>
            <a:endParaRPr lang="en-US"/>
          </a:p>
        </p:txBody>
      </p:sp>
    </p:spTree>
    <p:custDataLst>
      <p:tags r:id="rId1"/>
    </p:custDataLst>
    <p:extLst>
      <p:ext uri="{BB962C8B-B14F-4D97-AF65-F5344CB8AC3E}">
        <p14:creationId xmlns:p14="http://schemas.microsoft.com/office/powerpoint/2010/main" val="18325104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609600" y="1524000"/>
            <a:ext cx="8064252" cy="4244975"/>
          </a:xfrm>
        </p:spPr>
        <p:txBody>
          <a:bodyPr>
            <a:normAutofit fontScale="92500" lnSpcReduction="20000"/>
          </a:bodyPr>
          <a:lstStyle/>
          <a:p>
            <a:pPr marL="0" indent="0">
              <a:buNone/>
            </a:pPr>
            <a:r>
              <a:rPr lang="en-US" b="1" dirty="0" smtClean="0"/>
              <a:t>Positioning </a:t>
            </a:r>
            <a:r>
              <a:rPr lang="en-US" b="1" dirty="0"/>
              <a:t>- z-index, visibility</a:t>
            </a:r>
            <a:endParaRPr lang="en-US" b="1" dirty="0" smtClean="0"/>
          </a:p>
          <a:p>
            <a:r>
              <a:rPr lang="en-US" b="1" dirty="0" smtClean="0"/>
              <a:t>visibility</a:t>
            </a:r>
          </a:p>
          <a:p>
            <a:pPr lvl="1"/>
            <a:r>
              <a:rPr lang="en-US" dirty="0" smtClean="0"/>
              <a:t>visible </a:t>
            </a:r>
            <a:r>
              <a:rPr lang="en-US" dirty="0"/>
              <a:t>(default), </a:t>
            </a:r>
            <a:r>
              <a:rPr lang="en-US" dirty="0" smtClean="0"/>
              <a:t>hidden (the element is not show, but still take </a:t>
            </a:r>
            <a:r>
              <a:rPr lang="en-US" dirty="0"/>
              <a:t>the space), </a:t>
            </a:r>
            <a:r>
              <a:rPr lang="en-US" dirty="0" smtClean="0"/>
              <a:t>collapse (only for table. Remove a row or a column).</a:t>
            </a:r>
          </a:p>
          <a:p>
            <a:r>
              <a:rPr lang="en-US" b="1" dirty="0" smtClean="0"/>
              <a:t>z-index</a:t>
            </a:r>
          </a:p>
          <a:p>
            <a:pPr lvl="1"/>
            <a:r>
              <a:rPr lang="en-US" dirty="0" smtClean="0"/>
              <a:t>auto, value (can be negative)</a:t>
            </a:r>
          </a:p>
          <a:p>
            <a:pPr lvl="1"/>
            <a:r>
              <a:rPr lang="en-US" dirty="0"/>
              <a:t>works on positioned </a:t>
            </a:r>
            <a:r>
              <a:rPr lang="en-US" dirty="0" smtClean="0"/>
              <a:t>boxes.</a:t>
            </a:r>
          </a:p>
          <a:p>
            <a:pPr lvl="2"/>
            <a:r>
              <a:rPr lang="en-US" dirty="0" err="1" smtClean="0">
                <a:solidFill>
                  <a:srgbClr val="009900"/>
                </a:solidFill>
              </a:rPr>
              <a:t>img</a:t>
            </a:r>
            <a:r>
              <a:rPr lang="en-US" dirty="0" smtClean="0"/>
              <a:t> {</a:t>
            </a:r>
            <a:r>
              <a:rPr lang="en-US" dirty="0" smtClean="0">
                <a:solidFill>
                  <a:schemeClr val="tx2">
                    <a:lumMod val="60000"/>
                    <a:lumOff val="40000"/>
                  </a:schemeClr>
                </a:solidFill>
              </a:rPr>
              <a:t>position</a:t>
            </a:r>
            <a:r>
              <a:rPr lang="en-US" dirty="0" smtClean="0"/>
              <a:t>: </a:t>
            </a:r>
            <a:r>
              <a:rPr lang="en-US" dirty="0" smtClean="0">
                <a:solidFill>
                  <a:srgbClr val="00B0F0"/>
                </a:solidFill>
              </a:rPr>
              <a:t>absolute</a:t>
            </a:r>
            <a:r>
              <a:rPr lang="en-US" dirty="0" smtClean="0"/>
              <a:t>; </a:t>
            </a:r>
            <a:r>
              <a:rPr lang="en-US" dirty="0" smtClean="0">
                <a:solidFill>
                  <a:schemeClr val="tx2">
                    <a:lumMod val="60000"/>
                    <a:lumOff val="40000"/>
                  </a:schemeClr>
                </a:solidFill>
              </a:rPr>
              <a:t>left</a:t>
            </a:r>
            <a:r>
              <a:rPr lang="en-US" dirty="0" smtClean="0"/>
              <a:t>: </a:t>
            </a:r>
            <a:r>
              <a:rPr lang="en-US" dirty="0" smtClean="0">
                <a:solidFill>
                  <a:srgbClr val="00B0F0"/>
                </a:solidFill>
              </a:rPr>
              <a:t>0px</a:t>
            </a:r>
            <a:r>
              <a:rPr lang="en-US" dirty="0" smtClean="0"/>
              <a:t>; </a:t>
            </a:r>
            <a:r>
              <a:rPr lang="en-US" dirty="0" smtClean="0">
                <a:solidFill>
                  <a:schemeClr val="tx2">
                    <a:lumMod val="60000"/>
                    <a:lumOff val="40000"/>
                  </a:schemeClr>
                </a:solidFill>
              </a:rPr>
              <a:t>top</a:t>
            </a:r>
            <a:r>
              <a:rPr lang="en-US" dirty="0" smtClean="0"/>
              <a:t>: </a:t>
            </a:r>
            <a:r>
              <a:rPr lang="en-US" dirty="0" smtClean="0">
                <a:solidFill>
                  <a:srgbClr val="00B0F0"/>
                </a:solidFill>
              </a:rPr>
              <a:t>0px</a:t>
            </a:r>
            <a:r>
              <a:rPr lang="en-US" dirty="0" smtClean="0"/>
              <a:t>;</a:t>
            </a:r>
            <a:r>
              <a:rPr lang="en-US" dirty="0"/>
              <a:t> </a:t>
            </a:r>
            <a:r>
              <a:rPr lang="en-US" dirty="0" smtClean="0">
                <a:solidFill>
                  <a:schemeClr val="tx2">
                    <a:lumMod val="60000"/>
                    <a:lumOff val="40000"/>
                  </a:schemeClr>
                </a:solidFill>
              </a:rPr>
              <a:t>z-index</a:t>
            </a:r>
            <a:r>
              <a:rPr lang="en-US" dirty="0" smtClean="0"/>
              <a:t>: </a:t>
            </a:r>
            <a:r>
              <a:rPr lang="en-US" dirty="0" smtClean="0">
                <a:solidFill>
                  <a:srgbClr val="00B0F0"/>
                </a:solidFill>
              </a:rPr>
              <a:t>-</a:t>
            </a:r>
            <a:r>
              <a:rPr lang="en-US" dirty="0">
                <a:solidFill>
                  <a:srgbClr val="00B0F0"/>
                </a:solidFill>
              </a:rPr>
              <a:t>1</a:t>
            </a:r>
            <a:r>
              <a:rPr lang="en-US" dirty="0" smtClean="0"/>
              <a:t>;}</a:t>
            </a:r>
          </a:p>
          <a:p>
            <a:pPr lvl="2"/>
            <a:r>
              <a:rPr lang="en-US" dirty="0" smtClean="0"/>
              <a:t>The image in the HTML page will be under the text</a:t>
            </a:r>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38</a:t>
            </a:fld>
            <a:endParaRPr lang="en-US"/>
          </a:p>
        </p:txBody>
      </p:sp>
    </p:spTree>
    <p:custDataLst>
      <p:tags r:id="rId1"/>
    </p:custDataLst>
    <p:extLst>
      <p:ext uri="{BB962C8B-B14F-4D97-AF65-F5344CB8AC3E}">
        <p14:creationId xmlns:p14="http://schemas.microsoft.com/office/powerpoint/2010/main" val="14505072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p:txBody>
          <a:bodyPr>
            <a:normAutofit fontScale="92500" lnSpcReduction="10000"/>
          </a:bodyPr>
          <a:lstStyle/>
          <a:p>
            <a:pPr marL="0" lvl="1" indent="0">
              <a:buNone/>
            </a:pPr>
            <a:r>
              <a:rPr lang="en-US" sz="3000" b="1" dirty="0" smtClean="0"/>
              <a:t>Positioning </a:t>
            </a:r>
            <a:r>
              <a:rPr lang="en-US" sz="3000" b="1" dirty="0"/>
              <a:t>- offsets</a:t>
            </a:r>
          </a:p>
          <a:p>
            <a:pPr marL="342900" lvl="1" indent="-342900"/>
            <a:r>
              <a:rPr lang="en-US" dirty="0" smtClean="0"/>
              <a:t>An </a:t>
            </a:r>
            <a:r>
              <a:rPr lang="en-US" dirty="0"/>
              <a:t>element is said to be positioned if its </a:t>
            </a:r>
            <a:r>
              <a:rPr lang="en-US" dirty="0" smtClean="0">
                <a:solidFill>
                  <a:schemeClr val="tx2">
                    <a:lumMod val="60000"/>
                    <a:lumOff val="40000"/>
                  </a:schemeClr>
                </a:solidFill>
              </a:rPr>
              <a:t>position</a:t>
            </a:r>
            <a:r>
              <a:rPr lang="en-US" dirty="0" smtClean="0"/>
              <a:t> </a:t>
            </a:r>
            <a:r>
              <a:rPr lang="en-US" dirty="0"/>
              <a:t>property has a value other than </a:t>
            </a:r>
            <a:r>
              <a:rPr lang="en-US" dirty="0" smtClean="0">
                <a:solidFill>
                  <a:srgbClr val="00B0F0"/>
                </a:solidFill>
              </a:rPr>
              <a:t>static</a:t>
            </a:r>
            <a:r>
              <a:rPr lang="en-US" dirty="0" smtClean="0"/>
              <a:t>.</a:t>
            </a:r>
          </a:p>
          <a:p>
            <a:pPr marL="742950" lvl="2" indent="-342900"/>
            <a:r>
              <a:rPr lang="en-US" sz="2800" b="1" dirty="0" smtClean="0"/>
              <a:t>top</a:t>
            </a:r>
          </a:p>
          <a:p>
            <a:pPr marL="979488" lvl="3" indent="-342900"/>
            <a:r>
              <a:rPr lang="en-US" sz="2400" dirty="0"/>
              <a:t>Length, </a:t>
            </a:r>
            <a:r>
              <a:rPr lang="en-US" sz="2400" dirty="0" smtClean="0"/>
              <a:t>%</a:t>
            </a:r>
          </a:p>
          <a:p>
            <a:pPr marL="742950" lvl="2" indent="-342900"/>
            <a:r>
              <a:rPr lang="en-US" sz="2800" b="1" dirty="0" smtClean="0"/>
              <a:t>right</a:t>
            </a:r>
          </a:p>
          <a:p>
            <a:pPr marL="979488" lvl="3" indent="-342900"/>
            <a:r>
              <a:rPr lang="en-US" sz="2400" dirty="0"/>
              <a:t>Length, </a:t>
            </a:r>
            <a:r>
              <a:rPr lang="en-US" sz="2400" dirty="0" smtClean="0"/>
              <a:t>%</a:t>
            </a:r>
          </a:p>
          <a:p>
            <a:pPr marL="742950" lvl="2" indent="-342900"/>
            <a:r>
              <a:rPr lang="en-US" sz="2800" b="1" dirty="0" smtClean="0"/>
              <a:t>bottom</a:t>
            </a:r>
          </a:p>
          <a:p>
            <a:pPr marL="979488" lvl="3" indent="-342900"/>
            <a:r>
              <a:rPr lang="en-US" sz="2400" dirty="0"/>
              <a:t>Length, </a:t>
            </a:r>
            <a:r>
              <a:rPr lang="en-US" sz="2400" dirty="0" smtClean="0"/>
              <a:t>%</a:t>
            </a:r>
          </a:p>
          <a:p>
            <a:pPr marL="742950" lvl="2" indent="-342900"/>
            <a:r>
              <a:rPr lang="en-US" sz="2800" b="1" dirty="0" smtClean="0"/>
              <a:t>left</a:t>
            </a:r>
            <a:endParaRPr lang="en-US" sz="2800" b="1" dirty="0"/>
          </a:p>
          <a:p>
            <a:pPr marL="979488" lvl="3" indent="-342900"/>
            <a:r>
              <a:rPr lang="en-US" sz="2400" dirty="0" smtClean="0"/>
              <a:t>Length</a:t>
            </a:r>
            <a:r>
              <a:rPr lang="en-US" sz="2400" dirty="0"/>
              <a:t>, %</a:t>
            </a:r>
          </a:p>
          <a:p>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39</a:t>
            </a:fld>
            <a:endParaRPr lang="en-US"/>
          </a:p>
        </p:txBody>
      </p:sp>
    </p:spTree>
    <p:custDataLst>
      <p:tags r:id="rId1"/>
    </p:custDataLst>
    <p:extLst>
      <p:ext uri="{BB962C8B-B14F-4D97-AF65-F5344CB8AC3E}">
        <p14:creationId xmlns:p14="http://schemas.microsoft.com/office/powerpoint/2010/main" val="24669334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AF629C40-4BC5-415D-877B-E3DC46419BE6}" type="slidenum">
              <a:rPr lang="en-US"/>
              <a:pPr/>
              <a:t>4</a:t>
            </a:fld>
            <a:endParaRPr lang="en-US"/>
          </a:p>
        </p:txBody>
      </p:sp>
      <p:sp>
        <p:nvSpPr>
          <p:cNvPr id="270338" name="Rectangle 2"/>
          <p:cNvSpPr>
            <a:spLocks noGrp="1" noChangeArrowheads="1"/>
          </p:cNvSpPr>
          <p:nvPr>
            <p:ph type="title"/>
          </p:nvPr>
        </p:nvSpPr>
        <p:spPr/>
        <p:txBody>
          <a:bodyPr>
            <a:normAutofit/>
          </a:bodyPr>
          <a:lstStyle/>
          <a:p>
            <a:r>
              <a:rPr lang="en-US" dirty="0"/>
              <a:t>3.1. Cascading Style Sheet </a:t>
            </a:r>
          </a:p>
        </p:txBody>
      </p:sp>
      <p:sp>
        <p:nvSpPr>
          <p:cNvPr id="270340" name="Rectangle 4"/>
          <p:cNvSpPr>
            <a:spLocks noChangeArrowheads="1"/>
          </p:cNvSpPr>
          <p:nvPr/>
        </p:nvSpPr>
        <p:spPr bwMode="auto">
          <a:xfrm>
            <a:off x="1828800" y="1752600"/>
            <a:ext cx="7315200" cy="4800600"/>
          </a:xfrm>
          <a:prstGeom prst="rect">
            <a:avLst/>
          </a:prstGeom>
          <a:noFill/>
          <a:ln w="19050">
            <a:noFill/>
            <a:miter lim="800000"/>
            <a:headEnd/>
            <a:tailEnd/>
          </a:ln>
          <a:effectLst/>
        </p:spPr>
        <p:txBody>
          <a:bodyPr wrap="none" anchor="ctr"/>
          <a:lstStyle/>
          <a:p>
            <a:r>
              <a:rPr lang="en-US" dirty="0"/>
              <a:t>p {</a:t>
            </a:r>
          </a:p>
          <a:p>
            <a:r>
              <a:rPr lang="en-US" dirty="0"/>
              <a:t>	font-size: x-large   ;</a:t>
            </a:r>
          </a:p>
          <a:p>
            <a:endParaRPr lang="en-US" dirty="0"/>
          </a:p>
          <a:p>
            <a:r>
              <a:rPr lang="en-US" dirty="0"/>
              <a:t>	background-color: yellow</a:t>
            </a:r>
          </a:p>
          <a:p>
            <a:r>
              <a:rPr lang="en-US" dirty="0"/>
              <a:t>   }</a:t>
            </a:r>
          </a:p>
        </p:txBody>
      </p:sp>
      <p:sp>
        <p:nvSpPr>
          <p:cNvPr id="270342" name="Rectangle 6"/>
          <p:cNvSpPr>
            <a:spLocks noChangeArrowheads="1"/>
          </p:cNvSpPr>
          <p:nvPr/>
        </p:nvSpPr>
        <p:spPr bwMode="auto">
          <a:xfrm>
            <a:off x="2667000" y="3581400"/>
            <a:ext cx="2362200" cy="533400"/>
          </a:xfrm>
          <a:prstGeom prst="rect">
            <a:avLst/>
          </a:prstGeom>
          <a:noFill/>
          <a:ln w="19050">
            <a:solidFill>
              <a:srgbClr val="008000"/>
            </a:solidFill>
            <a:miter lim="800000"/>
            <a:headEnd/>
            <a:tailEnd/>
          </a:ln>
          <a:effectLst/>
        </p:spPr>
        <p:txBody>
          <a:bodyPr wrap="none" anchor="ctr"/>
          <a:lstStyle/>
          <a:p>
            <a:endParaRPr lang="en-US"/>
          </a:p>
        </p:txBody>
      </p:sp>
      <p:sp>
        <p:nvSpPr>
          <p:cNvPr id="270344" name="Rectangle 8"/>
          <p:cNvSpPr>
            <a:spLocks noChangeArrowheads="1"/>
          </p:cNvSpPr>
          <p:nvPr/>
        </p:nvSpPr>
        <p:spPr bwMode="auto">
          <a:xfrm>
            <a:off x="2667000" y="4191000"/>
            <a:ext cx="3429000" cy="533400"/>
          </a:xfrm>
          <a:prstGeom prst="rect">
            <a:avLst/>
          </a:prstGeom>
          <a:noFill/>
          <a:ln w="19050">
            <a:solidFill>
              <a:srgbClr val="008000"/>
            </a:solidFill>
            <a:miter lim="800000"/>
            <a:headEnd/>
            <a:tailEnd/>
          </a:ln>
          <a:effectLst/>
        </p:spPr>
        <p:txBody>
          <a:bodyPr wrap="none" anchor="ctr"/>
          <a:lstStyle/>
          <a:p>
            <a:endParaRPr lang="en-US"/>
          </a:p>
        </p:txBody>
      </p:sp>
      <p:sp>
        <p:nvSpPr>
          <p:cNvPr id="270345" name="Rectangle 9"/>
          <p:cNvSpPr>
            <a:spLocks noChangeArrowheads="1"/>
          </p:cNvSpPr>
          <p:nvPr/>
        </p:nvSpPr>
        <p:spPr bwMode="auto">
          <a:xfrm>
            <a:off x="2362200" y="2590799"/>
            <a:ext cx="4191000" cy="2286001"/>
          </a:xfrm>
          <a:prstGeom prst="rect">
            <a:avLst/>
          </a:prstGeom>
          <a:noFill/>
          <a:ln w="19050">
            <a:solidFill>
              <a:schemeClr val="bg2"/>
            </a:solidFill>
            <a:miter lim="800000"/>
            <a:headEnd/>
            <a:tailEnd/>
          </a:ln>
          <a:effectLst/>
        </p:spPr>
        <p:txBody>
          <a:bodyPr wrap="none" anchor="ctr"/>
          <a:lstStyle/>
          <a:p>
            <a:endParaRPr lang="en-US"/>
          </a:p>
        </p:txBody>
      </p:sp>
      <p:sp>
        <p:nvSpPr>
          <p:cNvPr id="270346" name="Oval 10"/>
          <p:cNvSpPr>
            <a:spLocks noChangeArrowheads="1"/>
          </p:cNvSpPr>
          <p:nvPr/>
        </p:nvSpPr>
        <p:spPr bwMode="auto">
          <a:xfrm>
            <a:off x="2438400" y="3657600"/>
            <a:ext cx="1295400" cy="457200"/>
          </a:xfrm>
          <a:prstGeom prst="ellipse">
            <a:avLst/>
          </a:prstGeom>
          <a:noFill/>
          <a:ln w="19050">
            <a:solidFill>
              <a:schemeClr val="hlink"/>
            </a:solidFill>
            <a:round/>
            <a:headEnd/>
            <a:tailEnd/>
          </a:ln>
          <a:effectLst/>
        </p:spPr>
        <p:txBody>
          <a:bodyPr wrap="none" anchor="ctr"/>
          <a:lstStyle/>
          <a:p>
            <a:endParaRPr lang="en-US"/>
          </a:p>
        </p:txBody>
      </p:sp>
      <p:sp>
        <p:nvSpPr>
          <p:cNvPr id="270347" name="Oval 11"/>
          <p:cNvSpPr>
            <a:spLocks noChangeArrowheads="1"/>
          </p:cNvSpPr>
          <p:nvPr/>
        </p:nvSpPr>
        <p:spPr bwMode="auto">
          <a:xfrm>
            <a:off x="2133600" y="4191000"/>
            <a:ext cx="2438400" cy="533400"/>
          </a:xfrm>
          <a:prstGeom prst="ellipse">
            <a:avLst/>
          </a:prstGeom>
          <a:noFill/>
          <a:ln w="19050">
            <a:solidFill>
              <a:schemeClr val="hlink"/>
            </a:solidFill>
            <a:round/>
            <a:headEnd/>
            <a:tailEnd/>
          </a:ln>
          <a:effectLst/>
        </p:spPr>
        <p:txBody>
          <a:bodyPr wrap="none" anchor="ctr"/>
          <a:lstStyle/>
          <a:p>
            <a:endParaRPr lang="en-US"/>
          </a:p>
        </p:txBody>
      </p:sp>
      <p:sp>
        <p:nvSpPr>
          <p:cNvPr id="270348" name="Text Box 12"/>
          <p:cNvSpPr txBox="1">
            <a:spLocks noChangeArrowheads="1"/>
          </p:cNvSpPr>
          <p:nvPr/>
        </p:nvSpPr>
        <p:spPr bwMode="auto">
          <a:xfrm>
            <a:off x="381000" y="4876800"/>
            <a:ext cx="2209800" cy="396875"/>
          </a:xfrm>
          <a:prstGeom prst="rect">
            <a:avLst/>
          </a:prstGeom>
          <a:noFill/>
          <a:ln w="19050">
            <a:noFill/>
            <a:miter lim="800000"/>
            <a:headEnd/>
            <a:tailEnd/>
          </a:ln>
          <a:effectLst/>
        </p:spPr>
        <p:txBody>
          <a:bodyPr>
            <a:spAutoFit/>
          </a:bodyPr>
          <a:lstStyle/>
          <a:p>
            <a:pPr>
              <a:spcBef>
                <a:spcPct val="50000"/>
              </a:spcBef>
            </a:pPr>
            <a:r>
              <a:rPr lang="en-US" sz="2000" dirty="0" smtClean="0">
                <a:latin typeface="Verdana" pitchFamily="34" charset="0"/>
              </a:rPr>
              <a:t>Selector String</a:t>
            </a:r>
            <a:endParaRPr lang="en-US" sz="2000" dirty="0">
              <a:latin typeface="Verdana" pitchFamily="34" charset="0"/>
            </a:endParaRPr>
          </a:p>
        </p:txBody>
      </p:sp>
      <p:sp>
        <p:nvSpPr>
          <p:cNvPr id="270350" name="Line 14"/>
          <p:cNvSpPr>
            <a:spLocks noChangeShapeType="1"/>
          </p:cNvSpPr>
          <p:nvPr/>
        </p:nvSpPr>
        <p:spPr bwMode="auto">
          <a:xfrm flipV="1">
            <a:off x="1295400" y="3733798"/>
            <a:ext cx="533400" cy="1143001"/>
          </a:xfrm>
          <a:prstGeom prst="line">
            <a:avLst/>
          </a:prstGeom>
          <a:noFill/>
          <a:ln w="19050">
            <a:solidFill>
              <a:schemeClr val="tx1"/>
            </a:solidFill>
            <a:round/>
            <a:headEnd/>
            <a:tailEnd/>
          </a:ln>
          <a:effectLst/>
        </p:spPr>
        <p:txBody>
          <a:bodyPr wrap="none" anchor="ctr"/>
          <a:lstStyle/>
          <a:p>
            <a:endParaRPr lang="en-US"/>
          </a:p>
        </p:txBody>
      </p:sp>
      <p:sp>
        <p:nvSpPr>
          <p:cNvPr id="270351" name="Line 15"/>
          <p:cNvSpPr>
            <a:spLocks noChangeShapeType="1"/>
          </p:cNvSpPr>
          <p:nvPr/>
        </p:nvSpPr>
        <p:spPr bwMode="auto">
          <a:xfrm flipV="1">
            <a:off x="3352800" y="2133600"/>
            <a:ext cx="838200" cy="1524000"/>
          </a:xfrm>
          <a:prstGeom prst="line">
            <a:avLst/>
          </a:prstGeom>
          <a:noFill/>
          <a:ln w="19050">
            <a:solidFill>
              <a:schemeClr val="hlink"/>
            </a:solidFill>
            <a:round/>
            <a:headEnd/>
            <a:tailEnd/>
          </a:ln>
          <a:effectLst/>
        </p:spPr>
        <p:txBody>
          <a:bodyPr wrap="none" anchor="ctr"/>
          <a:lstStyle/>
          <a:p>
            <a:endParaRPr lang="en-US"/>
          </a:p>
        </p:txBody>
      </p:sp>
      <p:sp>
        <p:nvSpPr>
          <p:cNvPr id="270352" name="Line 16"/>
          <p:cNvSpPr>
            <a:spLocks noChangeShapeType="1"/>
          </p:cNvSpPr>
          <p:nvPr/>
        </p:nvSpPr>
        <p:spPr bwMode="auto">
          <a:xfrm>
            <a:off x="4191000" y="2133600"/>
            <a:ext cx="38100" cy="2171698"/>
          </a:xfrm>
          <a:prstGeom prst="line">
            <a:avLst/>
          </a:prstGeom>
          <a:noFill/>
          <a:ln w="19050">
            <a:solidFill>
              <a:schemeClr val="hlink"/>
            </a:solidFill>
            <a:round/>
            <a:headEnd/>
            <a:tailEnd/>
          </a:ln>
          <a:effectLst/>
        </p:spPr>
        <p:txBody>
          <a:bodyPr wrap="none" anchor="ctr"/>
          <a:lstStyle/>
          <a:p>
            <a:endParaRPr lang="en-US"/>
          </a:p>
        </p:txBody>
      </p:sp>
      <p:sp>
        <p:nvSpPr>
          <p:cNvPr id="270353" name="Text Box 17"/>
          <p:cNvSpPr txBox="1">
            <a:spLocks noChangeArrowheads="1"/>
          </p:cNvSpPr>
          <p:nvPr/>
        </p:nvSpPr>
        <p:spPr bwMode="auto">
          <a:xfrm>
            <a:off x="3124200" y="1752600"/>
            <a:ext cx="2209800" cy="396875"/>
          </a:xfrm>
          <a:prstGeom prst="rect">
            <a:avLst/>
          </a:prstGeom>
          <a:noFill/>
          <a:ln w="19050">
            <a:noFill/>
            <a:miter lim="800000"/>
            <a:headEnd/>
            <a:tailEnd/>
          </a:ln>
          <a:effectLst/>
        </p:spPr>
        <p:txBody>
          <a:bodyPr>
            <a:spAutoFit/>
          </a:bodyPr>
          <a:lstStyle/>
          <a:p>
            <a:pPr>
              <a:spcBef>
                <a:spcPct val="50000"/>
              </a:spcBef>
            </a:pPr>
            <a:r>
              <a:rPr lang="en-US" sz="2000" dirty="0">
                <a:latin typeface="Verdana" pitchFamily="34" charset="0"/>
              </a:rPr>
              <a:t>property names</a:t>
            </a:r>
          </a:p>
        </p:txBody>
      </p:sp>
      <p:sp>
        <p:nvSpPr>
          <p:cNvPr id="270354" name="Line 18"/>
          <p:cNvSpPr>
            <a:spLocks noChangeShapeType="1"/>
          </p:cNvSpPr>
          <p:nvPr/>
        </p:nvSpPr>
        <p:spPr bwMode="auto">
          <a:xfrm flipV="1">
            <a:off x="4572000" y="2286000"/>
            <a:ext cx="1676400" cy="1447798"/>
          </a:xfrm>
          <a:prstGeom prst="line">
            <a:avLst/>
          </a:prstGeom>
          <a:noFill/>
          <a:ln w="19050">
            <a:solidFill>
              <a:srgbClr val="008000"/>
            </a:solidFill>
            <a:round/>
            <a:headEnd/>
            <a:tailEnd/>
          </a:ln>
          <a:effectLst/>
        </p:spPr>
        <p:txBody>
          <a:bodyPr wrap="none" anchor="ctr"/>
          <a:lstStyle/>
          <a:p>
            <a:endParaRPr lang="en-US"/>
          </a:p>
        </p:txBody>
      </p:sp>
      <p:sp>
        <p:nvSpPr>
          <p:cNvPr id="270355" name="Line 19"/>
          <p:cNvSpPr>
            <a:spLocks noChangeShapeType="1"/>
          </p:cNvSpPr>
          <p:nvPr/>
        </p:nvSpPr>
        <p:spPr bwMode="auto">
          <a:xfrm flipV="1">
            <a:off x="5334000" y="2286000"/>
            <a:ext cx="914400" cy="2019298"/>
          </a:xfrm>
          <a:prstGeom prst="line">
            <a:avLst/>
          </a:prstGeom>
          <a:noFill/>
          <a:ln w="19050">
            <a:solidFill>
              <a:srgbClr val="008000"/>
            </a:solidFill>
            <a:round/>
            <a:headEnd/>
            <a:tailEnd/>
          </a:ln>
          <a:effectLst/>
        </p:spPr>
        <p:txBody>
          <a:bodyPr wrap="none" anchor="ctr"/>
          <a:lstStyle/>
          <a:p>
            <a:endParaRPr lang="en-US"/>
          </a:p>
        </p:txBody>
      </p:sp>
      <p:sp>
        <p:nvSpPr>
          <p:cNvPr id="270356" name="Text Box 20"/>
          <p:cNvSpPr txBox="1">
            <a:spLocks noChangeArrowheads="1"/>
          </p:cNvSpPr>
          <p:nvPr/>
        </p:nvSpPr>
        <p:spPr bwMode="auto">
          <a:xfrm>
            <a:off x="5791200" y="1889125"/>
            <a:ext cx="2209800" cy="396875"/>
          </a:xfrm>
          <a:prstGeom prst="rect">
            <a:avLst/>
          </a:prstGeom>
          <a:noFill/>
          <a:ln w="19050">
            <a:noFill/>
            <a:miter lim="800000"/>
            <a:headEnd/>
            <a:tailEnd/>
          </a:ln>
          <a:effectLst/>
        </p:spPr>
        <p:txBody>
          <a:bodyPr>
            <a:spAutoFit/>
          </a:bodyPr>
          <a:lstStyle/>
          <a:p>
            <a:pPr>
              <a:spcBef>
                <a:spcPct val="50000"/>
              </a:spcBef>
            </a:pPr>
            <a:r>
              <a:rPr lang="en-US" sz="2000" dirty="0">
                <a:latin typeface="Verdana" pitchFamily="34" charset="0"/>
              </a:rPr>
              <a:t>declarations</a:t>
            </a:r>
          </a:p>
        </p:txBody>
      </p:sp>
      <p:sp>
        <p:nvSpPr>
          <p:cNvPr id="270357" name="Text Box 21"/>
          <p:cNvSpPr txBox="1">
            <a:spLocks noChangeArrowheads="1"/>
          </p:cNvSpPr>
          <p:nvPr/>
        </p:nvSpPr>
        <p:spPr bwMode="auto">
          <a:xfrm>
            <a:off x="6172200" y="4876800"/>
            <a:ext cx="2514600" cy="396875"/>
          </a:xfrm>
          <a:prstGeom prst="rect">
            <a:avLst/>
          </a:prstGeom>
          <a:noFill/>
          <a:ln w="19050">
            <a:noFill/>
            <a:miter lim="800000"/>
            <a:headEnd/>
            <a:tailEnd/>
          </a:ln>
          <a:effectLst/>
        </p:spPr>
        <p:txBody>
          <a:bodyPr>
            <a:spAutoFit/>
          </a:bodyPr>
          <a:lstStyle/>
          <a:p>
            <a:pPr>
              <a:spcBef>
                <a:spcPct val="50000"/>
              </a:spcBef>
            </a:pPr>
            <a:r>
              <a:rPr lang="en-US" sz="2000" dirty="0">
                <a:latin typeface="Verdana" pitchFamily="34" charset="0"/>
              </a:rPr>
              <a:t>declaration block</a:t>
            </a:r>
          </a:p>
        </p:txBody>
      </p:sp>
      <p:sp>
        <p:nvSpPr>
          <p:cNvPr id="270358" name="Line 22"/>
          <p:cNvSpPr>
            <a:spLocks noChangeShapeType="1"/>
          </p:cNvSpPr>
          <p:nvPr/>
        </p:nvSpPr>
        <p:spPr bwMode="auto">
          <a:xfrm>
            <a:off x="6324600" y="3581400"/>
            <a:ext cx="1295400" cy="1295400"/>
          </a:xfrm>
          <a:prstGeom prst="line">
            <a:avLst/>
          </a:prstGeom>
          <a:noFill/>
          <a:ln w="19050">
            <a:solidFill>
              <a:schemeClr val="bg2"/>
            </a:solidFill>
            <a:round/>
            <a:headEnd/>
            <a:tailEnd/>
          </a:ln>
          <a:effectLst/>
        </p:spPr>
        <p:txBody>
          <a:bodyPr wrap="none" anchor="ctr"/>
          <a:lstStyle/>
          <a:p>
            <a:endParaRPr lang="en-US"/>
          </a:p>
        </p:txBody>
      </p:sp>
      <p:sp>
        <p:nvSpPr>
          <p:cNvPr id="2" name="TextBox 1"/>
          <p:cNvSpPr txBox="1"/>
          <p:nvPr/>
        </p:nvSpPr>
        <p:spPr>
          <a:xfrm>
            <a:off x="647700" y="1302603"/>
            <a:ext cx="3086100" cy="584775"/>
          </a:xfrm>
          <a:prstGeom prst="rect">
            <a:avLst/>
          </a:prstGeom>
          <a:noFill/>
        </p:spPr>
        <p:txBody>
          <a:bodyPr wrap="square" rtlCol="0">
            <a:spAutoFit/>
          </a:bodyPr>
          <a:lstStyle/>
          <a:p>
            <a:r>
              <a:rPr lang="en-US" sz="3200" b="1" dirty="0" smtClean="0"/>
              <a:t>CSS </a:t>
            </a:r>
            <a:r>
              <a:rPr lang="en-US" sz="3200" b="1" dirty="0"/>
              <a:t>Style Rule</a:t>
            </a:r>
          </a:p>
        </p:txBody>
      </p:sp>
    </p:spTree>
    <p:custDataLst>
      <p:tags r:id="rId1"/>
    </p:custDataLst>
    <p:extLst>
      <p:ext uri="{BB962C8B-B14F-4D97-AF65-F5344CB8AC3E}">
        <p14:creationId xmlns:p14="http://schemas.microsoft.com/office/powerpoint/2010/main" val="3537748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684212" y="1546225"/>
            <a:ext cx="8078788" cy="4244975"/>
          </a:xfrm>
        </p:spPr>
        <p:txBody>
          <a:bodyPr>
            <a:normAutofit fontScale="77500" lnSpcReduction="20000"/>
          </a:bodyPr>
          <a:lstStyle/>
          <a:p>
            <a:pPr marL="0" indent="0">
              <a:buNone/>
            </a:pPr>
            <a:r>
              <a:rPr lang="en-US" b="1" dirty="0" smtClean="0"/>
              <a:t>Positioning </a:t>
            </a:r>
            <a:r>
              <a:rPr lang="en-US" b="1" dirty="0"/>
              <a:t>- Visual effects</a:t>
            </a:r>
            <a:endParaRPr lang="en-US" b="1" dirty="0" smtClean="0"/>
          </a:p>
          <a:p>
            <a:r>
              <a:rPr lang="en-US" b="1" dirty="0" smtClean="0"/>
              <a:t>overflow</a:t>
            </a:r>
          </a:p>
          <a:p>
            <a:pPr lvl="1"/>
            <a:r>
              <a:rPr lang="en-US" sz="3300" dirty="0"/>
              <a:t>specifies what to do if the content of an element exceeds the size of the element's box</a:t>
            </a:r>
            <a:r>
              <a:rPr lang="en-US" sz="3300" dirty="0" smtClean="0"/>
              <a:t>.</a:t>
            </a:r>
          </a:p>
          <a:p>
            <a:pPr lvl="1"/>
            <a:r>
              <a:rPr lang="en-US" sz="3300" dirty="0" smtClean="0"/>
              <a:t>visible (default), hidden, scroll</a:t>
            </a:r>
          </a:p>
          <a:p>
            <a:pPr lvl="2"/>
            <a:r>
              <a:rPr lang="en-US" sz="2800" dirty="0" smtClean="0">
                <a:solidFill>
                  <a:srgbClr val="009900"/>
                </a:solidFill>
              </a:rPr>
              <a:t>div</a:t>
            </a:r>
            <a:r>
              <a:rPr lang="en-US" sz="2800" dirty="0" smtClean="0"/>
              <a:t> {</a:t>
            </a:r>
            <a:r>
              <a:rPr lang="en-US" sz="2800" dirty="0" smtClean="0">
                <a:solidFill>
                  <a:schemeClr val="tx2">
                    <a:lumMod val="60000"/>
                    <a:lumOff val="40000"/>
                  </a:schemeClr>
                </a:solidFill>
              </a:rPr>
              <a:t>width</a:t>
            </a:r>
            <a:r>
              <a:rPr lang="en-US" sz="2800" dirty="0" smtClean="0"/>
              <a:t>: </a:t>
            </a:r>
            <a:r>
              <a:rPr lang="en-US" sz="2800" dirty="0" smtClean="0">
                <a:solidFill>
                  <a:srgbClr val="00B0F0"/>
                </a:solidFill>
              </a:rPr>
              <a:t>50px</a:t>
            </a:r>
            <a:r>
              <a:rPr lang="en-US" sz="2800" dirty="0" smtClean="0"/>
              <a:t>; </a:t>
            </a:r>
            <a:r>
              <a:rPr lang="en-US" sz="2800" dirty="0" smtClean="0">
                <a:solidFill>
                  <a:schemeClr val="tx2">
                    <a:lumMod val="60000"/>
                    <a:lumOff val="40000"/>
                  </a:schemeClr>
                </a:solidFill>
              </a:rPr>
              <a:t>height</a:t>
            </a:r>
            <a:r>
              <a:rPr lang="en-US" sz="2800" dirty="0" smtClean="0"/>
              <a:t>: </a:t>
            </a:r>
            <a:r>
              <a:rPr lang="en-US" sz="2800" dirty="0" smtClean="0">
                <a:solidFill>
                  <a:srgbClr val="00B0F0"/>
                </a:solidFill>
              </a:rPr>
              <a:t>50px</a:t>
            </a:r>
            <a:r>
              <a:rPr lang="en-US" sz="2800" dirty="0" smtClean="0"/>
              <a:t>; </a:t>
            </a:r>
            <a:r>
              <a:rPr lang="en-US" sz="2800" dirty="0" smtClean="0">
                <a:solidFill>
                  <a:schemeClr val="tx2">
                    <a:lumMod val="60000"/>
                    <a:lumOff val="40000"/>
                  </a:schemeClr>
                </a:solidFill>
              </a:rPr>
              <a:t>overflow</a:t>
            </a:r>
            <a:r>
              <a:rPr lang="en-US" sz="2800" dirty="0" smtClean="0"/>
              <a:t>: </a:t>
            </a:r>
            <a:r>
              <a:rPr lang="en-US" sz="2800" dirty="0" smtClean="0">
                <a:solidFill>
                  <a:srgbClr val="00B0F0"/>
                </a:solidFill>
              </a:rPr>
              <a:t>scroll</a:t>
            </a:r>
            <a:r>
              <a:rPr lang="en-US" sz="2800" dirty="0" smtClean="0"/>
              <a:t>;}</a:t>
            </a:r>
            <a:br>
              <a:rPr lang="en-US" sz="2800" dirty="0" smtClean="0"/>
            </a:br>
            <a:r>
              <a:rPr lang="en-US" sz="2800" dirty="0" smtClean="0">
                <a:solidFill>
                  <a:schemeClr val="tx2">
                    <a:lumMod val="75000"/>
                  </a:schemeClr>
                </a:solidFill>
              </a:rPr>
              <a:t>&lt;div&gt;</a:t>
            </a:r>
            <a:r>
              <a:rPr lang="en-US" sz="2800" dirty="0" smtClean="0"/>
              <a:t>A long </a:t>
            </a:r>
            <a:r>
              <a:rPr lang="en-US" sz="2800" dirty="0" err="1" smtClean="0"/>
              <a:t>long</a:t>
            </a:r>
            <a:r>
              <a:rPr lang="en-US" sz="2800" dirty="0" smtClean="0"/>
              <a:t> </a:t>
            </a:r>
            <a:r>
              <a:rPr lang="en-US" sz="2800" dirty="0" err="1" smtClean="0"/>
              <a:t>long</a:t>
            </a:r>
            <a:r>
              <a:rPr lang="en-US" sz="2800" dirty="0" smtClean="0"/>
              <a:t> </a:t>
            </a:r>
            <a:r>
              <a:rPr lang="en-US" sz="2800" dirty="0" err="1" smtClean="0"/>
              <a:t>long</a:t>
            </a:r>
            <a:r>
              <a:rPr lang="en-US" sz="2800" dirty="0" smtClean="0"/>
              <a:t> </a:t>
            </a:r>
            <a:r>
              <a:rPr lang="en-US" sz="2800" dirty="0" err="1" smtClean="0"/>
              <a:t>long</a:t>
            </a:r>
            <a:r>
              <a:rPr lang="en-US" sz="2800" dirty="0" smtClean="0"/>
              <a:t> </a:t>
            </a:r>
            <a:r>
              <a:rPr lang="en-US" sz="2800" dirty="0" err="1" smtClean="0"/>
              <a:t>long</a:t>
            </a:r>
            <a:r>
              <a:rPr lang="en-US" sz="2800" dirty="0" smtClean="0"/>
              <a:t> </a:t>
            </a:r>
            <a:r>
              <a:rPr lang="en-US" sz="2800" dirty="0" err="1" smtClean="0"/>
              <a:t>long</a:t>
            </a:r>
            <a:r>
              <a:rPr lang="en-US" sz="2800" dirty="0" smtClean="0"/>
              <a:t> text.</a:t>
            </a:r>
            <a:r>
              <a:rPr lang="en-US" sz="2800" dirty="0" smtClean="0">
                <a:solidFill>
                  <a:schemeClr val="tx2">
                    <a:lumMod val="75000"/>
                  </a:schemeClr>
                </a:solidFill>
              </a:rPr>
              <a:t>&lt;/div&gt;</a:t>
            </a:r>
          </a:p>
          <a:p>
            <a:r>
              <a:rPr lang="en-US" b="1" dirty="0" smtClean="0"/>
              <a:t>clip</a:t>
            </a:r>
          </a:p>
          <a:p>
            <a:pPr lvl="1"/>
            <a:r>
              <a:rPr lang="en-US" sz="3100" dirty="0"/>
              <a:t>A </a:t>
            </a:r>
            <a:r>
              <a:rPr lang="en-US" sz="3100" i="1" dirty="0"/>
              <a:t>clipping region</a:t>
            </a:r>
            <a:r>
              <a:rPr lang="en-US" sz="3100" dirty="0"/>
              <a:t> defines what portion of an </a:t>
            </a:r>
            <a:r>
              <a:rPr lang="en-US" sz="3100" dirty="0" smtClean="0"/>
              <a:t>element box </a:t>
            </a:r>
            <a:r>
              <a:rPr lang="en-US" sz="3100" dirty="0"/>
              <a:t>is visible</a:t>
            </a:r>
            <a:r>
              <a:rPr lang="en-US" sz="3100" dirty="0" smtClean="0"/>
              <a:t>.</a:t>
            </a:r>
          </a:p>
          <a:p>
            <a:pPr lvl="2"/>
            <a:r>
              <a:rPr lang="en-US" sz="2600" dirty="0" err="1">
                <a:solidFill>
                  <a:srgbClr val="009900"/>
                </a:solidFill>
              </a:rPr>
              <a:t>img</a:t>
            </a:r>
            <a:r>
              <a:rPr lang="en-US" sz="2600" dirty="0"/>
              <a:t> </a:t>
            </a:r>
            <a:r>
              <a:rPr lang="en-US" sz="2600" dirty="0" smtClean="0"/>
              <a:t>{</a:t>
            </a:r>
            <a:r>
              <a:rPr lang="en-US" sz="2600" dirty="0" smtClean="0">
                <a:solidFill>
                  <a:schemeClr val="tx2">
                    <a:lumMod val="60000"/>
                    <a:lumOff val="40000"/>
                  </a:schemeClr>
                </a:solidFill>
              </a:rPr>
              <a:t>position</a:t>
            </a:r>
            <a:r>
              <a:rPr lang="en-US" sz="2600" dirty="0" smtClean="0"/>
              <a:t>: </a:t>
            </a:r>
            <a:r>
              <a:rPr lang="en-US" sz="2600" dirty="0" smtClean="0">
                <a:solidFill>
                  <a:srgbClr val="00B0F0"/>
                </a:solidFill>
              </a:rPr>
              <a:t>absolute</a:t>
            </a:r>
            <a:r>
              <a:rPr lang="en-US" sz="2600" dirty="0" smtClean="0"/>
              <a:t>; </a:t>
            </a:r>
            <a:r>
              <a:rPr lang="en-US" sz="2600" dirty="0" smtClean="0">
                <a:solidFill>
                  <a:schemeClr val="tx2">
                    <a:lumMod val="60000"/>
                    <a:lumOff val="40000"/>
                  </a:schemeClr>
                </a:solidFill>
              </a:rPr>
              <a:t>clip</a:t>
            </a:r>
            <a:r>
              <a:rPr lang="en-US" sz="2600" dirty="0" smtClean="0"/>
              <a:t>: </a:t>
            </a:r>
            <a:r>
              <a:rPr lang="en-US" sz="2600" dirty="0" err="1" smtClean="0">
                <a:solidFill>
                  <a:srgbClr val="00B0F0"/>
                </a:solidFill>
              </a:rPr>
              <a:t>rect</a:t>
            </a:r>
            <a:r>
              <a:rPr lang="en-US" sz="2600" dirty="0">
                <a:solidFill>
                  <a:srgbClr val="00B0F0"/>
                </a:solidFill>
              </a:rPr>
              <a:t>(40px,60px,100px,0px)</a:t>
            </a:r>
            <a:r>
              <a:rPr lang="en-US" sz="2600" dirty="0"/>
              <a:t>;}</a:t>
            </a:r>
            <a:br>
              <a:rPr lang="en-US" sz="2600" dirty="0"/>
            </a:br>
            <a:r>
              <a:rPr lang="en-US" sz="2600" dirty="0">
                <a:solidFill>
                  <a:schemeClr val="tx2">
                    <a:lumMod val="75000"/>
                  </a:schemeClr>
                </a:solidFill>
              </a:rPr>
              <a:t>&lt;</a:t>
            </a:r>
            <a:r>
              <a:rPr lang="en-US" sz="2600" dirty="0" err="1">
                <a:solidFill>
                  <a:schemeClr val="tx2">
                    <a:lumMod val="75000"/>
                  </a:schemeClr>
                </a:solidFill>
              </a:rPr>
              <a:t>img</a:t>
            </a:r>
            <a:r>
              <a:rPr lang="en-US" sz="2600" dirty="0"/>
              <a:t> </a:t>
            </a:r>
            <a:r>
              <a:rPr lang="en-US" sz="2600" dirty="0" err="1">
                <a:solidFill>
                  <a:schemeClr val="accent1">
                    <a:lumMod val="75000"/>
                  </a:schemeClr>
                </a:solidFill>
              </a:rPr>
              <a:t>src</a:t>
            </a:r>
            <a:r>
              <a:rPr lang="en-US" sz="2600" dirty="0" smtClean="0"/>
              <a:t>=</a:t>
            </a:r>
            <a:r>
              <a:rPr lang="en-US" sz="2600" dirty="0" smtClean="0">
                <a:solidFill>
                  <a:srgbClr val="0070C0"/>
                </a:solidFill>
              </a:rPr>
              <a:t>"pic.gif</a:t>
            </a:r>
            <a:r>
              <a:rPr lang="en-US" sz="2600" dirty="0">
                <a:solidFill>
                  <a:srgbClr val="0070C0"/>
                </a:solidFill>
              </a:rPr>
              <a:t>"</a:t>
            </a:r>
            <a:r>
              <a:rPr lang="en-US" sz="2600" dirty="0"/>
              <a:t> </a:t>
            </a:r>
            <a:r>
              <a:rPr lang="en-US" sz="2600" dirty="0">
                <a:solidFill>
                  <a:schemeClr val="accent1">
                    <a:lumMod val="75000"/>
                  </a:schemeClr>
                </a:solidFill>
              </a:rPr>
              <a:t>width</a:t>
            </a:r>
            <a:r>
              <a:rPr lang="en-US" sz="2600" dirty="0"/>
              <a:t>=</a:t>
            </a:r>
            <a:r>
              <a:rPr lang="en-US" sz="2600" dirty="0">
                <a:solidFill>
                  <a:srgbClr val="0070C0"/>
                </a:solidFill>
              </a:rPr>
              <a:t>"100"</a:t>
            </a:r>
            <a:r>
              <a:rPr lang="en-US" sz="2600" dirty="0"/>
              <a:t> </a:t>
            </a:r>
            <a:r>
              <a:rPr lang="en-US" sz="2600" dirty="0">
                <a:solidFill>
                  <a:schemeClr val="accent1">
                    <a:lumMod val="75000"/>
                  </a:schemeClr>
                </a:solidFill>
              </a:rPr>
              <a:t>height</a:t>
            </a:r>
            <a:r>
              <a:rPr lang="en-US" sz="2600" dirty="0"/>
              <a:t>=</a:t>
            </a:r>
            <a:r>
              <a:rPr lang="en-US" sz="2600" dirty="0">
                <a:solidFill>
                  <a:srgbClr val="0070C0"/>
                </a:solidFill>
              </a:rPr>
              <a:t>"</a:t>
            </a:r>
            <a:r>
              <a:rPr lang="en-US" sz="2600" dirty="0" smtClean="0">
                <a:solidFill>
                  <a:srgbClr val="0070C0"/>
                </a:solidFill>
              </a:rPr>
              <a:t>140"</a:t>
            </a:r>
            <a:r>
              <a:rPr lang="en-US" sz="2600" dirty="0" smtClean="0">
                <a:solidFill>
                  <a:schemeClr val="tx2">
                    <a:lumMod val="75000"/>
                  </a:schemeClr>
                </a:solidFill>
              </a:rPr>
              <a:t>&gt;</a:t>
            </a:r>
          </a:p>
          <a:p>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40</a:t>
            </a:fld>
            <a:endParaRPr lang="en-US"/>
          </a:p>
        </p:txBody>
      </p:sp>
    </p:spTree>
    <p:custDataLst>
      <p:tags r:id="rId1"/>
    </p:custDataLst>
    <p:extLst>
      <p:ext uri="{BB962C8B-B14F-4D97-AF65-F5344CB8AC3E}">
        <p14:creationId xmlns:p14="http://schemas.microsoft.com/office/powerpoint/2010/main" val="29698212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684212" y="1600200"/>
            <a:ext cx="7920235" cy="4244975"/>
          </a:xfrm>
        </p:spPr>
        <p:txBody>
          <a:bodyPr>
            <a:normAutofit fontScale="92500" lnSpcReduction="10000"/>
          </a:bodyPr>
          <a:lstStyle/>
          <a:p>
            <a:pPr marL="0" indent="0">
              <a:buNone/>
            </a:pPr>
            <a:r>
              <a:rPr lang="en-US" b="1" dirty="0" smtClean="0"/>
              <a:t>Positioning </a:t>
            </a:r>
            <a:r>
              <a:rPr lang="en-US" b="1" dirty="0"/>
              <a:t>- display</a:t>
            </a:r>
            <a:endParaRPr lang="en-US" b="1" dirty="0" smtClean="0"/>
          </a:p>
          <a:p>
            <a:r>
              <a:rPr lang="en-US" b="1" dirty="0" smtClean="0"/>
              <a:t>display</a:t>
            </a:r>
          </a:p>
          <a:p>
            <a:pPr lvl="1"/>
            <a:r>
              <a:rPr lang="en-US" dirty="0" smtClean="0"/>
              <a:t>inline, block, list-item, inline-block, table, </a:t>
            </a:r>
            <a:br>
              <a:rPr lang="en-US" dirty="0" smtClean="0"/>
            </a:br>
            <a:r>
              <a:rPr lang="en-US" dirty="0" smtClean="0"/>
              <a:t>inline-table, table-row-group, </a:t>
            </a:r>
            <a:br>
              <a:rPr lang="en-US" dirty="0" smtClean="0"/>
            </a:br>
            <a:r>
              <a:rPr lang="en-US" dirty="0" smtClean="0"/>
              <a:t>table-header-group, table-footer-group, </a:t>
            </a:r>
            <a:br>
              <a:rPr lang="en-US" dirty="0" smtClean="0"/>
            </a:br>
            <a:r>
              <a:rPr lang="en-US" dirty="0" smtClean="0"/>
              <a:t>table-row, table-column-group, table-column, table-cell, table-caption</a:t>
            </a:r>
          </a:p>
          <a:p>
            <a:pPr lvl="1"/>
            <a:r>
              <a:rPr lang="en-US" dirty="0">
                <a:solidFill>
                  <a:srgbClr val="009900"/>
                </a:solidFill>
              </a:rPr>
              <a:t>p</a:t>
            </a:r>
            <a:r>
              <a:rPr lang="en-US" dirty="0"/>
              <a:t> {</a:t>
            </a:r>
            <a:r>
              <a:rPr lang="en-US" dirty="0">
                <a:solidFill>
                  <a:schemeClr val="tx2">
                    <a:lumMod val="60000"/>
                    <a:lumOff val="40000"/>
                  </a:schemeClr>
                </a:solidFill>
              </a:rPr>
              <a:t>display</a:t>
            </a:r>
            <a:r>
              <a:rPr lang="en-US" dirty="0" smtClean="0"/>
              <a:t>: </a:t>
            </a:r>
            <a:r>
              <a:rPr lang="en-US" dirty="0" smtClean="0">
                <a:solidFill>
                  <a:srgbClr val="00B0F0"/>
                </a:solidFill>
              </a:rPr>
              <a:t>inline</a:t>
            </a:r>
            <a:r>
              <a:rPr lang="en-US" dirty="0" smtClean="0"/>
              <a:t>}</a:t>
            </a:r>
          </a:p>
          <a:p>
            <a:pPr lvl="1"/>
            <a:r>
              <a:rPr lang="en-US" dirty="0" smtClean="0">
                <a:solidFill>
                  <a:schemeClr val="tx2">
                    <a:lumMod val="75000"/>
                  </a:schemeClr>
                </a:solidFill>
              </a:rPr>
              <a:t>&lt;p&gt;</a:t>
            </a:r>
            <a:r>
              <a:rPr lang="en-US" dirty="0" smtClean="0"/>
              <a:t>Two paragraph</a:t>
            </a:r>
            <a:r>
              <a:rPr lang="en-US" dirty="0" smtClean="0">
                <a:solidFill>
                  <a:schemeClr val="tx2">
                    <a:lumMod val="75000"/>
                  </a:schemeClr>
                </a:solidFill>
              </a:rPr>
              <a:t>&lt;/p&gt;</a:t>
            </a:r>
            <a:br>
              <a:rPr lang="en-US" dirty="0" smtClean="0">
                <a:solidFill>
                  <a:schemeClr val="tx2">
                    <a:lumMod val="75000"/>
                  </a:schemeClr>
                </a:solidFill>
              </a:rPr>
            </a:br>
            <a:r>
              <a:rPr lang="en-US" dirty="0" smtClean="0">
                <a:solidFill>
                  <a:schemeClr val="tx2">
                    <a:lumMod val="75000"/>
                  </a:schemeClr>
                </a:solidFill>
              </a:rPr>
              <a:t>&lt;p&gt;</a:t>
            </a:r>
            <a:r>
              <a:rPr lang="en-US" dirty="0" smtClean="0"/>
              <a:t>that come on the same line?</a:t>
            </a:r>
            <a:r>
              <a:rPr lang="en-US" dirty="0" smtClean="0">
                <a:solidFill>
                  <a:schemeClr val="tx2">
                    <a:lumMod val="75000"/>
                  </a:schemeClr>
                </a:solidFill>
              </a:rPr>
              <a:t>&lt;/p&gt;</a:t>
            </a:r>
          </a:p>
          <a:p>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41</a:t>
            </a:fld>
            <a:endParaRPr lang="en-US"/>
          </a:p>
        </p:txBody>
      </p:sp>
    </p:spTree>
    <p:custDataLst>
      <p:tags r:id="rId1"/>
    </p:custDataLst>
    <p:extLst>
      <p:ext uri="{BB962C8B-B14F-4D97-AF65-F5344CB8AC3E}">
        <p14:creationId xmlns:p14="http://schemas.microsoft.com/office/powerpoint/2010/main" val="33285653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684212" y="1447800"/>
            <a:ext cx="8208267" cy="4800600"/>
          </a:xfrm>
        </p:spPr>
        <p:txBody>
          <a:bodyPr>
            <a:normAutofit fontScale="85000" lnSpcReduction="20000"/>
          </a:bodyPr>
          <a:lstStyle/>
          <a:p>
            <a:pPr marL="0" indent="0">
              <a:buNone/>
            </a:pPr>
            <a:r>
              <a:rPr lang="en-US" sz="3500" b="1" dirty="0" smtClean="0"/>
              <a:t>Table</a:t>
            </a:r>
          </a:p>
          <a:p>
            <a:r>
              <a:rPr lang="en-US" b="1" dirty="0" smtClean="0"/>
              <a:t>caption-side</a:t>
            </a:r>
          </a:p>
          <a:p>
            <a:pPr lvl="2"/>
            <a:r>
              <a:rPr lang="en-US" dirty="0" smtClean="0"/>
              <a:t>top</a:t>
            </a:r>
            <a:r>
              <a:rPr lang="en-US" dirty="0"/>
              <a:t>, </a:t>
            </a:r>
            <a:r>
              <a:rPr lang="en-US" dirty="0" smtClean="0"/>
              <a:t>bottom</a:t>
            </a:r>
          </a:p>
          <a:p>
            <a:pPr lvl="2"/>
            <a:r>
              <a:rPr lang="en-US" dirty="0">
                <a:solidFill>
                  <a:srgbClr val="009900"/>
                </a:solidFill>
              </a:rPr>
              <a:t>caption</a:t>
            </a:r>
            <a:r>
              <a:rPr lang="en-US" dirty="0"/>
              <a:t> {</a:t>
            </a:r>
            <a:r>
              <a:rPr lang="en-US" dirty="0">
                <a:solidFill>
                  <a:schemeClr val="tx2">
                    <a:lumMod val="60000"/>
                    <a:lumOff val="40000"/>
                  </a:schemeClr>
                </a:solidFill>
              </a:rPr>
              <a:t>caption-side</a:t>
            </a:r>
            <a:r>
              <a:rPr lang="en-US" dirty="0" smtClean="0"/>
              <a:t>: </a:t>
            </a:r>
            <a:r>
              <a:rPr lang="en-US" dirty="0" smtClean="0">
                <a:solidFill>
                  <a:srgbClr val="00B0F0"/>
                </a:solidFill>
              </a:rPr>
              <a:t>bottom</a:t>
            </a:r>
            <a:r>
              <a:rPr lang="en-US" dirty="0" smtClean="0"/>
              <a:t>;}</a:t>
            </a:r>
          </a:p>
          <a:p>
            <a:r>
              <a:rPr lang="en-US" dirty="0" smtClean="0"/>
              <a:t>empty-cells</a:t>
            </a:r>
          </a:p>
          <a:p>
            <a:pPr lvl="2"/>
            <a:r>
              <a:rPr lang="en-US" dirty="0" smtClean="0"/>
              <a:t>hide</a:t>
            </a:r>
            <a:r>
              <a:rPr lang="en-US" dirty="0"/>
              <a:t>, </a:t>
            </a:r>
            <a:r>
              <a:rPr lang="en-US" dirty="0" smtClean="0"/>
              <a:t>show</a:t>
            </a:r>
          </a:p>
          <a:p>
            <a:r>
              <a:rPr lang="en-US" dirty="0" smtClean="0"/>
              <a:t>table-layout</a:t>
            </a:r>
          </a:p>
          <a:p>
            <a:pPr lvl="2"/>
            <a:r>
              <a:rPr lang="en-US" dirty="0" smtClean="0"/>
              <a:t>auto (default), fixed</a:t>
            </a:r>
          </a:p>
          <a:p>
            <a:r>
              <a:rPr lang="en-US" dirty="0" smtClean="0"/>
              <a:t>border-collapse</a:t>
            </a:r>
          </a:p>
          <a:p>
            <a:pPr lvl="2"/>
            <a:r>
              <a:rPr lang="en-US" dirty="0"/>
              <a:t>collapse, </a:t>
            </a:r>
            <a:r>
              <a:rPr lang="en-US" dirty="0" smtClean="0"/>
              <a:t>separate (default)</a:t>
            </a:r>
          </a:p>
          <a:p>
            <a:r>
              <a:rPr lang="en-US" dirty="0" smtClean="0"/>
              <a:t>border-spacing </a:t>
            </a:r>
          </a:p>
          <a:p>
            <a:pPr lvl="2"/>
            <a:r>
              <a:rPr lang="en-US" dirty="0" smtClean="0"/>
              <a:t>length, length </a:t>
            </a:r>
            <a:r>
              <a:rPr lang="en-US" dirty="0" err="1" smtClean="0"/>
              <a:t>length</a:t>
            </a:r>
            <a:endParaRPr lang="en-US" dirty="0" smtClean="0"/>
          </a:p>
          <a:p>
            <a:pPr lvl="2"/>
            <a:r>
              <a:rPr lang="en-US" dirty="0" smtClean="0">
                <a:solidFill>
                  <a:srgbClr val="009900"/>
                </a:solidFill>
              </a:rPr>
              <a:t>table</a:t>
            </a:r>
            <a:r>
              <a:rPr lang="en-US" dirty="0" smtClean="0"/>
              <a:t> {</a:t>
            </a:r>
            <a:r>
              <a:rPr lang="en-US" dirty="0" smtClean="0">
                <a:solidFill>
                  <a:schemeClr val="tx2">
                    <a:lumMod val="60000"/>
                    <a:lumOff val="40000"/>
                  </a:schemeClr>
                </a:solidFill>
              </a:rPr>
              <a:t>border-spacing</a:t>
            </a:r>
            <a:r>
              <a:rPr lang="en-US" dirty="0" smtClean="0"/>
              <a:t>: </a:t>
            </a:r>
            <a:r>
              <a:rPr lang="en-US" dirty="0" smtClean="0">
                <a:solidFill>
                  <a:srgbClr val="00B0F0"/>
                </a:solidFill>
              </a:rPr>
              <a:t>25px 10px</a:t>
            </a:r>
            <a:r>
              <a:rPr lang="en-US" dirty="0" smtClean="0"/>
              <a:t>;}</a:t>
            </a:r>
            <a:endParaRPr lang="en-US" dirty="0"/>
          </a:p>
        </p:txBody>
      </p:sp>
      <p:sp>
        <p:nvSpPr>
          <p:cNvPr id="4" name="Slide Number Placeholder 3"/>
          <p:cNvSpPr>
            <a:spLocks noGrp="1"/>
          </p:cNvSpPr>
          <p:nvPr>
            <p:ph type="sldNum" sz="quarter" idx="12"/>
          </p:nvPr>
        </p:nvSpPr>
        <p:spPr/>
        <p:txBody>
          <a:bodyPr/>
          <a:lstStyle/>
          <a:p>
            <a:fld id="{DDAD5E5E-8914-4D43-80F6-E5D0E9EDECD0}" type="slidenum">
              <a:rPr lang="en-US" smtClean="0"/>
              <a:pPr/>
              <a:t>42</a:t>
            </a:fld>
            <a:endParaRPr lang="en-US"/>
          </a:p>
        </p:txBody>
      </p:sp>
    </p:spTree>
    <p:custDataLst>
      <p:tags r:id="rId1"/>
    </p:custDataLst>
    <p:extLst>
      <p:ext uri="{BB962C8B-B14F-4D97-AF65-F5344CB8AC3E}">
        <p14:creationId xmlns:p14="http://schemas.microsoft.com/office/powerpoint/2010/main" val="3273892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JavaScript</a:t>
            </a:r>
            <a:endParaRPr lang="en-US" dirty="0"/>
          </a:p>
        </p:txBody>
      </p:sp>
      <p:sp>
        <p:nvSpPr>
          <p:cNvPr id="3" name="Content Placeholder 2"/>
          <p:cNvSpPr>
            <a:spLocks noGrp="1"/>
          </p:cNvSpPr>
          <p:nvPr>
            <p:ph idx="1"/>
          </p:nvPr>
        </p:nvSpPr>
        <p:spPr>
          <a:xfrm>
            <a:off x="457200" y="1371600"/>
            <a:ext cx="8229600" cy="4800600"/>
          </a:xfrm>
        </p:spPr>
        <p:txBody>
          <a:bodyPr>
            <a:noAutofit/>
          </a:bodyPr>
          <a:lstStyle/>
          <a:p>
            <a:pPr marL="0" indent="0">
              <a:buNone/>
            </a:pPr>
            <a:r>
              <a:rPr lang="en-US" sz="3000" b="1" dirty="0"/>
              <a:t>Introduction</a:t>
            </a:r>
          </a:p>
          <a:p>
            <a:r>
              <a:rPr lang="en-US" sz="2800" dirty="0" smtClean="0"/>
              <a:t>JavaScript </a:t>
            </a:r>
            <a:r>
              <a:rPr lang="en-US" sz="2800" dirty="0"/>
              <a:t>is the programming language of HTML and the Web.</a:t>
            </a:r>
          </a:p>
          <a:p>
            <a:r>
              <a:rPr lang="en-US" sz="2800" dirty="0"/>
              <a:t>JavaScript is easy to learn.</a:t>
            </a:r>
          </a:p>
          <a:p>
            <a:r>
              <a:rPr lang="en-US" sz="2800" dirty="0"/>
              <a:t>JavaScript makes HTML pages more dynamic and interactive</a:t>
            </a:r>
            <a:r>
              <a:rPr lang="en-US" sz="2800" dirty="0" smtClean="0"/>
              <a:t>.</a:t>
            </a:r>
          </a:p>
          <a:p>
            <a:r>
              <a:rPr lang="en-US" sz="2800" dirty="0"/>
              <a:t>JavaScript is one of the </a:t>
            </a:r>
            <a:r>
              <a:rPr lang="en-US" sz="2800" b="1" dirty="0"/>
              <a:t>3 languages</a:t>
            </a:r>
            <a:r>
              <a:rPr lang="en-US" sz="2800" dirty="0"/>
              <a:t> all web developers </a:t>
            </a:r>
            <a:r>
              <a:rPr lang="en-US" sz="2800" b="1" dirty="0"/>
              <a:t>must</a:t>
            </a:r>
            <a:r>
              <a:rPr lang="en-US" sz="2800" dirty="0"/>
              <a:t> learn:</a:t>
            </a:r>
          </a:p>
          <a:p>
            <a:pPr marL="400050" lvl="1" indent="0">
              <a:buNone/>
            </a:pPr>
            <a:r>
              <a:rPr lang="en-US" sz="2600" dirty="0"/>
              <a:t>   1. </a:t>
            </a:r>
            <a:r>
              <a:rPr lang="en-US" sz="2600" b="1" dirty="0"/>
              <a:t>HTML</a:t>
            </a:r>
            <a:r>
              <a:rPr lang="en-US" sz="2600" dirty="0"/>
              <a:t> to define the content of web pages</a:t>
            </a:r>
          </a:p>
          <a:p>
            <a:pPr marL="400050" lvl="1" indent="0">
              <a:buNone/>
            </a:pPr>
            <a:r>
              <a:rPr lang="en-US" sz="2600" dirty="0"/>
              <a:t>   2. </a:t>
            </a:r>
            <a:r>
              <a:rPr lang="en-US" sz="2600" b="1" dirty="0"/>
              <a:t>CSS</a:t>
            </a:r>
            <a:r>
              <a:rPr lang="en-US" sz="2600" dirty="0"/>
              <a:t> to specify the layout of web pages</a:t>
            </a:r>
          </a:p>
          <a:p>
            <a:pPr marL="400050" lvl="1" indent="0">
              <a:buNone/>
            </a:pPr>
            <a:r>
              <a:rPr lang="en-US" sz="2600" dirty="0"/>
              <a:t>   3. </a:t>
            </a:r>
            <a:r>
              <a:rPr lang="en-US" sz="2600" b="1" dirty="0"/>
              <a:t>JavaScript</a:t>
            </a:r>
            <a:r>
              <a:rPr lang="en-US" sz="2600" dirty="0"/>
              <a:t> to program the behavior of web </a:t>
            </a:r>
            <a:r>
              <a:rPr lang="en-US" sz="2600" dirty="0" smtClean="0"/>
              <a:t>pages</a:t>
            </a:r>
            <a:endParaRPr lang="en-US" sz="2600" dirty="0"/>
          </a:p>
        </p:txBody>
      </p:sp>
      <p:sp>
        <p:nvSpPr>
          <p:cNvPr id="4" name="Slide Number Placeholder 3"/>
          <p:cNvSpPr>
            <a:spLocks noGrp="1"/>
          </p:cNvSpPr>
          <p:nvPr>
            <p:ph type="sldNum" sz="quarter" idx="12"/>
          </p:nvPr>
        </p:nvSpPr>
        <p:spPr/>
        <p:txBody>
          <a:bodyPr/>
          <a:lstStyle/>
          <a:p>
            <a:fld id="{6FAAC1B1-4423-42C5-9872-855B368044E8}" type="slidenum">
              <a:rPr lang="en-US" smtClean="0"/>
              <a:t>43</a:t>
            </a:fld>
            <a:endParaRPr lang="en-US"/>
          </a:p>
        </p:txBody>
      </p:sp>
    </p:spTree>
    <p:extLst>
      <p:ext uri="{BB962C8B-B14F-4D97-AF65-F5344CB8AC3E}">
        <p14:creationId xmlns:p14="http://schemas.microsoft.com/office/powerpoint/2010/main" val="2480721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lstStyle/>
          <a:p>
            <a:pPr marL="0" indent="0">
              <a:buNone/>
            </a:pPr>
            <a:r>
              <a:rPr lang="en-US" b="1" dirty="0"/>
              <a:t>Introduction</a:t>
            </a:r>
            <a:endParaRPr lang="en-US" dirty="0" smtClean="0"/>
          </a:p>
          <a:p>
            <a:pPr algn="just"/>
            <a:r>
              <a:rPr lang="en-US" sz="2800" dirty="0" smtClean="0"/>
              <a:t>Web pages are not the only place where JavaScript is used. Many desktop and server programs use JavaScript. </a:t>
            </a:r>
          </a:p>
          <a:p>
            <a:pPr algn="just"/>
            <a:r>
              <a:rPr lang="en-US" sz="2800" dirty="0" smtClean="0"/>
              <a:t>JavaScript is a </a:t>
            </a:r>
            <a:r>
              <a:rPr lang="en-US" sz="2800" dirty="0" smtClean="0">
                <a:solidFill>
                  <a:schemeClr val="hlink"/>
                </a:solidFill>
              </a:rPr>
              <a:t>scripting language</a:t>
            </a:r>
            <a:r>
              <a:rPr lang="en-US" sz="2800" dirty="0" smtClean="0"/>
              <a:t>: designed to be executed within a larger software environment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44</a:t>
            </a:fld>
            <a:endParaRPr lang="en-US"/>
          </a:p>
        </p:txBody>
      </p:sp>
    </p:spTree>
    <p:extLst>
      <p:ext uri="{BB962C8B-B14F-4D97-AF65-F5344CB8AC3E}">
        <p14:creationId xmlns:p14="http://schemas.microsoft.com/office/powerpoint/2010/main" val="16112590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0" indent="0">
              <a:buNone/>
            </a:pPr>
            <a:r>
              <a:rPr lang="en-US" sz="3600" b="1" dirty="0"/>
              <a:t>Example</a:t>
            </a:r>
            <a:endParaRPr lang="en-US" b="1" i="1" dirty="0" smtClean="0"/>
          </a:p>
          <a:p>
            <a:pPr marL="400050" lvl="1" indent="0">
              <a:buNone/>
            </a:pPr>
            <a:r>
              <a:rPr lang="en-US" sz="3300" i="1" dirty="0" smtClean="0"/>
              <a:t>&lt;!</a:t>
            </a:r>
            <a:r>
              <a:rPr lang="en-US" sz="3300" i="1" dirty="0"/>
              <a:t>DOCTYPE html&gt;</a:t>
            </a:r>
            <a:endParaRPr lang="en-US" sz="3300" dirty="0"/>
          </a:p>
          <a:p>
            <a:pPr marL="400050" lvl="1" indent="0">
              <a:buNone/>
            </a:pPr>
            <a:r>
              <a:rPr lang="en-US" sz="3300" i="1" dirty="0"/>
              <a:t>&lt;html&gt;</a:t>
            </a:r>
            <a:endParaRPr lang="en-US" sz="3300" dirty="0"/>
          </a:p>
          <a:p>
            <a:pPr marL="400050" lvl="1" indent="0">
              <a:buNone/>
            </a:pPr>
            <a:r>
              <a:rPr lang="en-US" sz="3300" i="1" dirty="0"/>
              <a:t>&lt;body&gt;</a:t>
            </a:r>
            <a:endParaRPr lang="en-US" sz="3300" dirty="0"/>
          </a:p>
          <a:p>
            <a:pPr marL="400050" lvl="1" indent="0">
              <a:buNone/>
            </a:pPr>
            <a:r>
              <a:rPr lang="en-US" sz="3300" i="1" dirty="0"/>
              <a:t>&lt;h2&gt;My First JavaScript&lt;/h2&gt;</a:t>
            </a:r>
            <a:endParaRPr lang="en-US" sz="3300" dirty="0"/>
          </a:p>
          <a:p>
            <a:pPr marL="400050" lvl="1" indent="0">
              <a:buNone/>
            </a:pPr>
            <a:r>
              <a:rPr lang="en-US" sz="3300" i="1" dirty="0"/>
              <a:t>&lt;button type="</a:t>
            </a:r>
            <a:r>
              <a:rPr lang="en-US" sz="3300" i="1" dirty="0" smtClean="0"/>
              <a:t>button“ </a:t>
            </a:r>
            <a:r>
              <a:rPr lang="en-US" sz="3300" i="1" dirty="0" err="1" smtClean="0"/>
              <a:t>onclick</a:t>
            </a:r>
            <a:r>
              <a:rPr lang="en-US" sz="3300" i="1" dirty="0"/>
              <a:t>="</a:t>
            </a:r>
            <a:r>
              <a:rPr lang="en-US" sz="3300" i="1" dirty="0" err="1"/>
              <a:t>document.getElementById</a:t>
            </a:r>
            <a:r>
              <a:rPr lang="en-US" sz="3300" i="1" dirty="0" smtClean="0"/>
              <a:t>(‘p1').</a:t>
            </a:r>
            <a:r>
              <a:rPr lang="en-US" sz="3300" i="1" dirty="0" err="1"/>
              <a:t>innerHTML</a:t>
            </a:r>
            <a:r>
              <a:rPr lang="en-US" sz="3300" i="1" dirty="0"/>
              <a:t> = Date()"&gt;</a:t>
            </a:r>
            <a:endParaRPr lang="en-US" sz="3300" dirty="0"/>
          </a:p>
          <a:p>
            <a:pPr marL="400050" lvl="1" indent="0">
              <a:buNone/>
            </a:pPr>
            <a:r>
              <a:rPr lang="en-US" sz="3300" i="1" dirty="0"/>
              <a:t>Click me to display Date and Time.&lt;/button&gt;</a:t>
            </a:r>
            <a:endParaRPr lang="en-US" sz="3300" dirty="0"/>
          </a:p>
          <a:p>
            <a:pPr marL="400050" lvl="1" indent="0">
              <a:buNone/>
            </a:pPr>
            <a:r>
              <a:rPr lang="en-US" sz="3300" i="1" dirty="0"/>
              <a:t>&lt;p id</a:t>
            </a:r>
            <a:r>
              <a:rPr lang="en-US" sz="3300" i="1" dirty="0" smtClean="0"/>
              <a:t>=“p1"&gt;&lt;/</a:t>
            </a:r>
            <a:r>
              <a:rPr lang="en-US" sz="3300" i="1" dirty="0"/>
              <a:t>p&gt;</a:t>
            </a:r>
            <a:endParaRPr lang="en-US" sz="3300" dirty="0"/>
          </a:p>
          <a:p>
            <a:pPr marL="400050" lvl="1" indent="0">
              <a:buNone/>
            </a:pPr>
            <a:r>
              <a:rPr lang="en-US" sz="3300" i="1" dirty="0"/>
              <a:t>&lt;/body&gt;</a:t>
            </a:r>
            <a:endParaRPr lang="en-US" sz="3300" dirty="0"/>
          </a:p>
          <a:p>
            <a:pPr marL="400050" lvl="1" indent="0">
              <a:buNone/>
            </a:pPr>
            <a:r>
              <a:rPr lang="en-US" sz="3300" i="1" dirty="0"/>
              <a:t>&lt;/html&gt; </a:t>
            </a:r>
            <a:endParaRPr lang="en-US" sz="3300" dirty="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45</a:t>
            </a:fld>
            <a:endParaRPr lang="en-US"/>
          </a:p>
        </p:txBody>
      </p:sp>
    </p:spTree>
    <p:extLst>
      <p:ext uri="{BB962C8B-B14F-4D97-AF65-F5344CB8AC3E}">
        <p14:creationId xmlns:p14="http://schemas.microsoft.com/office/powerpoint/2010/main" val="3803426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HTML &lt;script&gt; Tag</a:t>
            </a:r>
          </a:p>
          <a:p>
            <a:pPr algn="just"/>
            <a:r>
              <a:rPr lang="en-US" sz="3000" dirty="0" smtClean="0"/>
              <a:t>The</a:t>
            </a:r>
            <a:r>
              <a:rPr lang="en-US" sz="3000" dirty="0"/>
              <a:t> &lt;script&gt; tag is used to define a client-side script (JavaScript).</a:t>
            </a:r>
          </a:p>
          <a:p>
            <a:pPr algn="just"/>
            <a:r>
              <a:rPr lang="en-US" sz="3000" dirty="0"/>
              <a:t>The &lt;script&gt; element either contains scripting statements, or it points to an external script file through the </a:t>
            </a:r>
            <a:r>
              <a:rPr lang="en-US" sz="3000" dirty="0" err="1"/>
              <a:t>src</a:t>
            </a:r>
            <a:r>
              <a:rPr lang="en-US" sz="3000" dirty="0"/>
              <a:t> attribute.</a:t>
            </a:r>
          </a:p>
          <a:p>
            <a:pPr algn="just"/>
            <a:r>
              <a:rPr lang="en-US" sz="3000" dirty="0"/>
              <a:t>Common uses for JavaScript are image manipulation, form validation, and dynamic changes of content.</a:t>
            </a:r>
          </a:p>
          <a:p>
            <a:pPr algn="just"/>
            <a:r>
              <a:rPr lang="en-US" sz="3000" dirty="0"/>
              <a:t>To select an HTML element, JavaScript very often uses the </a:t>
            </a:r>
            <a:r>
              <a:rPr lang="en-US" sz="3000" dirty="0" err="1"/>
              <a:t>document.getElementById</a:t>
            </a:r>
            <a:r>
              <a:rPr lang="en-US" sz="3000" dirty="0"/>
              <a:t>() method</a:t>
            </a:r>
            <a:r>
              <a:rPr lang="en-US" sz="3000" dirty="0" smtClean="0"/>
              <a:t>.</a:t>
            </a:r>
            <a:endParaRPr lang="en-US" sz="3000" dirty="0"/>
          </a:p>
        </p:txBody>
      </p:sp>
      <p:sp>
        <p:nvSpPr>
          <p:cNvPr id="4" name="Slide Number Placeholder 3"/>
          <p:cNvSpPr>
            <a:spLocks noGrp="1"/>
          </p:cNvSpPr>
          <p:nvPr>
            <p:ph type="sldNum" sz="quarter" idx="12"/>
          </p:nvPr>
        </p:nvSpPr>
        <p:spPr/>
        <p:txBody>
          <a:bodyPr/>
          <a:lstStyle/>
          <a:p>
            <a:fld id="{6FAAC1B1-4423-42C5-9872-855B368044E8}" type="slidenum">
              <a:rPr lang="en-US" smtClean="0"/>
              <a:t>46</a:t>
            </a:fld>
            <a:endParaRPr lang="en-US"/>
          </a:p>
        </p:txBody>
      </p:sp>
    </p:spTree>
    <p:extLst>
      <p:ext uri="{BB962C8B-B14F-4D97-AF65-F5344CB8AC3E}">
        <p14:creationId xmlns:p14="http://schemas.microsoft.com/office/powerpoint/2010/main" val="3707355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b="1" dirty="0"/>
              <a:t>HTML &lt;script&gt; Tag</a:t>
            </a:r>
          </a:p>
          <a:p>
            <a:r>
              <a:rPr lang="en-US" dirty="0" smtClean="0"/>
              <a:t>This JavaScript example writes "Hello JavaScript!" into an HTML element with id="demo":</a:t>
            </a:r>
          </a:p>
          <a:p>
            <a:r>
              <a:rPr lang="en-US" dirty="0"/>
              <a:t>Example</a:t>
            </a:r>
          </a:p>
          <a:p>
            <a:pPr marL="800100" lvl="2" indent="0">
              <a:buNone/>
            </a:pPr>
            <a:r>
              <a:rPr lang="en-US" sz="2800" dirty="0"/>
              <a:t>&lt;script&gt;</a:t>
            </a:r>
            <a:br>
              <a:rPr lang="en-US" sz="2800" dirty="0"/>
            </a:br>
            <a:r>
              <a:rPr lang="en-US" sz="2800" dirty="0" err="1"/>
              <a:t>document.getElementById</a:t>
            </a:r>
            <a:r>
              <a:rPr lang="en-US" sz="2800" dirty="0"/>
              <a:t>("demo").</a:t>
            </a:r>
            <a:r>
              <a:rPr lang="en-US" sz="2800" dirty="0" err="1"/>
              <a:t>innerHTML</a:t>
            </a:r>
            <a:r>
              <a:rPr lang="en-US" sz="2800" dirty="0"/>
              <a:t> = "Hello JavaScript!";</a:t>
            </a:r>
            <a:br>
              <a:rPr lang="en-US" sz="2800" dirty="0"/>
            </a:br>
            <a:r>
              <a:rPr lang="en-US" sz="2800" dirty="0"/>
              <a:t>&lt;/script&gt;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47</a:t>
            </a:fld>
            <a:endParaRPr lang="en-US"/>
          </a:p>
        </p:txBody>
      </p:sp>
    </p:spTree>
    <p:extLst>
      <p:ext uri="{BB962C8B-B14F-4D97-AF65-F5344CB8AC3E}">
        <p14:creationId xmlns:p14="http://schemas.microsoft.com/office/powerpoint/2010/main" val="3912871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HTML &lt;script&gt; Tag</a:t>
            </a:r>
          </a:p>
          <a:p>
            <a:r>
              <a:rPr lang="en-US" dirty="0" smtClean="0"/>
              <a:t>JavaScript </a:t>
            </a:r>
            <a:r>
              <a:rPr lang="en-US" dirty="0"/>
              <a:t>can change HTML content</a:t>
            </a:r>
          </a:p>
          <a:p>
            <a:pPr marL="400050" lvl="1" indent="0">
              <a:buNone/>
            </a:pPr>
            <a:r>
              <a:rPr lang="en-US" dirty="0" err="1">
                <a:solidFill>
                  <a:srgbClr val="FF0000"/>
                </a:solidFill>
              </a:rPr>
              <a:t>document.getElementById</a:t>
            </a:r>
            <a:r>
              <a:rPr lang="en-US" dirty="0">
                <a:solidFill>
                  <a:srgbClr val="FF0000"/>
                </a:solidFill>
              </a:rPr>
              <a:t>("demo").</a:t>
            </a:r>
            <a:r>
              <a:rPr lang="en-US" dirty="0" err="1">
                <a:solidFill>
                  <a:srgbClr val="FF0000"/>
                </a:solidFill>
              </a:rPr>
              <a:t>innerHTML</a:t>
            </a:r>
            <a:r>
              <a:rPr lang="en-US" dirty="0">
                <a:solidFill>
                  <a:srgbClr val="FF0000"/>
                </a:solidFill>
              </a:rPr>
              <a:t> = "Hello JavaScript!";</a:t>
            </a:r>
          </a:p>
          <a:p>
            <a:r>
              <a:rPr lang="en-US" dirty="0"/>
              <a:t>JavaScript can change HTML styles</a:t>
            </a:r>
          </a:p>
          <a:p>
            <a:pPr marL="400050" lvl="1" indent="0">
              <a:buNone/>
            </a:pPr>
            <a:r>
              <a:rPr lang="en-US" sz="2400" dirty="0" err="1">
                <a:solidFill>
                  <a:srgbClr val="FF0000"/>
                </a:solidFill>
              </a:rPr>
              <a:t>document.getElementById</a:t>
            </a:r>
            <a:r>
              <a:rPr lang="en-US" sz="2400" dirty="0">
                <a:solidFill>
                  <a:srgbClr val="FF0000"/>
                </a:solidFill>
              </a:rPr>
              <a:t>("demo").</a:t>
            </a:r>
            <a:r>
              <a:rPr lang="en-US" sz="2400" dirty="0" err="1">
                <a:solidFill>
                  <a:srgbClr val="FF0000"/>
                </a:solidFill>
              </a:rPr>
              <a:t>style.fontSize</a:t>
            </a:r>
            <a:r>
              <a:rPr lang="en-US" sz="2400" dirty="0">
                <a:solidFill>
                  <a:srgbClr val="FF0000"/>
                </a:solidFill>
              </a:rPr>
              <a:t> = "25px";</a:t>
            </a:r>
            <a:r>
              <a:rPr lang="en-US" dirty="0">
                <a:solidFill>
                  <a:srgbClr val="FF0000"/>
                </a:solidFill>
              </a:rPr>
              <a:t/>
            </a:r>
            <a:br>
              <a:rPr lang="en-US" dirty="0">
                <a:solidFill>
                  <a:srgbClr val="FF0000"/>
                </a:solidFill>
              </a:rPr>
            </a:br>
            <a:r>
              <a:rPr lang="en-US" sz="2400" dirty="0" err="1">
                <a:solidFill>
                  <a:srgbClr val="FF0000"/>
                </a:solidFill>
              </a:rPr>
              <a:t>document.getElementById</a:t>
            </a:r>
            <a:r>
              <a:rPr lang="en-US" sz="2400" dirty="0">
                <a:solidFill>
                  <a:srgbClr val="FF0000"/>
                </a:solidFill>
              </a:rPr>
              <a:t>("demo").</a:t>
            </a:r>
            <a:r>
              <a:rPr lang="en-US" sz="2400" dirty="0" err="1">
                <a:solidFill>
                  <a:srgbClr val="FF0000"/>
                </a:solidFill>
              </a:rPr>
              <a:t>style.color</a:t>
            </a:r>
            <a:r>
              <a:rPr lang="en-US" sz="2400" dirty="0">
                <a:solidFill>
                  <a:srgbClr val="FF0000"/>
                </a:solidFill>
              </a:rPr>
              <a:t> = "red";</a:t>
            </a:r>
            <a:br>
              <a:rPr lang="en-US" sz="2400" dirty="0">
                <a:solidFill>
                  <a:srgbClr val="FF0000"/>
                </a:solidFill>
              </a:rPr>
            </a:br>
            <a:r>
              <a:rPr lang="en-US" sz="2400" dirty="0" err="1">
                <a:solidFill>
                  <a:srgbClr val="FF0000"/>
                </a:solidFill>
              </a:rPr>
              <a:t>document.getElementById</a:t>
            </a:r>
            <a:r>
              <a:rPr lang="en-US" sz="2400" dirty="0">
                <a:solidFill>
                  <a:srgbClr val="FF0000"/>
                </a:solidFill>
              </a:rPr>
              <a:t>("demo").</a:t>
            </a:r>
            <a:r>
              <a:rPr lang="en-US" sz="2400" dirty="0" err="1">
                <a:solidFill>
                  <a:srgbClr val="FF0000"/>
                </a:solidFill>
              </a:rPr>
              <a:t>style.backgroundColor</a:t>
            </a:r>
            <a:r>
              <a:rPr lang="en-US" sz="2400" dirty="0">
                <a:solidFill>
                  <a:srgbClr val="FF0000"/>
                </a:solidFill>
              </a:rPr>
              <a:t> = "yellow";</a:t>
            </a:r>
          </a:p>
          <a:p>
            <a:r>
              <a:rPr lang="en-US" dirty="0"/>
              <a:t>JavaScript can change HTML attributes</a:t>
            </a:r>
          </a:p>
          <a:p>
            <a:pPr marL="400050" lvl="1" indent="0">
              <a:buNone/>
            </a:pPr>
            <a:r>
              <a:rPr lang="en-US" dirty="0" err="1">
                <a:solidFill>
                  <a:srgbClr val="FF0000"/>
                </a:solidFill>
              </a:rPr>
              <a:t>document.getElementById</a:t>
            </a:r>
            <a:r>
              <a:rPr lang="en-US" dirty="0">
                <a:solidFill>
                  <a:srgbClr val="FF0000"/>
                </a:solidFill>
              </a:rPr>
              <a:t>("image").</a:t>
            </a:r>
            <a:r>
              <a:rPr lang="en-US" dirty="0" err="1">
                <a:solidFill>
                  <a:srgbClr val="FF0000"/>
                </a:solidFill>
              </a:rPr>
              <a:t>src</a:t>
            </a:r>
            <a:r>
              <a:rPr lang="en-US" dirty="0">
                <a:solidFill>
                  <a:srgbClr val="FF0000"/>
                </a:solidFill>
              </a:rPr>
              <a:t> = "picture.gif";</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48</a:t>
            </a:fld>
            <a:endParaRPr lang="en-US"/>
          </a:p>
        </p:txBody>
      </p:sp>
    </p:spTree>
    <p:extLst>
      <p:ext uri="{BB962C8B-B14F-4D97-AF65-F5344CB8AC3E}">
        <p14:creationId xmlns:p14="http://schemas.microsoft.com/office/powerpoint/2010/main" val="1303074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HTML &lt;script&gt; Tag</a:t>
            </a:r>
          </a:p>
          <a:p>
            <a:r>
              <a:rPr lang="en-US" dirty="0" smtClean="0"/>
              <a:t>JavaScript </a:t>
            </a:r>
            <a:r>
              <a:rPr lang="en-US" dirty="0"/>
              <a:t>Can Hide HTML Elements</a:t>
            </a:r>
          </a:p>
          <a:p>
            <a:pPr lvl="1"/>
            <a:r>
              <a:rPr lang="en-US" dirty="0"/>
              <a:t>Hiding HTML elements can be done by changing the display style:</a:t>
            </a:r>
          </a:p>
          <a:p>
            <a:pPr lvl="1"/>
            <a:r>
              <a:rPr lang="en-US" dirty="0"/>
              <a:t>Example</a:t>
            </a:r>
          </a:p>
          <a:p>
            <a:pPr marL="400050" lvl="1" indent="0">
              <a:buNone/>
            </a:pPr>
            <a:r>
              <a:rPr lang="en-US" dirty="0" err="1">
                <a:solidFill>
                  <a:srgbClr val="FF0000"/>
                </a:solidFill>
              </a:rPr>
              <a:t>document.getElementById</a:t>
            </a:r>
            <a:r>
              <a:rPr lang="en-US" dirty="0">
                <a:solidFill>
                  <a:srgbClr val="FF0000"/>
                </a:solidFill>
              </a:rPr>
              <a:t>("demo").</a:t>
            </a:r>
            <a:r>
              <a:rPr lang="en-US" dirty="0" err="1">
                <a:solidFill>
                  <a:srgbClr val="FF0000"/>
                </a:solidFill>
              </a:rPr>
              <a:t>style.display</a:t>
            </a:r>
            <a:r>
              <a:rPr lang="en-US" dirty="0">
                <a:solidFill>
                  <a:srgbClr val="FF0000"/>
                </a:solidFill>
              </a:rPr>
              <a:t> = "none";</a:t>
            </a:r>
          </a:p>
          <a:p>
            <a:r>
              <a:rPr lang="en-US" dirty="0"/>
              <a:t>JavaScript Can Show HTML Elements</a:t>
            </a:r>
          </a:p>
          <a:p>
            <a:pPr lvl="1"/>
            <a:r>
              <a:rPr lang="en-US" dirty="0"/>
              <a:t>Showing hidden HTML elements can also be done by changing the display style:</a:t>
            </a:r>
          </a:p>
          <a:p>
            <a:pPr lvl="1"/>
            <a:r>
              <a:rPr lang="en-US" dirty="0"/>
              <a:t>Example</a:t>
            </a:r>
          </a:p>
          <a:p>
            <a:pPr marL="400050" lvl="1" indent="0">
              <a:buNone/>
            </a:pPr>
            <a:r>
              <a:rPr lang="en-US" sz="2600" dirty="0" err="1">
                <a:solidFill>
                  <a:srgbClr val="FF0000"/>
                </a:solidFill>
              </a:rPr>
              <a:t>document.getElementById</a:t>
            </a:r>
            <a:r>
              <a:rPr lang="en-US" sz="2600" dirty="0">
                <a:solidFill>
                  <a:srgbClr val="FF0000"/>
                </a:solidFill>
              </a:rPr>
              <a:t>("demo").</a:t>
            </a:r>
            <a:r>
              <a:rPr lang="en-US" sz="2600" dirty="0" err="1">
                <a:solidFill>
                  <a:srgbClr val="FF0000"/>
                </a:solidFill>
              </a:rPr>
              <a:t>style.display</a:t>
            </a:r>
            <a:r>
              <a:rPr lang="en-US" sz="2600" dirty="0">
                <a:solidFill>
                  <a:srgbClr val="FF0000"/>
                </a:solidFill>
              </a:rPr>
              <a:t> = "block";</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49</a:t>
            </a:fld>
            <a:endParaRPr lang="en-US"/>
          </a:p>
        </p:txBody>
      </p:sp>
    </p:spTree>
    <p:extLst>
      <p:ext uri="{BB962C8B-B14F-4D97-AF65-F5344CB8AC3E}">
        <p14:creationId xmlns:p14="http://schemas.microsoft.com/office/powerpoint/2010/main" val="1462752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7145B2-5114-4CE1-BD3F-1467C4B69C19}" type="slidenum">
              <a:rPr lang="en-US"/>
              <a:pPr/>
              <a:t>5</a:t>
            </a:fld>
            <a:endParaRPr lang="en-US"/>
          </a:p>
        </p:txBody>
      </p:sp>
      <p:sp>
        <p:nvSpPr>
          <p:cNvPr id="271362" name="Rectangle 2"/>
          <p:cNvSpPr>
            <a:spLocks noGrp="1" noChangeArrowheads="1"/>
          </p:cNvSpPr>
          <p:nvPr>
            <p:ph type="title"/>
          </p:nvPr>
        </p:nvSpPr>
        <p:spPr/>
        <p:txBody>
          <a:bodyPr>
            <a:normAutofit/>
          </a:bodyPr>
          <a:lstStyle/>
          <a:p>
            <a:r>
              <a:rPr lang="en-US" dirty="0"/>
              <a:t>3.1. Cascading Style </a:t>
            </a:r>
            <a:r>
              <a:rPr lang="en-US" dirty="0" smtClean="0"/>
              <a:t>Sheet</a:t>
            </a:r>
            <a:endParaRPr lang="en-US" dirty="0"/>
          </a:p>
        </p:txBody>
      </p:sp>
      <p:sp>
        <p:nvSpPr>
          <p:cNvPr id="271363" name="Rectangle 3"/>
          <p:cNvSpPr>
            <a:spLocks noGrp="1" noChangeArrowheads="1"/>
          </p:cNvSpPr>
          <p:nvPr>
            <p:ph type="body" idx="1"/>
          </p:nvPr>
        </p:nvSpPr>
        <p:spPr/>
        <p:txBody>
          <a:bodyPr>
            <a:normAutofit fontScale="85000" lnSpcReduction="20000"/>
          </a:bodyPr>
          <a:lstStyle/>
          <a:p>
            <a:pPr marL="0" indent="0">
              <a:buNone/>
            </a:pPr>
            <a:r>
              <a:rPr lang="en-US" sz="3600" b="1" dirty="0" smtClean="0"/>
              <a:t>Selector </a:t>
            </a:r>
            <a:r>
              <a:rPr lang="en-US" sz="3600" b="1" dirty="0"/>
              <a:t>Strings</a:t>
            </a:r>
          </a:p>
          <a:p>
            <a:r>
              <a:rPr lang="en-US" dirty="0" smtClean="0"/>
              <a:t>Type </a:t>
            </a:r>
            <a:r>
              <a:rPr lang="en-US" dirty="0"/>
              <a:t>selector:</a:t>
            </a:r>
          </a:p>
          <a:p>
            <a:pPr lvl="1"/>
            <a:r>
              <a:rPr lang="en-US" dirty="0"/>
              <a:t>Element type, such as </a:t>
            </a:r>
            <a:r>
              <a:rPr lang="en-US" dirty="0">
                <a:solidFill>
                  <a:schemeClr val="accent2"/>
                </a:solidFill>
              </a:rPr>
              <a:t>body</a:t>
            </a:r>
            <a:r>
              <a:rPr lang="en-US" dirty="0"/>
              <a:t>, </a:t>
            </a:r>
            <a:r>
              <a:rPr lang="en-US" dirty="0">
                <a:solidFill>
                  <a:schemeClr val="accent2"/>
                </a:solidFill>
              </a:rPr>
              <a:t>p</a:t>
            </a:r>
            <a:r>
              <a:rPr lang="en-US" dirty="0"/>
              <a:t>, </a:t>
            </a:r>
            <a:r>
              <a:rPr lang="en-US" dirty="0">
                <a:solidFill>
                  <a:schemeClr val="accent2"/>
                </a:solidFill>
              </a:rPr>
              <a:t>hr</a:t>
            </a:r>
            <a:r>
              <a:rPr lang="en-US" dirty="0"/>
              <a:t>, etc.</a:t>
            </a:r>
          </a:p>
          <a:p>
            <a:pPr lvl="2"/>
            <a:r>
              <a:rPr lang="en-US" dirty="0"/>
              <a:t>See previous example</a:t>
            </a:r>
          </a:p>
          <a:p>
            <a:pPr lvl="1"/>
            <a:r>
              <a:rPr lang="en-US" dirty="0"/>
              <a:t>Multiple element types using the same style are separated by comma</a:t>
            </a:r>
          </a:p>
          <a:p>
            <a:pPr lvl="2"/>
            <a:r>
              <a:rPr lang="en-US" dirty="0">
                <a:solidFill>
                  <a:schemeClr val="accent2"/>
                </a:solidFill>
              </a:rPr>
              <a:t>h1, h2, h3, h4, h5, h6 {</a:t>
            </a:r>
            <a:r>
              <a:rPr lang="en-US" dirty="0" err="1" smtClean="0">
                <a:solidFill>
                  <a:schemeClr val="accent2"/>
                </a:solidFill>
              </a:rPr>
              <a:t>background-color:purple</a:t>
            </a:r>
            <a:r>
              <a:rPr lang="en-US" dirty="0" smtClean="0">
                <a:solidFill>
                  <a:schemeClr val="accent2"/>
                </a:solidFill>
              </a:rPr>
              <a:t>}</a:t>
            </a:r>
          </a:p>
          <a:p>
            <a:r>
              <a:rPr lang="en-US" dirty="0" smtClean="0"/>
              <a:t>ID </a:t>
            </a:r>
            <a:r>
              <a:rPr lang="en-US" dirty="0"/>
              <a:t>selector:</a:t>
            </a:r>
          </a:p>
          <a:p>
            <a:pPr lvl="1"/>
            <a:r>
              <a:rPr lang="en-US" dirty="0">
                <a:solidFill>
                  <a:schemeClr val="accent2"/>
                </a:solidFill>
              </a:rPr>
              <a:t>#p1, #s1 {background-color: blue}</a:t>
            </a:r>
          </a:p>
          <a:p>
            <a:pPr lvl="1"/>
            <a:r>
              <a:rPr lang="en-US" dirty="0">
                <a:solidFill>
                  <a:schemeClr val="accent2"/>
                </a:solidFill>
              </a:rPr>
              <a:t>&lt;p id=“p1”&gt; … &lt;/p&gt;</a:t>
            </a:r>
          </a:p>
          <a:p>
            <a:pPr lvl="1"/>
            <a:r>
              <a:rPr lang="en-US" dirty="0">
                <a:solidFill>
                  <a:schemeClr val="accent2"/>
                </a:solidFill>
              </a:rPr>
              <a:t>&lt;span id=“s1”&gt;…&lt;/span&gt;</a:t>
            </a:r>
          </a:p>
          <a:p>
            <a:pPr lvl="1"/>
            <a:r>
              <a:rPr lang="en-US" dirty="0">
                <a:solidFill>
                  <a:schemeClr val="tx1"/>
                </a:solidFill>
              </a:rPr>
              <a:t>id values are case-sensitive</a:t>
            </a:r>
          </a:p>
        </p:txBody>
      </p:sp>
    </p:spTree>
    <p:custDataLst>
      <p:tags r:id="rId1"/>
    </p:custDataLst>
    <p:extLst>
      <p:ext uri="{BB962C8B-B14F-4D97-AF65-F5344CB8AC3E}">
        <p14:creationId xmlns:p14="http://schemas.microsoft.com/office/powerpoint/2010/main" val="494450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400" b="1" dirty="0"/>
              <a:t>HTML &lt;</a:t>
            </a:r>
            <a:r>
              <a:rPr lang="en-US" sz="3400" b="1" dirty="0" err="1"/>
              <a:t>noscript</a:t>
            </a:r>
            <a:r>
              <a:rPr lang="en-US" sz="3400" b="1" dirty="0"/>
              <a:t>&gt; Tag</a:t>
            </a:r>
          </a:p>
          <a:p>
            <a:pPr algn="just"/>
            <a:r>
              <a:rPr lang="en-US" sz="3300" dirty="0" smtClean="0"/>
              <a:t>The</a:t>
            </a:r>
            <a:r>
              <a:rPr lang="en-US" sz="3300" dirty="0"/>
              <a:t> &lt;</a:t>
            </a:r>
            <a:r>
              <a:rPr lang="en-US" sz="3300" dirty="0" err="1"/>
              <a:t>noscript</a:t>
            </a:r>
            <a:r>
              <a:rPr lang="en-US" sz="3300" dirty="0"/>
              <a:t>&gt; tag is used to provide an alternate content for users that have disabled scripts in their browser or have a browser that doesn't support client-side scripts:</a:t>
            </a:r>
          </a:p>
          <a:p>
            <a:pPr algn="just"/>
            <a:r>
              <a:rPr lang="en-US" sz="3300" dirty="0"/>
              <a:t>Example</a:t>
            </a:r>
          </a:p>
          <a:p>
            <a:pPr marL="400050" lvl="1" indent="0">
              <a:buNone/>
            </a:pPr>
            <a:r>
              <a:rPr lang="en-US" sz="3100" i="1" dirty="0"/>
              <a:t>&lt;script&gt;</a:t>
            </a:r>
            <a:br>
              <a:rPr lang="en-US" sz="3100" i="1" dirty="0"/>
            </a:br>
            <a:r>
              <a:rPr lang="en-US" sz="3100" i="1" dirty="0" err="1"/>
              <a:t>document.getElementById</a:t>
            </a:r>
            <a:r>
              <a:rPr lang="en-US" sz="3100" i="1" dirty="0"/>
              <a:t>("demo").</a:t>
            </a:r>
            <a:r>
              <a:rPr lang="en-US" sz="3100" i="1" dirty="0" err="1"/>
              <a:t>innerHTML</a:t>
            </a:r>
            <a:r>
              <a:rPr lang="en-US" sz="3100" i="1" dirty="0"/>
              <a:t> = "Hello JavaScript!";</a:t>
            </a:r>
            <a:br>
              <a:rPr lang="en-US" sz="3100" i="1" dirty="0"/>
            </a:br>
            <a:r>
              <a:rPr lang="en-US" sz="3100" i="1" dirty="0"/>
              <a:t>&lt;/script</a:t>
            </a:r>
            <a:r>
              <a:rPr lang="en-US" sz="3100" i="1" dirty="0" smtClean="0"/>
              <a:t>&gt;</a:t>
            </a:r>
            <a:r>
              <a:rPr lang="en-US" sz="3100" i="1" dirty="0"/>
              <a:t/>
            </a:r>
            <a:br>
              <a:rPr lang="en-US" sz="3100" i="1" dirty="0"/>
            </a:br>
            <a:r>
              <a:rPr lang="en-US" sz="3100" i="1" dirty="0"/>
              <a:t>&lt;</a:t>
            </a:r>
            <a:r>
              <a:rPr lang="en-US" sz="3100" i="1" dirty="0" err="1"/>
              <a:t>noscript</a:t>
            </a:r>
            <a:r>
              <a:rPr lang="en-US" sz="3100" i="1" dirty="0"/>
              <a:t>&gt;Sorry, your browser does not support JavaScript!&lt;/</a:t>
            </a:r>
            <a:r>
              <a:rPr lang="en-US" sz="3100" i="1" dirty="0" err="1"/>
              <a:t>noscript</a:t>
            </a:r>
            <a:r>
              <a:rPr lang="en-US" sz="3100" i="1" dirty="0" smtClean="0"/>
              <a:t>&gt;</a:t>
            </a:r>
            <a:endParaRPr lang="en-US" sz="3100" i="1" dirty="0"/>
          </a:p>
        </p:txBody>
      </p:sp>
      <p:sp>
        <p:nvSpPr>
          <p:cNvPr id="4" name="Slide Number Placeholder 3"/>
          <p:cNvSpPr>
            <a:spLocks noGrp="1"/>
          </p:cNvSpPr>
          <p:nvPr>
            <p:ph type="sldNum" sz="quarter" idx="12"/>
          </p:nvPr>
        </p:nvSpPr>
        <p:spPr/>
        <p:txBody>
          <a:bodyPr/>
          <a:lstStyle/>
          <a:p>
            <a:fld id="{6FAAC1B1-4423-42C5-9872-855B368044E8}" type="slidenum">
              <a:rPr lang="en-US" smtClean="0"/>
              <a:t>50</a:t>
            </a:fld>
            <a:endParaRPr lang="en-US"/>
          </a:p>
        </p:txBody>
      </p:sp>
    </p:spTree>
    <p:extLst>
      <p:ext uri="{BB962C8B-B14F-4D97-AF65-F5344CB8AC3E}">
        <p14:creationId xmlns:p14="http://schemas.microsoft.com/office/powerpoint/2010/main" val="63298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Where to Add Java Script</a:t>
            </a:r>
          </a:p>
          <a:p>
            <a:r>
              <a:rPr lang="en-US" dirty="0" smtClean="0"/>
              <a:t>You </a:t>
            </a:r>
            <a:r>
              <a:rPr lang="en-US" dirty="0"/>
              <a:t>can place any number of scripts in an HTML document.</a:t>
            </a:r>
          </a:p>
          <a:p>
            <a:r>
              <a:rPr lang="en-US" dirty="0"/>
              <a:t>Scripts can be placed in the &lt;body&gt;, or in the &lt;head&gt; section of an HTML page, or in both.</a:t>
            </a:r>
          </a:p>
          <a:p>
            <a:r>
              <a:rPr lang="en-US" dirty="0" smtClean="0"/>
              <a:t>There are three way to insert java script:</a:t>
            </a:r>
          </a:p>
          <a:p>
            <a:pPr lvl="1"/>
            <a:r>
              <a:rPr lang="en-US" dirty="0" smtClean="0"/>
              <a:t>In header,</a:t>
            </a:r>
          </a:p>
          <a:p>
            <a:pPr lvl="1"/>
            <a:r>
              <a:rPr lang="en-US" dirty="0" smtClean="0"/>
              <a:t>In the body, and</a:t>
            </a:r>
          </a:p>
          <a:p>
            <a:pPr lvl="1"/>
            <a:r>
              <a:rPr lang="en-US" dirty="0" smtClean="0"/>
              <a:t>Linking external java script document </a:t>
            </a: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51</a:t>
            </a:fld>
            <a:endParaRPr lang="en-US"/>
          </a:p>
        </p:txBody>
      </p:sp>
    </p:spTree>
    <p:extLst>
      <p:ext uri="{BB962C8B-B14F-4D97-AF65-F5344CB8AC3E}">
        <p14:creationId xmlns:p14="http://schemas.microsoft.com/office/powerpoint/2010/main" val="18237024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400" b="1" dirty="0"/>
              <a:t>JavaScript in &lt;head&gt;</a:t>
            </a:r>
          </a:p>
          <a:p>
            <a:r>
              <a:rPr lang="en-US" dirty="0" smtClean="0"/>
              <a:t>In </a:t>
            </a:r>
            <a:r>
              <a:rPr lang="en-US" dirty="0"/>
              <a:t>this example, a JavaScript function is placed in the &lt;head&gt; section of an HTML page.</a:t>
            </a:r>
          </a:p>
          <a:p>
            <a:r>
              <a:rPr lang="en-US" dirty="0"/>
              <a:t>The function is invoked (called) when a button is clicked:</a:t>
            </a:r>
          </a:p>
          <a:p>
            <a:pPr marL="400050" lvl="1" indent="0">
              <a:buNone/>
            </a:pPr>
            <a:r>
              <a:rPr lang="en-US" dirty="0" smtClean="0"/>
              <a:t>&lt;head&gt;</a:t>
            </a:r>
          </a:p>
          <a:p>
            <a:pPr marL="400050" lvl="1" indent="0">
              <a:buNone/>
            </a:pPr>
            <a:r>
              <a:rPr lang="en-US" dirty="0" smtClean="0"/>
              <a:t>&lt;</a:t>
            </a:r>
            <a:r>
              <a:rPr lang="en-US" dirty="0"/>
              <a:t>script&gt;</a:t>
            </a:r>
            <a:br>
              <a:rPr lang="en-US" dirty="0"/>
            </a:br>
            <a:r>
              <a:rPr lang="en-US" dirty="0"/>
              <a:t>function </a:t>
            </a:r>
            <a:r>
              <a:rPr lang="en-US" dirty="0" err="1"/>
              <a:t>myFunction</a:t>
            </a:r>
            <a:r>
              <a:rPr lang="en-US" dirty="0"/>
              <a:t>() {</a:t>
            </a:r>
            <a:br>
              <a:rPr lang="en-US" dirty="0"/>
            </a:br>
            <a:r>
              <a:rPr lang="en-US" dirty="0"/>
              <a:t>  </a:t>
            </a:r>
            <a:r>
              <a:rPr lang="en-US" dirty="0" err="1"/>
              <a:t>document.getElementById</a:t>
            </a:r>
            <a:r>
              <a:rPr lang="en-US" dirty="0"/>
              <a:t>("demo").</a:t>
            </a:r>
            <a:r>
              <a:rPr lang="en-US" dirty="0" err="1"/>
              <a:t>innerHTML</a:t>
            </a:r>
            <a:r>
              <a:rPr lang="en-US" dirty="0"/>
              <a:t> = "Paragraph changed.";</a:t>
            </a:r>
            <a:br>
              <a:rPr lang="en-US" dirty="0"/>
            </a:br>
            <a:r>
              <a:rPr lang="en-US" dirty="0"/>
              <a:t>}</a:t>
            </a:r>
            <a:br>
              <a:rPr lang="en-US" dirty="0"/>
            </a:br>
            <a:r>
              <a:rPr lang="en-US" dirty="0"/>
              <a:t>&lt;/script</a:t>
            </a:r>
            <a:r>
              <a:rPr lang="en-US" dirty="0" smtClean="0"/>
              <a:t>&gt;</a:t>
            </a:r>
          </a:p>
          <a:p>
            <a:pPr marL="400050" lvl="1" indent="0">
              <a:buNone/>
            </a:pPr>
            <a:r>
              <a:rPr lang="en-US" dirty="0" smtClean="0"/>
              <a:t>&lt;/head&gt;</a:t>
            </a: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52</a:t>
            </a:fld>
            <a:endParaRPr lang="en-US"/>
          </a:p>
        </p:txBody>
      </p:sp>
    </p:spTree>
    <p:extLst>
      <p:ext uri="{BB962C8B-B14F-4D97-AF65-F5344CB8AC3E}">
        <p14:creationId xmlns:p14="http://schemas.microsoft.com/office/powerpoint/2010/main" val="20210103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447800"/>
            <a:ext cx="8229600" cy="5029200"/>
          </a:xfrm>
        </p:spPr>
        <p:txBody>
          <a:bodyPr>
            <a:normAutofit fontScale="70000" lnSpcReduction="20000"/>
          </a:bodyPr>
          <a:lstStyle/>
          <a:p>
            <a:pPr marL="0" indent="0">
              <a:buNone/>
            </a:pPr>
            <a:r>
              <a:rPr lang="en-US" sz="4000" b="1" dirty="0"/>
              <a:t>JavaScript in &lt;body&gt;</a:t>
            </a:r>
          </a:p>
          <a:p>
            <a:r>
              <a:rPr lang="en-US" sz="3700" dirty="0" smtClean="0"/>
              <a:t>In </a:t>
            </a:r>
            <a:r>
              <a:rPr lang="en-US" sz="3700" dirty="0"/>
              <a:t>this example, a JavaScript function is placed in the &lt;body&gt; section of an HTML page.</a:t>
            </a:r>
          </a:p>
          <a:p>
            <a:r>
              <a:rPr lang="en-US" sz="3700" dirty="0"/>
              <a:t>The function is invoked (called) when a button is clicked:</a:t>
            </a:r>
          </a:p>
          <a:p>
            <a:pPr marL="800100" lvl="2" indent="0">
              <a:buNone/>
            </a:pPr>
            <a:r>
              <a:rPr lang="en-US" sz="3100" dirty="0"/>
              <a:t>&lt;body&gt; </a:t>
            </a:r>
            <a:br>
              <a:rPr lang="en-US" sz="3100" dirty="0"/>
            </a:br>
            <a:r>
              <a:rPr lang="en-US" sz="3100" dirty="0" smtClean="0"/>
              <a:t>&lt;</a:t>
            </a:r>
            <a:r>
              <a:rPr lang="en-US" sz="3100" dirty="0"/>
              <a:t>h1&gt;A Web Page&lt;/h1&gt;</a:t>
            </a:r>
            <a:br>
              <a:rPr lang="en-US" sz="3100" dirty="0"/>
            </a:br>
            <a:r>
              <a:rPr lang="en-US" sz="3100" dirty="0"/>
              <a:t>&lt;p id="demo"&gt;A Paragraph&lt;/p&gt;</a:t>
            </a:r>
            <a:br>
              <a:rPr lang="en-US" sz="3100" dirty="0"/>
            </a:br>
            <a:r>
              <a:rPr lang="en-US" sz="3100" dirty="0"/>
              <a:t>&lt;button type="button" </a:t>
            </a:r>
            <a:r>
              <a:rPr lang="en-US" sz="3100" dirty="0" err="1"/>
              <a:t>onclick</a:t>
            </a:r>
            <a:r>
              <a:rPr lang="en-US" sz="3100" dirty="0"/>
              <a:t>="</a:t>
            </a:r>
            <a:r>
              <a:rPr lang="en-US" sz="3100" dirty="0" err="1"/>
              <a:t>myFunction</a:t>
            </a:r>
            <a:r>
              <a:rPr lang="en-US" sz="3100" dirty="0"/>
              <a:t>()"&gt;Try it&lt;/button&gt;</a:t>
            </a:r>
            <a:br>
              <a:rPr lang="en-US" sz="3100" dirty="0"/>
            </a:br>
            <a:r>
              <a:rPr lang="en-US" sz="3100" dirty="0" smtClean="0"/>
              <a:t>&lt;</a:t>
            </a:r>
            <a:r>
              <a:rPr lang="en-US" sz="3100" dirty="0"/>
              <a:t>script&gt;</a:t>
            </a:r>
            <a:br>
              <a:rPr lang="en-US" sz="3100" dirty="0"/>
            </a:br>
            <a:r>
              <a:rPr lang="en-US" sz="3100" dirty="0"/>
              <a:t>function </a:t>
            </a:r>
            <a:r>
              <a:rPr lang="en-US" sz="3100" dirty="0" err="1"/>
              <a:t>myFunction</a:t>
            </a:r>
            <a:r>
              <a:rPr lang="en-US" sz="3100" dirty="0"/>
              <a:t>() {</a:t>
            </a:r>
            <a:br>
              <a:rPr lang="en-US" sz="3100" dirty="0"/>
            </a:br>
            <a:r>
              <a:rPr lang="en-US" sz="3100" dirty="0"/>
              <a:t> </a:t>
            </a:r>
            <a:r>
              <a:rPr lang="en-US" sz="3100" dirty="0" err="1"/>
              <a:t>document.getElementById</a:t>
            </a:r>
            <a:r>
              <a:rPr lang="en-US" sz="3100" dirty="0"/>
              <a:t>("demo").</a:t>
            </a:r>
            <a:r>
              <a:rPr lang="en-US" sz="3100" dirty="0" err="1"/>
              <a:t>innerHTML</a:t>
            </a:r>
            <a:r>
              <a:rPr lang="en-US" sz="3100" dirty="0"/>
              <a:t> = "Paragraph changed.";</a:t>
            </a:r>
            <a:br>
              <a:rPr lang="en-US" sz="3100" dirty="0"/>
            </a:br>
            <a:r>
              <a:rPr lang="en-US" sz="3100" dirty="0"/>
              <a:t>}</a:t>
            </a:r>
            <a:br>
              <a:rPr lang="en-US" sz="3100" dirty="0"/>
            </a:br>
            <a:r>
              <a:rPr lang="en-US" sz="3100" dirty="0"/>
              <a:t>&lt;/script&gt;</a:t>
            </a:r>
            <a:br>
              <a:rPr lang="en-US" sz="3100" dirty="0"/>
            </a:br>
            <a:r>
              <a:rPr lang="en-US" sz="3100" dirty="0"/>
              <a:t>&lt;/body&gt;</a:t>
            </a:r>
          </a:p>
        </p:txBody>
      </p:sp>
      <p:sp>
        <p:nvSpPr>
          <p:cNvPr id="4" name="Slide Number Placeholder 3"/>
          <p:cNvSpPr>
            <a:spLocks noGrp="1"/>
          </p:cNvSpPr>
          <p:nvPr>
            <p:ph type="sldNum" sz="quarter" idx="12"/>
          </p:nvPr>
        </p:nvSpPr>
        <p:spPr/>
        <p:txBody>
          <a:bodyPr/>
          <a:lstStyle/>
          <a:p>
            <a:fld id="{6FAAC1B1-4423-42C5-9872-855B368044E8}" type="slidenum">
              <a:rPr lang="en-US" smtClean="0"/>
              <a:t>53</a:t>
            </a:fld>
            <a:endParaRPr lang="en-US"/>
          </a:p>
        </p:txBody>
      </p:sp>
    </p:spTree>
    <p:extLst>
      <p:ext uri="{BB962C8B-B14F-4D97-AF65-F5344CB8AC3E}">
        <p14:creationId xmlns:p14="http://schemas.microsoft.com/office/powerpoint/2010/main" val="2649447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3300" b="1" dirty="0"/>
              <a:t>External Java Script</a:t>
            </a:r>
          </a:p>
          <a:p>
            <a:r>
              <a:rPr lang="en-US" dirty="0" smtClean="0"/>
              <a:t>External file: myScript.js</a:t>
            </a:r>
          </a:p>
          <a:p>
            <a:pPr marL="400050" lvl="1" indent="0">
              <a:buNone/>
            </a:pPr>
            <a:r>
              <a:rPr lang="en-US" i="1" dirty="0" smtClean="0"/>
              <a:t>function</a:t>
            </a:r>
            <a:r>
              <a:rPr lang="en-US" i="1" dirty="0"/>
              <a:t> </a:t>
            </a:r>
            <a:r>
              <a:rPr lang="en-US" i="1" dirty="0" err="1"/>
              <a:t>myFunction</a:t>
            </a:r>
            <a:r>
              <a:rPr lang="en-US" i="1" dirty="0"/>
              <a:t>() {</a:t>
            </a:r>
            <a:br>
              <a:rPr lang="en-US" i="1" dirty="0"/>
            </a:br>
            <a:r>
              <a:rPr lang="en-US" i="1" dirty="0"/>
              <a:t> </a:t>
            </a:r>
            <a:r>
              <a:rPr lang="en-US" i="1" dirty="0" err="1"/>
              <a:t>document.getElementById</a:t>
            </a:r>
            <a:r>
              <a:rPr lang="en-US" i="1" dirty="0"/>
              <a:t>("demo").</a:t>
            </a:r>
            <a:r>
              <a:rPr lang="en-US" i="1" dirty="0" err="1"/>
              <a:t>innerHTML</a:t>
            </a:r>
            <a:r>
              <a:rPr lang="en-US" i="1" dirty="0"/>
              <a:t> = "Paragraph changed.";</a:t>
            </a:r>
            <a:br>
              <a:rPr lang="en-US" i="1" dirty="0"/>
            </a:br>
            <a:r>
              <a:rPr lang="en-US" i="1" dirty="0"/>
              <a:t>}</a:t>
            </a:r>
          </a:p>
          <a:p>
            <a:r>
              <a:rPr lang="en-US" dirty="0"/>
              <a:t>External scripts are practical when the same code is used in many different web pages.</a:t>
            </a:r>
          </a:p>
          <a:p>
            <a:r>
              <a:rPr lang="en-US" dirty="0"/>
              <a:t>JavaScript files have the file extension </a:t>
            </a:r>
            <a:r>
              <a:rPr lang="en-US" b="1" dirty="0"/>
              <a:t>.</a:t>
            </a:r>
            <a:r>
              <a:rPr lang="en-US" b="1" dirty="0" err="1"/>
              <a:t>js</a:t>
            </a:r>
            <a:r>
              <a:rPr lang="en-US" dirty="0"/>
              <a:t>.</a:t>
            </a:r>
          </a:p>
          <a:p>
            <a:r>
              <a:rPr lang="en-US" dirty="0"/>
              <a:t>To use an external script, put the name of the script file in the </a:t>
            </a:r>
            <a:r>
              <a:rPr lang="en-US" dirty="0" err="1"/>
              <a:t>src</a:t>
            </a:r>
            <a:r>
              <a:rPr lang="en-US" dirty="0"/>
              <a:t> (source) attribute of a &lt;script&gt; tag</a:t>
            </a:r>
            <a:r>
              <a:rPr lang="en-US" dirty="0" smtClean="0"/>
              <a:t>:</a:t>
            </a: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54</a:t>
            </a:fld>
            <a:endParaRPr lang="en-US"/>
          </a:p>
        </p:txBody>
      </p:sp>
    </p:spTree>
    <p:extLst>
      <p:ext uri="{BB962C8B-B14F-4D97-AF65-F5344CB8AC3E}">
        <p14:creationId xmlns:p14="http://schemas.microsoft.com/office/powerpoint/2010/main" val="10028834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b="1" dirty="0"/>
              <a:t>External Java Script</a:t>
            </a:r>
          </a:p>
          <a:p>
            <a:r>
              <a:rPr lang="en-US" sz="2800" dirty="0" smtClean="0"/>
              <a:t>Example</a:t>
            </a:r>
          </a:p>
          <a:p>
            <a:pPr marL="0" indent="0">
              <a:buNone/>
            </a:pPr>
            <a:r>
              <a:rPr lang="en-US" sz="2800" dirty="0" smtClean="0"/>
              <a:t>	&lt;script </a:t>
            </a:r>
            <a:r>
              <a:rPr lang="en-US" sz="2800" dirty="0" err="1" smtClean="0"/>
              <a:t>src</a:t>
            </a:r>
            <a:r>
              <a:rPr lang="en-US" sz="2800" dirty="0" smtClean="0"/>
              <a:t>="myScript.js"&gt;&lt;/script&gt;</a:t>
            </a:r>
          </a:p>
          <a:p>
            <a:r>
              <a:rPr lang="en-US" sz="2800" dirty="0" smtClean="0"/>
              <a:t>You can place an external script reference in &lt;head&gt; or &lt;body&gt; as you like.</a:t>
            </a:r>
          </a:p>
          <a:p>
            <a:r>
              <a:rPr lang="en-US" sz="2800" dirty="0" smtClean="0"/>
              <a:t>The script will behave as if it was located exactly where the &lt;script&gt; tag is located.</a:t>
            </a:r>
          </a:p>
          <a:p>
            <a:r>
              <a:rPr lang="en-US" sz="2800" dirty="0" smtClean="0"/>
              <a:t>External scripts cannot contain &lt;script&gt; tags.</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55</a:t>
            </a:fld>
            <a:endParaRPr lang="en-US"/>
          </a:p>
        </p:txBody>
      </p:sp>
    </p:spTree>
    <p:extLst>
      <p:ext uri="{BB962C8B-B14F-4D97-AF65-F5344CB8AC3E}">
        <p14:creationId xmlns:p14="http://schemas.microsoft.com/office/powerpoint/2010/main" val="1404834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JavaScript Output</a:t>
            </a:r>
          </a:p>
          <a:p>
            <a:r>
              <a:rPr lang="en-US" sz="3000" dirty="0" smtClean="0"/>
              <a:t>JavaScript </a:t>
            </a:r>
            <a:r>
              <a:rPr lang="en-US" sz="3000" dirty="0"/>
              <a:t>Display Possibilities</a:t>
            </a:r>
          </a:p>
          <a:p>
            <a:r>
              <a:rPr lang="en-US" sz="3000" dirty="0"/>
              <a:t>JavaScript can "display" data in different ways:</a:t>
            </a:r>
          </a:p>
          <a:p>
            <a:pPr lvl="1"/>
            <a:r>
              <a:rPr lang="en-US" dirty="0"/>
              <a:t>Writing into an HTML element, using </a:t>
            </a:r>
            <a:r>
              <a:rPr lang="en-US" dirty="0" err="1" smtClean="0">
                <a:solidFill>
                  <a:srgbClr val="FF0000"/>
                </a:solidFill>
              </a:rPr>
              <a:t>innerHTML</a:t>
            </a:r>
            <a:r>
              <a:rPr lang="en-US" dirty="0" smtClean="0">
                <a:solidFill>
                  <a:srgbClr val="FF0000"/>
                </a:solidFill>
              </a:rPr>
              <a:t>.</a:t>
            </a:r>
            <a:endParaRPr lang="en-US" dirty="0">
              <a:solidFill>
                <a:srgbClr val="FF0000"/>
              </a:solidFill>
            </a:endParaRPr>
          </a:p>
          <a:p>
            <a:pPr lvl="1"/>
            <a:r>
              <a:rPr lang="en-US" dirty="0"/>
              <a:t>Writing into the HTML </a:t>
            </a:r>
            <a:r>
              <a:rPr lang="en-US" dirty="0" smtClean="0"/>
              <a:t>output using </a:t>
            </a:r>
            <a:r>
              <a:rPr lang="en-US" dirty="0" err="1" smtClean="0">
                <a:solidFill>
                  <a:srgbClr val="FF0000"/>
                </a:solidFill>
              </a:rPr>
              <a:t>document.write</a:t>
            </a:r>
            <a:r>
              <a:rPr lang="en-US" dirty="0">
                <a:solidFill>
                  <a:srgbClr val="FF0000"/>
                </a:solidFill>
              </a:rPr>
              <a:t>().</a:t>
            </a:r>
          </a:p>
          <a:p>
            <a:pPr lvl="1"/>
            <a:r>
              <a:rPr lang="en-US" dirty="0"/>
              <a:t>Writing into an alert box, using </a:t>
            </a:r>
            <a:r>
              <a:rPr lang="en-US" dirty="0" err="1" smtClean="0">
                <a:solidFill>
                  <a:srgbClr val="FF0000"/>
                </a:solidFill>
              </a:rPr>
              <a:t>window.alert</a:t>
            </a:r>
            <a:r>
              <a:rPr lang="en-US" dirty="0">
                <a:solidFill>
                  <a:srgbClr val="FF0000"/>
                </a:solidFill>
              </a:rPr>
              <a:t>().</a:t>
            </a:r>
          </a:p>
          <a:p>
            <a:pPr lvl="1"/>
            <a:r>
              <a:rPr lang="en-US" dirty="0"/>
              <a:t>Writing into the browser </a:t>
            </a:r>
            <a:r>
              <a:rPr lang="en-US" dirty="0" smtClean="0"/>
              <a:t>console, using </a:t>
            </a:r>
            <a:r>
              <a:rPr lang="en-US" dirty="0" smtClean="0">
                <a:solidFill>
                  <a:srgbClr val="FF0000"/>
                </a:solidFill>
              </a:rPr>
              <a:t>console.log</a:t>
            </a:r>
            <a:r>
              <a:rPr lang="en-US" dirty="0">
                <a:solidFill>
                  <a:srgbClr val="FF0000"/>
                </a:solidFill>
              </a:rPr>
              <a: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56</a:t>
            </a:fld>
            <a:endParaRPr lang="en-US"/>
          </a:p>
        </p:txBody>
      </p:sp>
    </p:spTree>
    <p:extLst>
      <p:ext uri="{BB962C8B-B14F-4D97-AF65-F5344CB8AC3E}">
        <p14:creationId xmlns:p14="http://schemas.microsoft.com/office/powerpoint/2010/main" val="21442731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000" b="1" dirty="0" smtClean="0"/>
              <a:t>1</a:t>
            </a:r>
            <a:r>
              <a:rPr lang="en-US" sz="3000" b="1" dirty="0"/>
              <a:t>. Using </a:t>
            </a:r>
            <a:r>
              <a:rPr lang="en-US" sz="3000" b="1" dirty="0" err="1"/>
              <a:t>InnerHTML</a:t>
            </a:r>
            <a:endParaRPr lang="en-US" sz="3000" b="1" dirty="0" smtClean="0"/>
          </a:p>
          <a:p>
            <a:r>
              <a:rPr lang="en-US" sz="3000" dirty="0" smtClean="0"/>
              <a:t>To </a:t>
            </a:r>
            <a:r>
              <a:rPr lang="en-US" sz="3000" dirty="0"/>
              <a:t>access an HTML element, JavaScript can </a:t>
            </a:r>
            <a:r>
              <a:rPr lang="en-US" sz="3000" dirty="0" smtClean="0"/>
              <a:t>use the </a:t>
            </a:r>
            <a:r>
              <a:rPr lang="en-US" sz="3000" dirty="0" err="1" smtClean="0"/>
              <a:t>document.getElementById</a:t>
            </a:r>
            <a:r>
              <a:rPr lang="en-US" sz="3000" dirty="0" smtClean="0"/>
              <a:t>(id</a:t>
            </a:r>
            <a:r>
              <a:rPr lang="en-US" sz="3000" dirty="0"/>
              <a:t>) method.</a:t>
            </a:r>
          </a:p>
          <a:p>
            <a:r>
              <a:rPr lang="en-US" sz="3000" dirty="0"/>
              <a:t>The id attribute defines the HTML </a:t>
            </a:r>
            <a:r>
              <a:rPr lang="en-US" sz="3000" dirty="0" smtClean="0"/>
              <a:t>element.</a:t>
            </a:r>
          </a:p>
          <a:p>
            <a:r>
              <a:rPr lang="en-US" sz="3000" dirty="0" smtClean="0"/>
              <a:t>The</a:t>
            </a:r>
            <a:r>
              <a:rPr lang="en-US" sz="3000" dirty="0"/>
              <a:t> </a:t>
            </a:r>
            <a:r>
              <a:rPr lang="en-US" sz="3000" dirty="0" err="1"/>
              <a:t>innerHTML</a:t>
            </a:r>
            <a:r>
              <a:rPr lang="en-US" sz="3000" dirty="0"/>
              <a:t> property defines the HTML content</a:t>
            </a:r>
            <a:r>
              <a:rPr lang="en-US" sz="3000" dirty="0" smtClean="0"/>
              <a:t>:</a:t>
            </a:r>
          </a:p>
          <a:p>
            <a:pPr marL="457200" lvl="1" indent="0">
              <a:buNone/>
            </a:pPr>
            <a:r>
              <a:rPr lang="en-US" sz="2900" dirty="0" smtClean="0"/>
              <a:t>&lt;body&gt;</a:t>
            </a:r>
          </a:p>
          <a:p>
            <a:pPr marL="457200" lvl="1" indent="0">
              <a:buNone/>
            </a:pPr>
            <a:r>
              <a:rPr lang="en-US" sz="2900" dirty="0" smtClean="0"/>
              <a:t>&lt;script</a:t>
            </a:r>
            <a:r>
              <a:rPr lang="en-US" sz="2900" dirty="0"/>
              <a:t>&gt;</a:t>
            </a:r>
            <a:br>
              <a:rPr lang="en-US" sz="2900" dirty="0"/>
            </a:br>
            <a:r>
              <a:rPr lang="en-US" sz="2600" dirty="0" err="1"/>
              <a:t>document.getElementById</a:t>
            </a:r>
            <a:r>
              <a:rPr lang="en-US" sz="2600" dirty="0"/>
              <a:t>("demo").</a:t>
            </a:r>
            <a:r>
              <a:rPr lang="en-US" sz="2600" dirty="0" err="1"/>
              <a:t>innerHTML</a:t>
            </a:r>
            <a:r>
              <a:rPr lang="en-US" sz="2600" dirty="0"/>
              <a:t> = 5 + 6;</a:t>
            </a:r>
            <a:r>
              <a:rPr lang="en-US" sz="2900" dirty="0"/>
              <a:t/>
            </a:r>
            <a:br>
              <a:rPr lang="en-US" sz="2900" dirty="0"/>
            </a:br>
            <a:r>
              <a:rPr lang="en-US" sz="2900" dirty="0"/>
              <a:t>&lt;/script&gt;</a:t>
            </a:r>
            <a:br>
              <a:rPr lang="en-US" sz="2900" dirty="0"/>
            </a:br>
            <a:r>
              <a:rPr lang="en-US" sz="2900" dirty="0" smtClean="0"/>
              <a:t>&lt;/</a:t>
            </a:r>
            <a:r>
              <a:rPr lang="en-US" sz="2900" dirty="0"/>
              <a:t>body&gt;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57</a:t>
            </a:fld>
            <a:endParaRPr lang="en-US"/>
          </a:p>
        </p:txBody>
      </p:sp>
    </p:spTree>
    <p:extLst>
      <p:ext uri="{BB962C8B-B14F-4D97-AF65-F5344CB8AC3E}">
        <p14:creationId xmlns:p14="http://schemas.microsoft.com/office/powerpoint/2010/main" val="11558876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2</a:t>
            </a:r>
            <a:r>
              <a:rPr lang="en-US" b="1" dirty="0"/>
              <a:t>. Using </a:t>
            </a:r>
            <a:r>
              <a:rPr lang="en-US" b="1" dirty="0" err="1"/>
              <a:t>document.write</a:t>
            </a:r>
            <a:r>
              <a:rPr lang="en-US" b="1" dirty="0"/>
              <a:t>()</a:t>
            </a:r>
          </a:p>
          <a:p>
            <a:r>
              <a:rPr lang="en-US" sz="3000" dirty="0" smtClean="0"/>
              <a:t>For </a:t>
            </a:r>
            <a:r>
              <a:rPr lang="en-US" sz="3000" dirty="0"/>
              <a:t>testing purposes, it is convenient </a:t>
            </a:r>
            <a:r>
              <a:rPr lang="en-US" sz="3000" dirty="0" smtClean="0"/>
              <a:t>to use </a:t>
            </a:r>
            <a:r>
              <a:rPr lang="en-US" sz="3000" dirty="0" err="1" smtClean="0"/>
              <a:t>document.write</a:t>
            </a:r>
            <a:r>
              <a:rPr lang="en-US" sz="3000" dirty="0"/>
              <a:t>():</a:t>
            </a:r>
          </a:p>
          <a:p>
            <a:r>
              <a:rPr lang="en-US" sz="3000" dirty="0"/>
              <a:t>Example</a:t>
            </a:r>
          </a:p>
          <a:p>
            <a:pPr marL="400050" lvl="1" indent="0">
              <a:buNone/>
            </a:pPr>
            <a:r>
              <a:rPr lang="en-US" i="1" dirty="0" smtClean="0"/>
              <a:t>&lt;</a:t>
            </a:r>
            <a:r>
              <a:rPr lang="en-US" i="1" dirty="0"/>
              <a:t>body&gt;</a:t>
            </a:r>
            <a:br>
              <a:rPr lang="en-US" i="1" dirty="0"/>
            </a:br>
            <a:r>
              <a:rPr lang="en-US" i="1" dirty="0" smtClean="0"/>
              <a:t>&lt;</a:t>
            </a:r>
            <a:r>
              <a:rPr lang="en-US" i="1" dirty="0"/>
              <a:t>h1&gt;My First Web Page&lt;/h1&gt;</a:t>
            </a:r>
            <a:br>
              <a:rPr lang="en-US" i="1" dirty="0"/>
            </a:br>
            <a:r>
              <a:rPr lang="en-US" i="1" dirty="0"/>
              <a:t>&lt;p&gt;My first paragraph.&lt;/p&gt;</a:t>
            </a:r>
            <a:br>
              <a:rPr lang="en-US" i="1" dirty="0"/>
            </a:br>
            <a:r>
              <a:rPr lang="en-US" i="1" dirty="0" smtClean="0"/>
              <a:t>&lt;</a:t>
            </a:r>
            <a:r>
              <a:rPr lang="en-US" i="1" dirty="0"/>
              <a:t>script&gt;</a:t>
            </a:r>
            <a:br>
              <a:rPr lang="en-US" i="1" dirty="0"/>
            </a:br>
            <a:r>
              <a:rPr lang="en-US" i="1" dirty="0" err="1"/>
              <a:t>document.write</a:t>
            </a:r>
            <a:r>
              <a:rPr lang="en-US" i="1" dirty="0"/>
              <a:t>(5 + 6);</a:t>
            </a:r>
            <a:br>
              <a:rPr lang="en-US" i="1" dirty="0"/>
            </a:br>
            <a:r>
              <a:rPr lang="en-US" i="1" dirty="0"/>
              <a:t>&lt;/script&gt;</a:t>
            </a:r>
            <a:br>
              <a:rPr lang="en-US" i="1" dirty="0"/>
            </a:br>
            <a:r>
              <a:rPr lang="en-US" i="1" dirty="0" smtClean="0"/>
              <a:t>&lt;/</a:t>
            </a:r>
            <a:r>
              <a:rPr lang="en-US" i="1" dirty="0"/>
              <a:t>body&gt;</a:t>
            </a:r>
            <a:br>
              <a:rPr lang="en-US" i="1" dirty="0"/>
            </a:br>
            <a:r>
              <a:rPr lang="en-US" i="1" dirty="0"/>
              <a:t>&lt;/html&gt;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58</a:t>
            </a:fld>
            <a:endParaRPr lang="en-US"/>
          </a:p>
        </p:txBody>
      </p:sp>
    </p:spTree>
    <p:extLst>
      <p:ext uri="{BB962C8B-B14F-4D97-AF65-F5344CB8AC3E}">
        <p14:creationId xmlns:p14="http://schemas.microsoft.com/office/powerpoint/2010/main" val="13406942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pPr marL="0" indent="0">
              <a:buNone/>
            </a:pPr>
            <a:r>
              <a:rPr lang="en-US" sz="4500" b="1" dirty="0" smtClean="0"/>
              <a:t>2</a:t>
            </a:r>
            <a:r>
              <a:rPr lang="en-US" sz="4500" b="1" dirty="0"/>
              <a:t>. Using </a:t>
            </a:r>
            <a:r>
              <a:rPr lang="en-US" sz="4500" b="1" dirty="0" err="1"/>
              <a:t>document.write</a:t>
            </a:r>
            <a:r>
              <a:rPr lang="en-US" sz="4500" b="1" dirty="0"/>
              <a:t>()</a:t>
            </a:r>
            <a:endParaRPr lang="en-US" sz="5800" b="1" dirty="0" smtClean="0"/>
          </a:p>
          <a:p>
            <a:r>
              <a:rPr lang="en-US" sz="4300" dirty="0" smtClean="0"/>
              <a:t>Using </a:t>
            </a:r>
            <a:r>
              <a:rPr lang="en-US" sz="4300" dirty="0" err="1"/>
              <a:t>document.write</a:t>
            </a:r>
            <a:r>
              <a:rPr lang="en-US" sz="4300" dirty="0"/>
              <a:t>() after an HTML document is loaded, will </a:t>
            </a:r>
            <a:r>
              <a:rPr lang="en-US" sz="4300" b="1" dirty="0"/>
              <a:t>delete all existing HTML</a:t>
            </a:r>
            <a:r>
              <a:rPr lang="en-US" sz="4300" dirty="0"/>
              <a:t>:</a:t>
            </a:r>
          </a:p>
          <a:p>
            <a:r>
              <a:rPr lang="en-US" sz="4300" dirty="0"/>
              <a:t>Example</a:t>
            </a:r>
          </a:p>
          <a:p>
            <a:pPr marL="400050" lvl="1" indent="0">
              <a:buNone/>
            </a:pPr>
            <a:r>
              <a:rPr lang="en-US" sz="3800" dirty="0"/>
              <a:t>&lt;!DOCTYPE html&gt;</a:t>
            </a:r>
            <a:br>
              <a:rPr lang="en-US" sz="3800" dirty="0"/>
            </a:br>
            <a:r>
              <a:rPr lang="en-US" sz="3800" dirty="0"/>
              <a:t>&lt;html&gt;</a:t>
            </a:r>
            <a:br>
              <a:rPr lang="en-US" sz="3800" dirty="0"/>
            </a:br>
            <a:r>
              <a:rPr lang="en-US" sz="3800" dirty="0"/>
              <a:t>&lt;body&gt;</a:t>
            </a:r>
            <a:br>
              <a:rPr lang="en-US" sz="3800" dirty="0"/>
            </a:br>
            <a:r>
              <a:rPr lang="en-US" sz="3800" dirty="0" smtClean="0"/>
              <a:t>&lt;</a:t>
            </a:r>
            <a:r>
              <a:rPr lang="en-US" sz="3800" dirty="0"/>
              <a:t>h1&gt;My First Web Page&lt;/h1&gt;</a:t>
            </a:r>
            <a:br>
              <a:rPr lang="en-US" sz="3800" dirty="0"/>
            </a:br>
            <a:r>
              <a:rPr lang="en-US" sz="3800" dirty="0"/>
              <a:t>&lt;p&gt;My first paragraph.&lt;/p&gt;</a:t>
            </a:r>
            <a:br>
              <a:rPr lang="en-US" sz="3800" dirty="0"/>
            </a:br>
            <a:r>
              <a:rPr lang="en-US" sz="3800" dirty="0" smtClean="0"/>
              <a:t>&lt;</a:t>
            </a:r>
            <a:r>
              <a:rPr lang="en-US" sz="3800" dirty="0"/>
              <a:t>button type="button" </a:t>
            </a:r>
            <a:r>
              <a:rPr lang="en-US" sz="3800" dirty="0" err="1"/>
              <a:t>onclick</a:t>
            </a:r>
            <a:r>
              <a:rPr lang="en-US" sz="3800" dirty="0"/>
              <a:t>="</a:t>
            </a:r>
            <a:r>
              <a:rPr lang="en-US" sz="3800" dirty="0" err="1"/>
              <a:t>document.write</a:t>
            </a:r>
            <a:r>
              <a:rPr lang="en-US" sz="3800" dirty="0"/>
              <a:t>(5 + 6)"&gt;Try it&lt;/button&gt;</a:t>
            </a:r>
            <a:br>
              <a:rPr lang="en-US" sz="3800" dirty="0"/>
            </a:br>
            <a:r>
              <a:rPr lang="en-US" sz="3800" dirty="0" smtClean="0"/>
              <a:t>&lt;/</a:t>
            </a:r>
            <a:r>
              <a:rPr lang="en-US" sz="3800" dirty="0"/>
              <a:t>body&gt;</a:t>
            </a:r>
            <a:br>
              <a:rPr lang="en-US" sz="3800" dirty="0"/>
            </a:br>
            <a:r>
              <a:rPr lang="en-US" sz="3800" dirty="0"/>
              <a:t>&lt;/html&gt;</a:t>
            </a:r>
          </a:p>
          <a:p>
            <a:r>
              <a:rPr lang="en-US" sz="3800" dirty="0"/>
              <a:t>The </a:t>
            </a:r>
            <a:r>
              <a:rPr lang="en-US" sz="3800" dirty="0" err="1"/>
              <a:t>document.write</a:t>
            </a:r>
            <a:r>
              <a:rPr lang="en-US" sz="3800" dirty="0"/>
              <a:t>() method should only be used for testing</a:t>
            </a:r>
            <a:r>
              <a:rPr lang="en-US" sz="3800" dirty="0" smtClean="0"/>
              <a:t>.</a:t>
            </a:r>
            <a:endParaRPr lang="en-US" sz="3800" dirty="0"/>
          </a:p>
        </p:txBody>
      </p:sp>
      <p:sp>
        <p:nvSpPr>
          <p:cNvPr id="4" name="Slide Number Placeholder 3"/>
          <p:cNvSpPr>
            <a:spLocks noGrp="1"/>
          </p:cNvSpPr>
          <p:nvPr>
            <p:ph type="sldNum" sz="quarter" idx="12"/>
          </p:nvPr>
        </p:nvSpPr>
        <p:spPr/>
        <p:txBody>
          <a:bodyPr/>
          <a:lstStyle/>
          <a:p>
            <a:fld id="{6FAAC1B1-4423-42C5-9872-855B368044E8}" type="slidenum">
              <a:rPr lang="en-US" smtClean="0"/>
              <a:t>59</a:t>
            </a:fld>
            <a:endParaRPr lang="en-US"/>
          </a:p>
        </p:txBody>
      </p:sp>
    </p:spTree>
    <p:extLst>
      <p:ext uri="{BB962C8B-B14F-4D97-AF65-F5344CB8AC3E}">
        <p14:creationId xmlns:p14="http://schemas.microsoft.com/office/powerpoint/2010/main" val="49227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2125F3-A071-4A95-AE63-B12CF8671B9E}" type="slidenum">
              <a:rPr lang="en-US"/>
              <a:pPr/>
              <a:t>6</a:t>
            </a:fld>
            <a:endParaRPr lang="en-US"/>
          </a:p>
        </p:txBody>
      </p:sp>
      <p:sp>
        <p:nvSpPr>
          <p:cNvPr id="272386" name="Rectangle 2"/>
          <p:cNvSpPr>
            <a:spLocks noGrp="1" noChangeArrowheads="1"/>
          </p:cNvSpPr>
          <p:nvPr>
            <p:ph type="title"/>
          </p:nvPr>
        </p:nvSpPr>
        <p:spPr/>
        <p:txBody>
          <a:bodyPr>
            <a:normAutofit/>
          </a:bodyPr>
          <a:lstStyle/>
          <a:p>
            <a:r>
              <a:rPr lang="en-US" dirty="0"/>
              <a:t>3.1. Cascading Style </a:t>
            </a:r>
            <a:r>
              <a:rPr lang="en-US" dirty="0" smtClean="0"/>
              <a:t>Sheet</a:t>
            </a:r>
            <a:endParaRPr lang="en-US" dirty="0"/>
          </a:p>
        </p:txBody>
      </p:sp>
      <p:sp>
        <p:nvSpPr>
          <p:cNvPr id="272387" name="Rectangle 3"/>
          <p:cNvSpPr>
            <a:spLocks noGrp="1" noChangeArrowheads="1"/>
          </p:cNvSpPr>
          <p:nvPr>
            <p:ph type="body" idx="1"/>
          </p:nvPr>
        </p:nvSpPr>
        <p:spPr/>
        <p:txBody>
          <a:bodyPr>
            <a:noAutofit/>
          </a:bodyPr>
          <a:lstStyle/>
          <a:p>
            <a:pPr marL="0" indent="0">
              <a:lnSpc>
                <a:spcPct val="90000"/>
              </a:lnSpc>
              <a:buNone/>
            </a:pPr>
            <a:r>
              <a:rPr lang="en-US" sz="2400" b="1" dirty="0" smtClean="0"/>
              <a:t>Sector </a:t>
            </a:r>
            <a:r>
              <a:rPr lang="en-US" sz="2400" b="1" dirty="0"/>
              <a:t>Strings, Continue …</a:t>
            </a:r>
          </a:p>
          <a:p>
            <a:pPr>
              <a:lnSpc>
                <a:spcPct val="90000"/>
              </a:lnSpc>
            </a:pPr>
            <a:r>
              <a:rPr lang="en-US" sz="2400" dirty="0" smtClean="0"/>
              <a:t>Class </a:t>
            </a:r>
            <a:r>
              <a:rPr lang="en-US" sz="2400" dirty="0"/>
              <a:t>selector:</a:t>
            </a:r>
          </a:p>
          <a:p>
            <a:pPr lvl="1">
              <a:lnSpc>
                <a:spcPct val="90000"/>
              </a:lnSpc>
            </a:pPr>
            <a:r>
              <a:rPr lang="en-US" sz="2000" dirty="0">
                <a:solidFill>
                  <a:schemeClr val="accent2"/>
                </a:solidFill>
              </a:rPr>
              <a:t>.myitalic {font-style: italic}</a:t>
            </a:r>
          </a:p>
          <a:p>
            <a:pPr lvl="1">
              <a:lnSpc>
                <a:spcPct val="90000"/>
              </a:lnSpc>
            </a:pPr>
            <a:r>
              <a:rPr lang="en-US" sz="2000" dirty="0">
                <a:solidFill>
                  <a:schemeClr val="accent2"/>
                </a:solidFill>
              </a:rPr>
              <a:t>.myred {color: red}</a:t>
            </a:r>
          </a:p>
          <a:p>
            <a:pPr lvl="1">
              <a:lnSpc>
                <a:spcPct val="90000"/>
              </a:lnSpc>
            </a:pPr>
            <a:r>
              <a:rPr lang="en-US" sz="2000" dirty="0">
                <a:solidFill>
                  <a:schemeClr val="accent2"/>
                </a:solidFill>
              </a:rPr>
              <a:t>&lt;span class=“myitalic myred”&gt; … &lt;/span&gt;</a:t>
            </a:r>
          </a:p>
          <a:p>
            <a:pPr lvl="1">
              <a:lnSpc>
                <a:spcPct val="90000"/>
              </a:lnSpc>
            </a:pPr>
            <a:r>
              <a:rPr lang="en-US" sz="2000" dirty="0"/>
              <a:t>class values are case sensitive</a:t>
            </a:r>
          </a:p>
          <a:p>
            <a:pPr lvl="1">
              <a:lnSpc>
                <a:spcPct val="90000"/>
              </a:lnSpc>
            </a:pPr>
            <a:r>
              <a:rPr lang="en-US" sz="2000" dirty="0"/>
              <a:t>multiple classes can be applied, separated by space</a:t>
            </a:r>
          </a:p>
          <a:p>
            <a:pPr lvl="1">
              <a:lnSpc>
                <a:spcPct val="90000"/>
              </a:lnSpc>
            </a:pPr>
            <a:r>
              <a:rPr lang="en-US" sz="2000" dirty="0"/>
              <a:t>All but a few elements, such as html, head, and elements that appear as content of head, have the class </a:t>
            </a:r>
            <a:r>
              <a:rPr lang="en-US" sz="2000" dirty="0" smtClean="0"/>
              <a:t>attribute</a:t>
            </a:r>
            <a:endParaRPr lang="en-US" sz="2000" dirty="0"/>
          </a:p>
          <a:p>
            <a:pPr>
              <a:lnSpc>
                <a:spcPct val="90000"/>
              </a:lnSpc>
            </a:pPr>
            <a:r>
              <a:rPr lang="en-US" sz="2400" dirty="0"/>
              <a:t>ID and class selectors can be prefixed by an element type name</a:t>
            </a:r>
          </a:p>
          <a:p>
            <a:pPr lvl="1">
              <a:lnSpc>
                <a:spcPct val="90000"/>
              </a:lnSpc>
            </a:pPr>
            <a:r>
              <a:rPr lang="en-US" sz="2000" dirty="0" err="1">
                <a:solidFill>
                  <a:schemeClr val="accent2"/>
                </a:solidFill>
              </a:rPr>
              <a:t>p.right</a:t>
            </a:r>
            <a:r>
              <a:rPr lang="en-US" sz="2000" dirty="0">
                <a:solidFill>
                  <a:schemeClr val="accent2"/>
                </a:solidFill>
              </a:rPr>
              <a:t> {text-align: right}</a:t>
            </a:r>
          </a:p>
          <a:p>
            <a:pPr lvl="1">
              <a:lnSpc>
                <a:spcPct val="90000"/>
              </a:lnSpc>
            </a:pPr>
            <a:r>
              <a:rPr lang="en-US" sz="2000" dirty="0" err="1">
                <a:solidFill>
                  <a:schemeClr val="accent2"/>
                </a:solidFill>
              </a:rPr>
              <a:t>p#left</a:t>
            </a:r>
            <a:r>
              <a:rPr lang="en-US" sz="2000" dirty="0">
                <a:solidFill>
                  <a:schemeClr val="accent2"/>
                </a:solidFill>
              </a:rPr>
              <a:t> {text-align: left}</a:t>
            </a:r>
          </a:p>
          <a:p>
            <a:pPr lvl="1">
              <a:lnSpc>
                <a:spcPct val="90000"/>
              </a:lnSpc>
            </a:pPr>
            <a:r>
              <a:rPr lang="en-US" sz="2000" dirty="0">
                <a:solidFill>
                  <a:schemeClr val="accent2"/>
                </a:solidFill>
              </a:rPr>
              <a:t>&lt;p class=“right”&gt; … &lt;/p&gt;</a:t>
            </a:r>
          </a:p>
          <a:p>
            <a:pPr lvl="1">
              <a:lnSpc>
                <a:spcPct val="90000"/>
              </a:lnSpc>
            </a:pPr>
            <a:r>
              <a:rPr lang="en-US" sz="2000" dirty="0">
                <a:solidFill>
                  <a:schemeClr val="accent2"/>
                </a:solidFill>
              </a:rPr>
              <a:t>&lt;p id=“left”&gt; … &lt;/p&gt;</a:t>
            </a:r>
          </a:p>
        </p:txBody>
      </p:sp>
    </p:spTree>
    <p:custDataLst>
      <p:tags r:id="rId1"/>
    </p:custDataLst>
    <p:extLst>
      <p:ext uri="{BB962C8B-B14F-4D97-AF65-F5344CB8AC3E}">
        <p14:creationId xmlns:p14="http://schemas.microsoft.com/office/powerpoint/2010/main" val="1839036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300" b="1" dirty="0" smtClean="0"/>
              <a:t>3</a:t>
            </a:r>
            <a:r>
              <a:rPr lang="en-US" sz="3300" b="1" dirty="0"/>
              <a:t>. Using </a:t>
            </a:r>
            <a:r>
              <a:rPr lang="en-US" sz="3300" b="1" dirty="0" err="1"/>
              <a:t>window.alert</a:t>
            </a:r>
            <a:r>
              <a:rPr lang="en-US" sz="3300" b="1" dirty="0"/>
              <a:t>()</a:t>
            </a:r>
          </a:p>
          <a:p>
            <a:r>
              <a:rPr lang="en-US" dirty="0" smtClean="0"/>
              <a:t>You </a:t>
            </a:r>
            <a:r>
              <a:rPr lang="en-US" dirty="0"/>
              <a:t>can use an alert box to display data:</a:t>
            </a:r>
          </a:p>
          <a:p>
            <a:r>
              <a:rPr lang="en-US" dirty="0"/>
              <a:t>Example</a:t>
            </a:r>
          </a:p>
          <a:p>
            <a:pPr marL="400050" lvl="1" indent="0">
              <a:buNone/>
            </a:pPr>
            <a:r>
              <a:rPr lang="en-US" sz="2900" i="1" dirty="0"/>
              <a:t>&lt;!DOCTYPE html&gt;</a:t>
            </a:r>
            <a:br>
              <a:rPr lang="en-US" sz="2900" i="1" dirty="0"/>
            </a:br>
            <a:r>
              <a:rPr lang="en-US" sz="2900" i="1" dirty="0"/>
              <a:t>&lt;html&gt;</a:t>
            </a:r>
            <a:br>
              <a:rPr lang="en-US" sz="2900" i="1" dirty="0"/>
            </a:br>
            <a:r>
              <a:rPr lang="en-US" sz="2900" i="1" dirty="0"/>
              <a:t>&lt;body&gt;</a:t>
            </a:r>
            <a:br>
              <a:rPr lang="en-US" sz="2900" i="1" dirty="0"/>
            </a:br>
            <a:r>
              <a:rPr lang="en-US" sz="2900" i="1" dirty="0" smtClean="0"/>
              <a:t>&lt;</a:t>
            </a:r>
            <a:r>
              <a:rPr lang="en-US" sz="2900" i="1" dirty="0"/>
              <a:t>h1&gt;My First Web Page&lt;/h1&gt;</a:t>
            </a:r>
            <a:br>
              <a:rPr lang="en-US" sz="2900" i="1" dirty="0"/>
            </a:br>
            <a:r>
              <a:rPr lang="en-US" sz="2900" i="1" dirty="0"/>
              <a:t>&lt;p&gt;My first paragraph.&lt;/p&gt;</a:t>
            </a:r>
            <a:br>
              <a:rPr lang="en-US" sz="2900" i="1" dirty="0"/>
            </a:br>
            <a:r>
              <a:rPr lang="en-US" sz="2900" i="1" dirty="0" smtClean="0"/>
              <a:t>&lt;</a:t>
            </a:r>
            <a:r>
              <a:rPr lang="en-US" sz="2900" i="1" dirty="0"/>
              <a:t>script&gt;</a:t>
            </a:r>
            <a:br>
              <a:rPr lang="en-US" sz="2900" i="1" dirty="0"/>
            </a:br>
            <a:r>
              <a:rPr lang="en-US" sz="2900" i="1" dirty="0" err="1"/>
              <a:t>window.alert</a:t>
            </a:r>
            <a:r>
              <a:rPr lang="en-US" sz="2900" i="1" dirty="0"/>
              <a:t>(5 + 6);</a:t>
            </a:r>
            <a:br>
              <a:rPr lang="en-US" sz="2900" i="1" dirty="0"/>
            </a:br>
            <a:r>
              <a:rPr lang="en-US" sz="2900" i="1" dirty="0"/>
              <a:t>&lt;/script&gt;</a:t>
            </a:r>
            <a:br>
              <a:rPr lang="en-US" sz="2900" i="1" dirty="0"/>
            </a:br>
            <a:r>
              <a:rPr lang="en-US" sz="2900" i="1" dirty="0" smtClean="0"/>
              <a:t>&lt;/</a:t>
            </a:r>
            <a:r>
              <a:rPr lang="en-US" sz="2900" i="1" dirty="0"/>
              <a:t>body&gt;</a:t>
            </a:r>
            <a:br>
              <a:rPr lang="en-US" sz="2900" i="1" dirty="0"/>
            </a:br>
            <a:r>
              <a:rPr lang="en-US" sz="2900" i="1" dirty="0"/>
              <a:t>&lt;/html</a:t>
            </a:r>
            <a:r>
              <a:rPr lang="en-US" sz="2900" i="1" dirty="0" smtClean="0"/>
              <a:t>&gt;</a:t>
            </a:r>
            <a:endParaRPr lang="en-US" sz="2900" i="1" dirty="0"/>
          </a:p>
        </p:txBody>
      </p:sp>
      <p:sp>
        <p:nvSpPr>
          <p:cNvPr id="4" name="Slide Number Placeholder 3"/>
          <p:cNvSpPr>
            <a:spLocks noGrp="1"/>
          </p:cNvSpPr>
          <p:nvPr>
            <p:ph type="sldNum" sz="quarter" idx="12"/>
          </p:nvPr>
        </p:nvSpPr>
        <p:spPr/>
        <p:txBody>
          <a:bodyPr/>
          <a:lstStyle/>
          <a:p>
            <a:fld id="{6FAAC1B1-4423-42C5-9872-855B368044E8}" type="slidenum">
              <a:rPr lang="en-US" smtClean="0"/>
              <a:t>60</a:t>
            </a:fld>
            <a:endParaRPr lang="en-US"/>
          </a:p>
        </p:txBody>
      </p:sp>
    </p:spTree>
    <p:extLst>
      <p:ext uri="{BB962C8B-B14F-4D97-AF65-F5344CB8AC3E}">
        <p14:creationId xmlns:p14="http://schemas.microsoft.com/office/powerpoint/2010/main" val="25872050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indent="0">
              <a:buNone/>
            </a:pPr>
            <a:r>
              <a:rPr lang="en-US" sz="3600" b="1" dirty="0" smtClean="0"/>
              <a:t>4</a:t>
            </a:r>
            <a:r>
              <a:rPr lang="en-US" sz="3600" b="1" dirty="0"/>
              <a:t>. Using console.log()</a:t>
            </a:r>
            <a:endParaRPr lang="en-US" sz="3600" b="1" dirty="0" smtClean="0"/>
          </a:p>
          <a:p>
            <a:r>
              <a:rPr lang="en-US" sz="3600" dirty="0" smtClean="0"/>
              <a:t>For </a:t>
            </a:r>
            <a:r>
              <a:rPr lang="en-US" sz="3600" dirty="0"/>
              <a:t>debugging purposes, you can </a:t>
            </a:r>
            <a:r>
              <a:rPr lang="en-US" sz="3600" dirty="0" smtClean="0"/>
              <a:t>use the console.log() method </a:t>
            </a:r>
            <a:r>
              <a:rPr lang="en-US" sz="3600" dirty="0"/>
              <a:t>to display data.</a:t>
            </a:r>
          </a:p>
          <a:p>
            <a:r>
              <a:rPr lang="en-US" sz="3600" dirty="0"/>
              <a:t>You will learn more about debugging </a:t>
            </a:r>
            <a:r>
              <a:rPr lang="en-US" sz="3600" dirty="0" smtClean="0"/>
              <a:t>later.</a:t>
            </a:r>
            <a:endParaRPr lang="en-US" sz="3600" dirty="0"/>
          </a:p>
          <a:p>
            <a:r>
              <a:rPr lang="en-US" sz="3600" dirty="0"/>
              <a:t>Example</a:t>
            </a:r>
          </a:p>
          <a:p>
            <a:pPr marL="800100" lvl="2" indent="0">
              <a:buNone/>
            </a:pPr>
            <a:r>
              <a:rPr lang="en-US" sz="3200" dirty="0"/>
              <a:t>&lt;!DOCTYPE html&gt;</a:t>
            </a:r>
            <a:br>
              <a:rPr lang="en-US" sz="3200" dirty="0"/>
            </a:br>
            <a:r>
              <a:rPr lang="en-US" sz="3200" dirty="0"/>
              <a:t>&lt;html&gt;</a:t>
            </a:r>
            <a:br>
              <a:rPr lang="en-US" sz="3200" dirty="0"/>
            </a:br>
            <a:r>
              <a:rPr lang="en-US" sz="3200" dirty="0"/>
              <a:t>&lt;body&gt;</a:t>
            </a:r>
            <a:br>
              <a:rPr lang="en-US" sz="3200" dirty="0"/>
            </a:br>
            <a:r>
              <a:rPr lang="en-US" sz="3200" dirty="0" smtClean="0"/>
              <a:t>&lt;</a:t>
            </a:r>
            <a:r>
              <a:rPr lang="en-US" sz="3200" dirty="0"/>
              <a:t>script&gt;</a:t>
            </a:r>
            <a:br>
              <a:rPr lang="en-US" sz="3200" dirty="0"/>
            </a:br>
            <a:r>
              <a:rPr lang="en-US" sz="3200" dirty="0"/>
              <a:t>console.log(5 + 6);</a:t>
            </a:r>
            <a:br>
              <a:rPr lang="en-US" sz="3200" dirty="0"/>
            </a:br>
            <a:r>
              <a:rPr lang="en-US" sz="3200" dirty="0"/>
              <a:t>&lt;/script&gt;</a:t>
            </a:r>
            <a:br>
              <a:rPr lang="en-US" sz="3200" dirty="0"/>
            </a:br>
            <a:r>
              <a:rPr lang="en-US" sz="3200" dirty="0" smtClean="0"/>
              <a:t>&lt;/</a:t>
            </a:r>
            <a:r>
              <a:rPr lang="en-US" sz="3200" dirty="0"/>
              <a:t>body&gt;</a:t>
            </a:r>
            <a:br>
              <a:rPr lang="en-US" sz="3200" dirty="0"/>
            </a:br>
            <a:r>
              <a:rPr lang="en-US" sz="3200" dirty="0"/>
              <a:t>&lt;/html</a:t>
            </a:r>
            <a:r>
              <a:rPr lang="en-US" sz="3200" dirty="0" smtClean="0"/>
              <a:t>&gt;</a:t>
            </a:r>
            <a:endParaRPr lang="en-US" sz="3200" dirty="0"/>
          </a:p>
        </p:txBody>
      </p:sp>
      <p:sp>
        <p:nvSpPr>
          <p:cNvPr id="4" name="Slide Number Placeholder 3"/>
          <p:cNvSpPr>
            <a:spLocks noGrp="1"/>
          </p:cNvSpPr>
          <p:nvPr>
            <p:ph type="sldNum" sz="quarter" idx="12"/>
          </p:nvPr>
        </p:nvSpPr>
        <p:spPr/>
        <p:txBody>
          <a:bodyPr/>
          <a:lstStyle/>
          <a:p>
            <a:fld id="{6FAAC1B1-4423-42C5-9872-855B368044E8}" type="slidenum">
              <a:rPr lang="en-US" smtClean="0"/>
              <a:t>61</a:t>
            </a:fld>
            <a:endParaRPr lang="en-US"/>
          </a:p>
        </p:txBody>
      </p:sp>
    </p:spTree>
    <p:extLst>
      <p:ext uri="{BB962C8B-B14F-4D97-AF65-F5344CB8AC3E}">
        <p14:creationId xmlns:p14="http://schemas.microsoft.com/office/powerpoint/2010/main" val="38591853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marL="0" indent="0">
              <a:buNone/>
            </a:pPr>
            <a:r>
              <a:rPr lang="en-US" sz="4000" b="1" dirty="0"/>
              <a:t>JavaScript Statements</a:t>
            </a:r>
          </a:p>
          <a:p>
            <a:r>
              <a:rPr lang="en-US" sz="3400" dirty="0" smtClean="0"/>
              <a:t>Example of java script statements</a:t>
            </a:r>
            <a:endParaRPr lang="en-US" sz="3400" dirty="0"/>
          </a:p>
          <a:p>
            <a:pPr marL="800100" lvl="2" indent="0">
              <a:buNone/>
            </a:pPr>
            <a:r>
              <a:rPr lang="en-US" sz="3400" dirty="0" err="1"/>
              <a:t>var</a:t>
            </a:r>
            <a:r>
              <a:rPr lang="en-US" sz="3400" dirty="0"/>
              <a:t> x, y, z;    // Statement 1</a:t>
            </a:r>
            <a:br>
              <a:rPr lang="en-US" sz="3400" dirty="0"/>
            </a:br>
            <a:r>
              <a:rPr lang="en-US" sz="3400" dirty="0"/>
              <a:t>x = 5;          // Statement 2</a:t>
            </a:r>
            <a:br>
              <a:rPr lang="en-US" sz="3400" dirty="0"/>
            </a:br>
            <a:r>
              <a:rPr lang="en-US" sz="3400" dirty="0"/>
              <a:t>y = 6;          // Statement 3</a:t>
            </a:r>
            <a:br>
              <a:rPr lang="en-US" sz="3400" dirty="0"/>
            </a:br>
            <a:r>
              <a:rPr lang="en-US" sz="3400" dirty="0"/>
              <a:t>z = x + y;      // Statement </a:t>
            </a:r>
            <a:r>
              <a:rPr lang="en-US" sz="3400" dirty="0" smtClean="0"/>
              <a:t>4</a:t>
            </a:r>
          </a:p>
          <a:p>
            <a:pPr marL="0" indent="0" algn="just">
              <a:buNone/>
            </a:pPr>
            <a:r>
              <a:rPr lang="en-US" sz="3400" b="1" dirty="0" smtClean="0"/>
              <a:t>JavaScript </a:t>
            </a:r>
            <a:r>
              <a:rPr lang="en-US" sz="3400" b="1" dirty="0"/>
              <a:t>Programs</a:t>
            </a:r>
          </a:p>
          <a:p>
            <a:pPr algn="just"/>
            <a:r>
              <a:rPr lang="en-US" sz="3400" dirty="0"/>
              <a:t>A </a:t>
            </a:r>
            <a:r>
              <a:rPr lang="en-US" sz="3400" b="1" dirty="0"/>
              <a:t>computer program</a:t>
            </a:r>
            <a:r>
              <a:rPr lang="en-US" sz="3400" dirty="0"/>
              <a:t> is a list of "instructions" to be "executed" by a computer.</a:t>
            </a:r>
          </a:p>
          <a:p>
            <a:pPr algn="just"/>
            <a:r>
              <a:rPr lang="en-US" sz="3400" dirty="0"/>
              <a:t>In a programming language, these programming instructions are called </a:t>
            </a:r>
            <a:r>
              <a:rPr lang="en-US" sz="3400" b="1" dirty="0"/>
              <a:t>statements</a:t>
            </a:r>
            <a:r>
              <a:rPr lang="en-US" sz="3400" dirty="0"/>
              <a:t>.</a:t>
            </a:r>
          </a:p>
          <a:p>
            <a:pPr algn="just"/>
            <a:r>
              <a:rPr lang="en-US" sz="3400" dirty="0"/>
              <a:t>A </a:t>
            </a:r>
            <a:r>
              <a:rPr lang="en-US" sz="3400" b="1" dirty="0"/>
              <a:t>JavaScript program</a:t>
            </a:r>
            <a:r>
              <a:rPr lang="en-US" sz="3400" dirty="0"/>
              <a:t> is a list of programming </a:t>
            </a:r>
            <a:r>
              <a:rPr lang="en-US" sz="3400" b="1" dirty="0"/>
              <a:t>statements</a:t>
            </a:r>
            <a:r>
              <a:rPr lang="en-US" sz="3400" dirty="0"/>
              <a:t>.</a:t>
            </a:r>
          </a:p>
          <a:p>
            <a:pPr algn="just"/>
            <a:r>
              <a:rPr lang="en-US" sz="3400" dirty="0"/>
              <a:t>In HTML, JavaScript programs are executed by the web browser</a:t>
            </a:r>
            <a:r>
              <a:rPr lang="en-US" sz="3400" dirty="0" smtClean="0"/>
              <a:t>.</a:t>
            </a:r>
            <a:endParaRPr lang="en-US" sz="3400" dirty="0"/>
          </a:p>
        </p:txBody>
      </p:sp>
      <p:sp>
        <p:nvSpPr>
          <p:cNvPr id="4" name="Slide Number Placeholder 3"/>
          <p:cNvSpPr>
            <a:spLocks noGrp="1"/>
          </p:cNvSpPr>
          <p:nvPr>
            <p:ph type="sldNum" sz="quarter" idx="12"/>
          </p:nvPr>
        </p:nvSpPr>
        <p:spPr/>
        <p:txBody>
          <a:bodyPr/>
          <a:lstStyle/>
          <a:p>
            <a:fld id="{6FAAC1B1-4423-42C5-9872-855B368044E8}" type="slidenum">
              <a:rPr lang="en-US" smtClean="0"/>
              <a:t>62</a:t>
            </a:fld>
            <a:endParaRPr lang="en-US"/>
          </a:p>
        </p:txBody>
      </p:sp>
    </p:spTree>
    <p:extLst>
      <p:ext uri="{BB962C8B-B14F-4D97-AF65-F5344CB8AC3E}">
        <p14:creationId xmlns:p14="http://schemas.microsoft.com/office/powerpoint/2010/main" val="39171163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JavaScript Statements</a:t>
            </a:r>
          </a:p>
          <a:p>
            <a:r>
              <a:rPr lang="en-US" dirty="0" smtClean="0"/>
              <a:t>JavaScript statements are composed of:</a:t>
            </a:r>
          </a:p>
          <a:p>
            <a:r>
              <a:rPr lang="en-US" dirty="0" smtClean="0"/>
              <a:t>Values, Operators, Expressions, Keywords, and Comments.</a:t>
            </a:r>
          </a:p>
          <a:p>
            <a:r>
              <a:rPr lang="en-US" dirty="0" smtClean="0"/>
              <a:t>This statement tells the browser to write "Hello Dolly." inside an HTML element with id="demo":</a:t>
            </a:r>
          </a:p>
          <a:p>
            <a:r>
              <a:rPr lang="en-US" dirty="0"/>
              <a:t>Example</a:t>
            </a:r>
          </a:p>
          <a:p>
            <a:pPr marL="0" indent="0">
              <a:buNone/>
            </a:pPr>
            <a:r>
              <a:rPr lang="en-US" dirty="0" smtClean="0"/>
              <a:t>	</a:t>
            </a:r>
            <a:r>
              <a:rPr lang="en-US" sz="3000" dirty="0" err="1" smtClean="0"/>
              <a:t>document.getElementById</a:t>
            </a:r>
            <a:r>
              <a:rPr lang="en-US" sz="3000" dirty="0"/>
              <a:t>("demo").</a:t>
            </a:r>
            <a:r>
              <a:rPr lang="en-US" sz="3000" dirty="0" err="1"/>
              <a:t>innerHTML</a:t>
            </a:r>
            <a:r>
              <a:rPr lang="en-US" sz="3000" dirty="0"/>
              <a:t> </a:t>
            </a:r>
            <a:r>
              <a:rPr lang="en-US" sz="3000" dirty="0" smtClean="0"/>
              <a:t>	=</a:t>
            </a:r>
            <a:r>
              <a:rPr lang="en-US" sz="3000" dirty="0"/>
              <a:t> </a:t>
            </a:r>
            <a:r>
              <a:rPr lang="en-US" sz="3000" dirty="0" smtClean="0"/>
              <a:t>“Hello </a:t>
            </a:r>
            <a:r>
              <a:rPr lang="en-US" sz="3000" dirty="0"/>
              <a:t>Dolly</a:t>
            </a:r>
            <a:r>
              <a:rPr lang="en-US" sz="3000" dirty="0" smtClean="0"/>
              <a:t>.";</a:t>
            </a:r>
            <a:endParaRPr lang="en-US" sz="3000" dirty="0"/>
          </a:p>
        </p:txBody>
      </p:sp>
      <p:sp>
        <p:nvSpPr>
          <p:cNvPr id="4" name="Slide Number Placeholder 3"/>
          <p:cNvSpPr>
            <a:spLocks noGrp="1"/>
          </p:cNvSpPr>
          <p:nvPr>
            <p:ph type="sldNum" sz="quarter" idx="12"/>
          </p:nvPr>
        </p:nvSpPr>
        <p:spPr/>
        <p:txBody>
          <a:bodyPr/>
          <a:lstStyle/>
          <a:p>
            <a:fld id="{6FAAC1B1-4423-42C5-9872-855B368044E8}" type="slidenum">
              <a:rPr lang="en-US" smtClean="0"/>
              <a:t>63</a:t>
            </a:fld>
            <a:endParaRPr lang="en-US"/>
          </a:p>
        </p:txBody>
      </p:sp>
    </p:spTree>
    <p:extLst>
      <p:ext uri="{BB962C8B-B14F-4D97-AF65-F5344CB8AC3E}">
        <p14:creationId xmlns:p14="http://schemas.microsoft.com/office/powerpoint/2010/main" val="23918675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JavaScript Statements</a:t>
            </a:r>
          </a:p>
          <a:p>
            <a:pPr algn="just"/>
            <a:r>
              <a:rPr lang="en-US" sz="2800" dirty="0" smtClean="0"/>
              <a:t>Most JavaScript programs contain many JavaScript statements.</a:t>
            </a:r>
          </a:p>
          <a:p>
            <a:pPr algn="just"/>
            <a:r>
              <a:rPr lang="en-US" sz="2800" dirty="0" smtClean="0"/>
              <a:t>The </a:t>
            </a:r>
            <a:r>
              <a:rPr lang="en-US" sz="2800" dirty="0"/>
              <a:t>statements are executed, one by one, in the same order as they are </a:t>
            </a:r>
            <a:r>
              <a:rPr lang="en-US" sz="2800" dirty="0" smtClean="0"/>
              <a:t>written</a:t>
            </a:r>
            <a:r>
              <a:rPr lang="en-US" sz="2800" dirty="0"/>
              <a:t>.</a:t>
            </a:r>
          </a:p>
          <a:p>
            <a:pPr algn="just"/>
            <a:r>
              <a:rPr lang="en-US" sz="2800" dirty="0"/>
              <a:t>JavaScript programs (and JavaScript statements) are often called JavaScript code.</a:t>
            </a:r>
          </a:p>
          <a:p>
            <a:pPr marL="0" indent="0">
              <a:buNone/>
            </a:pP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64</a:t>
            </a:fld>
            <a:endParaRPr lang="en-US"/>
          </a:p>
        </p:txBody>
      </p:sp>
    </p:spTree>
    <p:extLst>
      <p:ext uri="{BB962C8B-B14F-4D97-AF65-F5344CB8AC3E}">
        <p14:creationId xmlns:p14="http://schemas.microsoft.com/office/powerpoint/2010/main" val="34675565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JavaScript Statements</a:t>
            </a:r>
          </a:p>
          <a:p>
            <a:pPr marL="400050" lvl="1" indent="0">
              <a:buNone/>
            </a:pPr>
            <a:r>
              <a:rPr lang="en-US" b="1" dirty="0" smtClean="0"/>
              <a:t>Semicolons;</a:t>
            </a:r>
          </a:p>
          <a:p>
            <a:pPr lvl="1"/>
            <a:r>
              <a:rPr lang="en-US" dirty="0" smtClean="0"/>
              <a:t>Semicolons separate JavaScript statements.</a:t>
            </a:r>
          </a:p>
          <a:p>
            <a:pPr lvl="1"/>
            <a:r>
              <a:rPr lang="en-US" dirty="0" smtClean="0"/>
              <a:t>Add a semicolon at the end of each executable statement:</a:t>
            </a:r>
          </a:p>
          <a:p>
            <a:pPr marL="1257300" lvl="3" indent="0">
              <a:buNone/>
            </a:pPr>
            <a:r>
              <a:rPr lang="en-US" dirty="0" err="1"/>
              <a:t>var</a:t>
            </a:r>
            <a:r>
              <a:rPr lang="en-US" dirty="0"/>
              <a:t> a, b, c;     // Declare 3 variables</a:t>
            </a:r>
            <a:br>
              <a:rPr lang="en-US" dirty="0"/>
            </a:br>
            <a:r>
              <a:rPr lang="en-US" dirty="0"/>
              <a:t>a = 5;           // Assign the value 5 to a</a:t>
            </a:r>
            <a:br>
              <a:rPr lang="en-US" dirty="0"/>
            </a:br>
            <a:r>
              <a:rPr lang="en-US" dirty="0"/>
              <a:t>b = 6;           // Assign the value 6 to b</a:t>
            </a:r>
            <a:br>
              <a:rPr lang="en-US" dirty="0"/>
            </a:br>
            <a:r>
              <a:rPr lang="en-US" dirty="0"/>
              <a:t>c = a + b;       // Assign the sum of a and b to </a:t>
            </a:r>
            <a:r>
              <a:rPr lang="en-US" dirty="0" smtClean="0"/>
              <a:t>c</a:t>
            </a:r>
          </a:p>
          <a:p>
            <a:pPr marL="857250" lvl="1" indent="-457200"/>
            <a:r>
              <a:rPr lang="en-US" dirty="0" smtClean="0"/>
              <a:t>When </a:t>
            </a:r>
            <a:r>
              <a:rPr lang="en-US" dirty="0"/>
              <a:t>separated by semicolons, multiple statements on one line are allowed:</a:t>
            </a:r>
          </a:p>
          <a:p>
            <a:pPr marL="400050" lvl="1" indent="0">
              <a:buNone/>
            </a:pPr>
            <a:r>
              <a:rPr lang="en-US" dirty="0" smtClean="0"/>
              <a:t>	a </a:t>
            </a:r>
            <a:r>
              <a:rPr lang="en-US" dirty="0"/>
              <a:t>= 5; b = 6; c = a + b;</a:t>
            </a:r>
          </a:p>
          <a:p>
            <a:pPr marL="0" indent="0">
              <a:buNone/>
            </a:pP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65</a:t>
            </a:fld>
            <a:endParaRPr lang="en-US"/>
          </a:p>
        </p:txBody>
      </p:sp>
    </p:spTree>
    <p:extLst>
      <p:ext uri="{BB962C8B-B14F-4D97-AF65-F5344CB8AC3E}">
        <p14:creationId xmlns:p14="http://schemas.microsoft.com/office/powerpoint/2010/main" val="12412906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JavaScript Statements</a:t>
            </a:r>
          </a:p>
          <a:p>
            <a:pPr marL="400050" lvl="1" indent="0">
              <a:buNone/>
            </a:pPr>
            <a:r>
              <a:rPr lang="en-US" b="1" dirty="0" smtClean="0"/>
              <a:t>JavaScript </a:t>
            </a:r>
            <a:r>
              <a:rPr lang="en-US" b="1" dirty="0"/>
              <a:t>White Space</a:t>
            </a:r>
          </a:p>
          <a:p>
            <a:pPr lvl="1"/>
            <a:r>
              <a:rPr lang="en-US" dirty="0"/>
              <a:t>JavaScript ignores multiple spaces. You can add white space to your script to make it more readable.</a:t>
            </a:r>
          </a:p>
          <a:p>
            <a:pPr lvl="1"/>
            <a:r>
              <a:rPr lang="en-US" dirty="0"/>
              <a:t>The following lines are equivalent:</a:t>
            </a:r>
          </a:p>
          <a:p>
            <a:pPr marL="800100" lvl="2" indent="0">
              <a:buNone/>
            </a:pPr>
            <a:r>
              <a:rPr lang="en-US" dirty="0" err="1"/>
              <a:t>var</a:t>
            </a:r>
            <a:r>
              <a:rPr lang="en-US" dirty="0"/>
              <a:t> person = "</a:t>
            </a:r>
            <a:r>
              <a:rPr lang="en-US" dirty="0" err="1"/>
              <a:t>Hege</a:t>
            </a:r>
            <a:r>
              <a:rPr lang="en-US" dirty="0"/>
              <a:t>";</a:t>
            </a:r>
            <a:br>
              <a:rPr lang="en-US" dirty="0"/>
            </a:br>
            <a:r>
              <a:rPr lang="en-US" dirty="0" err="1"/>
              <a:t>var</a:t>
            </a:r>
            <a:r>
              <a:rPr lang="en-US" dirty="0"/>
              <a:t> person="</a:t>
            </a:r>
            <a:r>
              <a:rPr lang="en-US" dirty="0" err="1"/>
              <a:t>Hege</a:t>
            </a:r>
            <a:r>
              <a:rPr lang="en-US" dirty="0"/>
              <a:t>";</a:t>
            </a:r>
          </a:p>
          <a:p>
            <a:pPr lvl="1"/>
            <a:r>
              <a:rPr lang="en-US" dirty="0"/>
              <a:t>A good practice is to put spaces around operators ( = + - * / ):</a:t>
            </a:r>
          </a:p>
          <a:p>
            <a:pPr marL="800100" lvl="2" indent="0">
              <a:buNone/>
            </a:pPr>
            <a:r>
              <a:rPr lang="en-US" dirty="0" err="1"/>
              <a:t>var</a:t>
            </a:r>
            <a:r>
              <a:rPr lang="en-US" dirty="0"/>
              <a:t> x = y + z;</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66</a:t>
            </a:fld>
            <a:endParaRPr lang="en-US"/>
          </a:p>
        </p:txBody>
      </p:sp>
    </p:spTree>
    <p:extLst>
      <p:ext uri="{BB962C8B-B14F-4D97-AF65-F5344CB8AC3E}">
        <p14:creationId xmlns:p14="http://schemas.microsoft.com/office/powerpoint/2010/main" val="33793220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447800"/>
            <a:ext cx="8229600" cy="5029200"/>
          </a:xfrm>
        </p:spPr>
        <p:txBody>
          <a:bodyPr>
            <a:normAutofit fontScale="77500" lnSpcReduction="20000"/>
          </a:bodyPr>
          <a:lstStyle/>
          <a:p>
            <a:pPr marL="0" indent="0">
              <a:buNone/>
            </a:pPr>
            <a:r>
              <a:rPr lang="en-US" sz="3600" b="1" dirty="0"/>
              <a:t>JavaScript Statements</a:t>
            </a:r>
          </a:p>
          <a:p>
            <a:pPr marL="400050" lvl="1" indent="0">
              <a:buNone/>
            </a:pPr>
            <a:r>
              <a:rPr lang="en-US" sz="3300" b="1" dirty="0" smtClean="0"/>
              <a:t>JavaScript </a:t>
            </a:r>
            <a:r>
              <a:rPr lang="en-US" sz="3300" b="1" dirty="0"/>
              <a:t>Code Blocks</a:t>
            </a:r>
          </a:p>
          <a:p>
            <a:pPr lvl="1"/>
            <a:r>
              <a:rPr lang="en-US" sz="3100" dirty="0"/>
              <a:t>JavaScript statements can be grouped together in code blocks, inside curly brackets {...}.</a:t>
            </a:r>
          </a:p>
          <a:p>
            <a:pPr lvl="1"/>
            <a:r>
              <a:rPr lang="en-US" sz="3100" dirty="0"/>
              <a:t>The purpose of code blocks is to define statements to be executed together.</a:t>
            </a:r>
          </a:p>
          <a:p>
            <a:pPr lvl="1"/>
            <a:r>
              <a:rPr lang="en-US" sz="3100" dirty="0"/>
              <a:t>One place you will find statements grouped together in blocks, is in JavaScript functions:</a:t>
            </a:r>
          </a:p>
          <a:p>
            <a:pPr lvl="1"/>
            <a:r>
              <a:rPr lang="en-US" sz="3100" dirty="0" smtClean="0"/>
              <a:t>Example</a:t>
            </a:r>
          </a:p>
          <a:p>
            <a:pPr marL="457200" lvl="1" indent="0">
              <a:buNone/>
            </a:pPr>
            <a:r>
              <a:rPr lang="en-US" sz="2800" b="1" dirty="0" smtClean="0"/>
              <a:t>function</a:t>
            </a:r>
            <a:r>
              <a:rPr lang="en-US" sz="2800" dirty="0"/>
              <a:t> </a:t>
            </a:r>
            <a:r>
              <a:rPr lang="en-US" sz="2800" dirty="0" err="1"/>
              <a:t>myFunction</a:t>
            </a:r>
            <a:r>
              <a:rPr lang="en-US" sz="2800" dirty="0"/>
              <a:t>() </a:t>
            </a:r>
            <a:r>
              <a:rPr lang="en-US" sz="2800" dirty="0" smtClean="0"/>
              <a:t>{</a:t>
            </a:r>
            <a:r>
              <a:rPr lang="en-US" sz="2800" dirty="0"/>
              <a:t> </a:t>
            </a:r>
            <a:r>
              <a:rPr lang="en-US" sz="2800" dirty="0" err="1" smtClean="0"/>
              <a:t>document.getElementById</a:t>
            </a:r>
            <a:r>
              <a:rPr lang="en-US" sz="2800" dirty="0"/>
              <a:t>("demo1").</a:t>
            </a:r>
            <a:r>
              <a:rPr lang="en-US" sz="2800" dirty="0" err="1"/>
              <a:t>innerHTML</a:t>
            </a:r>
            <a:r>
              <a:rPr lang="en-US" sz="2800" dirty="0"/>
              <a:t> = "Hello Dolly</a:t>
            </a:r>
            <a:r>
              <a:rPr lang="en-US" sz="2800" dirty="0" smtClean="0"/>
              <a:t>!";</a:t>
            </a:r>
            <a:endParaRPr lang="en-US" dirty="0" smtClean="0"/>
          </a:p>
          <a:p>
            <a:pPr marL="457200" lvl="1" indent="0">
              <a:buNone/>
            </a:pPr>
            <a:r>
              <a:rPr lang="en-US" sz="2800" dirty="0" err="1" smtClean="0"/>
              <a:t>document.getElementById</a:t>
            </a:r>
            <a:r>
              <a:rPr lang="en-US" sz="2800" dirty="0"/>
              <a:t>("demo2").</a:t>
            </a:r>
            <a:r>
              <a:rPr lang="en-US" sz="2800" dirty="0" err="1"/>
              <a:t>innerHTML</a:t>
            </a:r>
            <a:r>
              <a:rPr lang="en-US" sz="2800" dirty="0"/>
              <a:t> = "</a:t>
            </a:r>
            <a:r>
              <a:rPr lang="en-US" dirty="0"/>
              <a:t>How </a:t>
            </a:r>
            <a:r>
              <a:rPr lang="en-US" dirty="0" smtClean="0"/>
              <a:t>are you</a:t>
            </a:r>
            <a:r>
              <a:rPr lang="en-US" sz="2800" dirty="0" smtClean="0"/>
              <a:t>?” </a:t>
            </a:r>
            <a:r>
              <a:rPr lang="en-US" sz="2800" dirty="0"/>
              <a:t/>
            </a:r>
            <a:br>
              <a:rPr lang="en-US" sz="2800" dirty="0"/>
            </a:br>
            <a:r>
              <a:rPr lang="en-US" sz="2800" dirty="0"/>
              <a:t>}</a:t>
            </a:r>
          </a:p>
        </p:txBody>
      </p:sp>
      <p:sp>
        <p:nvSpPr>
          <p:cNvPr id="4" name="Slide Number Placeholder 3"/>
          <p:cNvSpPr>
            <a:spLocks noGrp="1"/>
          </p:cNvSpPr>
          <p:nvPr>
            <p:ph type="sldNum" sz="quarter" idx="12"/>
          </p:nvPr>
        </p:nvSpPr>
        <p:spPr/>
        <p:txBody>
          <a:bodyPr/>
          <a:lstStyle/>
          <a:p>
            <a:fld id="{6FAAC1B1-4423-42C5-9872-855B368044E8}" type="slidenum">
              <a:rPr lang="en-US" smtClean="0"/>
              <a:t>67</a:t>
            </a:fld>
            <a:endParaRPr lang="en-US"/>
          </a:p>
        </p:txBody>
      </p:sp>
    </p:spTree>
    <p:extLst>
      <p:ext uri="{BB962C8B-B14F-4D97-AF65-F5344CB8AC3E}">
        <p14:creationId xmlns:p14="http://schemas.microsoft.com/office/powerpoint/2010/main" val="33759781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b="1" dirty="0"/>
              <a:t>JavaScript Statements</a:t>
            </a:r>
          </a:p>
          <a:p>
            <a:pPr marL="400050" lvl="1" indent="0">
              <a:buNone/>
            </a:pPr>
            <a:r>
              <a:rPr lang="en-US" b="1" dirty="0" smtClean="0"/>
              <a:t>JavaScript </a:t>
            </a:r>
            <a:r>
              <a:rPr lang="en-US" b="1" dirty="0"/>
              <a:t>Keywords</a:t>
            </a:r>
          </a:p>
          <a:p>
            <a:pPr lvl="1"/>
            <a:r>
              <a:rPr lang="en-US" dirty="0"/>
              <a:t>JavaScript keywords are reserved words. Reserved words cannot be used as names for variables.</a:t>
            </a:r>
          </a:p>
          <a:p>
            <a:pPr lvl="1"/>
            <a:r>
              <a:rPr lang="en-US" dirty="0" smtClean="0"/>
              <a:t>JavaScript </a:t>
            </a:r>
            <a:r>
              <a:rPr lang="en-US" dirty="0"/>
              <a:t>statements often start with a </a:t>
            </a:r>
            <a:r>
              <a:rPr lang="en-US" b="1" dirty="0"/>
              <a:t>keyword</a:t>
            </a:r>
            <a:r>
              <a:rPr lang="en-US" dirty="0"/>
              <a:t> to identify the JavaScript action to be performed.</a:t>
            </a:r>
          </a:p>
          <a:p>
            <a:pPr lvl="1"/>
            <a:r>
              <a:rPr lang="en-US" dirty="0" smtClean="0"/>
              <a:t>The following is a </a:t>
            </a:r>
            <a:r>
              <a:rPr lang="en-US" dirty="0"/>
              <a:t>list of some of the keywords you will </a:t>
            </a:r>
            <a:r>
              <a:rPr lang="en-US" dirty="0" smtClean="0"/>
              <a:t>learn this part:</a:t>
            </a:r>
            <a:endParaRPr lang="en-US" dirty="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68</a:t>
            </a:fld>
            <a:endParaRPr lang="en-US"/>
          </a:p>
        </p:txBody>
      </p:sp>
    </p:spTree>
    <p:extLst>
      <p:ext uri="{BB962C8B-B14F-4D97-AF65-F5344CB8AC3E}">
        <p14:creationId xmlns:p14="http://schemas.microsoft.com/office/powerpoint/2010/main" val="4141518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5135615"/>
              </p:ext>
            </p:extLst>
          </p:nvPr>
        </p:nvGraphicFramePr>
        <p:xfrm>
          <a:off x="457200" y="1600200"/>
          <a:ext cx="8458200" cy="4887583"/>
        </p:xfrm>
        <a:graphic>
          <a:graphicData uri="http://schemas.openxmlformats.org/drawingml/2006/table">
            <a:tbl>
              <a:tblPr firstRow="1" firstCol="1" bandRow="1">
                <a:tableStyleId>{5C22544A-7EE6-4342-B048-85BDC9FD1C3A}</a:tableStyleId>
              </a:tblPr>
              <a:tblGrid>
                <a:gridCol w="1818118"/>
                <a:gridCol w="6640082"/>
              </a:tblGrid>
              <a:tr h="501007">
                <a:tc>
                  <a:txBody>
                    <a:bodyPr/>
                    <a:lstStyle/>
                    <a:p>
                      <a:pPr marL="0" marR="0" algn="ctr">
                        <a:lnSpc>
                          <a:spcPct val="115000"/>
                        </a:lnSpc>
                        <a:spcBef>
                          <a:spcPts val="0"/>
                        </a:spcBef>
                        <a:spcAft>
                          <a:spcPts val="0"/>
                        </a:spcAft>
                      </a:pPr>
                      <a:r>
                        <a:rPr lang="en-US" sz="2400" dirty="0">
                          <a:solidFill>
                            <a:srgbClr val="FF0000"/>
                          </a:solidFill>
                          <a:effectLst/>
                        </a:rPr>
                        <a:t>Keyword</a:t>
                      </a:r>
                      <a:endParaRPr lang="en-US" sz="2400" dirty="0">
                        <a:solidFill>
                          <a:srgbClr val="FF0000"/>
                        </a:solidFill>
                        <a:effectLst/>
                        <a:latin typeface="Calibri"/>
                        <a:ea typeface="Calibri"/>
                        <a:cs typeface="Times New Roman"/>
                      </a:endParaRPr>
                    </a:p>
                  </a:txBody>
                  <a:tcPr marL="121903" marR="60952" marT="60952" marB="60952"/>
                </a:tc>
                <a:tc>
                  <a:txBody>
                    <a:bodyPr/>
                    <a:lstStyle/>
                    <a:p>
                      <a:pPr marL="0" marR="0" algn="ctr">
                        <a:lnSpc>
                          <a:spcPct val="115000"/>
                        </a:lnSpc>
                        <a:spcBef>
                          <a:spcPts val="0"/>
                        </a:spcBef>
                        <a:spcAft>
                          <a:spcPts val="0"/>
                        </a:spcAft>
                      </a:pPr>
                      <a:r>
                        <a:rPr lang="en-US" sz="2400" dirty="0">
                          <a:solidFill>
                            <a:srgbClr val="FF0000"/>
                          </a:solidFill>
                          <a:effectLst/>
                        </a:rPr>
                        <a:t>Description</a:t>
                      </a:r>
                      <a:endParaRPr lang="en-US" sz="2400" dirty="0">
                        <a:solidFill>
                          <a:srgbClr val="FF0000"/>
                        </a:solidFill>
                        <a:effectLst/>
                        <a:latin typeface="Calibri"/>
                        <a:ea typeface="Calibri"/>
                        <a:cs typeface="Times New Roman"/>
                      </a:endParaRPr>
                    </a:p>
                  </a:txBody>
                  <a:tcPr marL="60952" marR="60952" marT="60952" marB="60952"/>
                </a:tc>
              </a:tr>
              <a:tr h="501007">
                <a:tc>
                  <a:txBody>
                    <a:bodyPr/>
                    <a:lstStyle/>
                    <a:p>
                      <a:pPr marL="0" marR="0">
                        <a:lnSpc>
                          <a:spcPct val="115000"/>
                        </a:lnSpc>
                        <a:spcBef>
                          <a:spcPts val="0"/>
                        </a:spcBef>
                        <a:spcAft>
                          <a:spcPts val="0"/>
                        </a:spcAft>
                      </a:pPr>
                      <a:r>
                        <a:rPr lang="en-US" sz="2400">
                          <a:effectLst/>
                        </a:rPr>
                        <a:t>break</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000">
                          <a:effectLst/>
                        </a:rPr>
                        <a:t>Terminates a switch or a loop</a:t>
                      </a:r>
                      <a:endParaRPr lang="en-US" sz="2000">
                        <a:effectLst/>
                        <a:latin typeface="Calibri"/>
                        <a:ea typeface="Calibri"/>
                        <a:cs typeface="Times New Roman"/>
                      </a:endParaRPr>
                    </a:p>
                  </a:txBody>
                  <a:tcPr marL="60952" marR="60952" marT="60952" marB="60952"/>
                </a:tc>
              </a:tr>
              <a:tr h="501007">
                <a:tc>
                  <a:txBody>
                    <a:bodyPr/>
                    <a:lstStyle/>
                    <a:p>
                      <a:pPr marL="0" marR="0">
                        <a:lnSpc>
                          <a:spcPct val="115000"/>
                        </a:lnSpc>
                        <a:spcBef>
                          <a:spcPts val="0"/>
                        </a:spcBef>
                        <a:spcAft>
                          <a:spcPts val="0"/>
                        </a:spcAft>
                      </a:pPr>
                      <a:r>
                        <a:rPr lang="en-US" sz="2400">
                          <a:effectLst/>
                        </a:rPr>
                        <a:t>continue</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000">
                          <a:effectLst/>
                        </a:rPr>
                        <a:t>Jumps out of a loop and starts at the top</a:t>
                      </a:r>
                      <a:endParaRPr lang="en-US" sz="2000">
                        <a:effectLst/>
                        <a:latin typeface="Calibri"/>
                        <a:ea typeface="Calibri"/>
                        <a:cs typeface="Times New Roman"/>
                      </a:endParaRPr>
                    </a:p>
                  </a:txBody>
                  <a:tcPr marL="60952" marR="60952" marT="60952" marB="60952"/>
                </a:tc>
              </a:tr>
              <a:tr h="786295">
                <a:tc>
                  <a:txBody>
                    <a:bodyPr/>
                    <a:lstStyle/>
                    <a:p>
                      <a:pPr marL="0" marR="0">
                        <a:lnSpc>
                          <a:spcPct val="115000"/>
                        </a:lnSpc>
                        <a:spcBef>
                          <a:spcPts val="0"/>
                        </a:spcBef>
                        <a:spcAft>
                          <a:spcPts val="0"/>
                        </a:spcAft>
                      </a:pPr>
                      <a:r>
                        <a:rPr lang="en-US" sz="2400">
                          <a:effectLst/>
                        </a:rPr>
                        <a:t>debugger</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000">
                          <a:effectLst/>
                        </a:rPr>
                        <a:t>Stops the execution of JavaScript, and calls (if available) the debugging function</a:t>
                      </a:r>
                      <a:endParaRPr lang="en-US" sz="2000">
                        <a:effectLst/>
                        <a:latin typeface="Calibri"/>
                        <a:ea typeface="Calibri"/>
                        <a:cs typeface="Times New Roman"/>
                      </a:endParaRPr>
                    </a:p>
                  </a:txBody>
                  <a:tcPr marL="60952" marR="60952" marT="60952" marB="60952"/>
                </a:tc>
              </a:tr>
              <a:tr h="1071583">
                <a:tc>
                  <a:txBody>
                    <a:bodyPr/>
                    <a:lstStyle/>
                    <a:p>
                      <a:pPr marL="0" marR="0">
                        <a:lnSpc>
                          <a:spcPct val="115000"/>
                        </a:lnSpc>
                        <a:spcBef>
                          <a:spcPts val="0"/>
                        </a:spcBef>
                        <a:spcAft>
                          <a:spcPts val="0"/>
                        </a:spcAft>
                      </a:pPr>
                      <a:r>
                        <a:rPr lang="en-US" sz="2400">
                          <a:effectLst/>
                        </a:rPr>
                        <a:t>do ... while</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000">
                          <a:effectLst/>
                        </a:rPr>
                        <a:t>Executes a block of statements, and repeats the block, while a condition is true</a:t>
                      </a:r>
                      <a:endParaRPr lang="en-US" sz="2000">
                        <a:effectLst/>
                        <a:latin typeface="Calibri"/>
                        <a:ea typeface="Calibri"/>
                        <a:cs typeface="Times New Roman"/>
                      </a:endParaRPr>
                    </a:p>
                  </a:txBody>
                  <a:tcPr marL="60952" marR="60952" marT="60952" marB="60952"/>
                </a:tc>
              </a:tr>
              <a:tr h="786295">
                <a:tc>
                  <a:txBody>
                    <a:bodyPr/>
                    <a:lstStyle/>
                    <a:p>
                      <a:pPr marL="0" marR="0">
                        <a:lnSpc>
                          <a:spcPct val="115000"/>
                        </a:lnSpc>
                        <a:spcBef>
                          <a:spcPts val="0"/>
                        </a:spcBef>
                        <a:spcAft>
                          <a:spcPts val="0"/>
                        </a:spcAft>
                      </a:pPr>
                      <a:r>
                        <a:rPr lang="en-US" sz="2400">
                          <a:effectLst/>
                        </a:rPr>
                        <a:t>for</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000">
                          <a:effectLst/>
                        </a:rPr>
                        <a:t>Marks a block of statements to be executed, as long as a condition is true</a:t>
                      </a:r>
                      <a:endParaRPr lang="en-US" sz="2000">
                        <a:effectLst/>
                        <a:latin typeface="Calibri"/>
                        <a:ea typeface="Calibri"/>
                        <a:cs typeface="Times New Roman"/>
                      </a:endParaRPr>
                    </a:p>
                  </a:txBody>
                  <a:tcPr marL="60952" marR="60952" marT="60952" marB="60952"/>
                </a:tc>
              </a:tr>
              <a:tr h="501007">
                <a:tc>
                  <a:txBody>
                    <a:bodyPr/>
                    <a:lstStyle/>
                    <a:p>
                      <a:pPr marL="0" marR="0">
                        <a:lnSpc>
                          <a:spcPct val="115000"/>
                        </a:lnSpc>
                        <a:spcBef>
                          <a:spcPts val="0"/>
                        </a:spcBef>
                        <a:spcAft>
                          <a:spcPts val="0"/>
                        </a:spcAft>
                      </a:pPr>
                      <a:r>
                        <a:rPr lang="en-US" sz="2400">
                          <a:effectLst/>
                        </a:rPr>
                        <a:t>function</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000" dirty="0">
                          <a:effectLst/>
                        </a:rPr>
                        <a:t>Declares a function</a:t>
                      </a:r>
                      <a:endParaRPr lang="en-US" sz="2000" dirty="0">
                        <a:effectLst/>
                        <a:latin typeface="Calibri"/>
                        <a:ea typeface="Calibri"/>
                        <a:cs typeface="Times New Roman"/>
                      </a:endParaRPr>
                    </a:p>
                  </a:txBody>
                  <a:tcPr marL="60952" marR="60952" marT="60952" marB="60952"/>
                </a:tc>
              </a:tr>
            </a:tbl>
          </a:graphicData>
        </a:graphic>
      </p:graphicFrame>
      <p:sp>
        <p:nvSpPr>
          <p:cNvPr id="5" name="Slide Number Placeholder 4"/>
          <p:cNvSpPr>
            <a:spLocks noGrp="1"/>
          </p:cNvSpPr>
          <p:nvPr>
            <p:ph type="sldNum" sz="quarter" idx="12"/>
          </p:nvPr>
        </p:nvSpPr>
        <p:spPr/>
        <p:txBody>
          <a:bodyPr/>
          <a:lstStyle/>
          <a:p>
            <a:fld id="{6FAAC1B1-4423-42C5-9872-855B368044E8}" type="slidenum">
              <a:rPr lang="en-US" smtClean="0"/>
              <a:t>69</a:t>
            </a:fld>
            <a:endParaRPr lang="en-US"/>
          </a:p>
        </p:txBody>
      </p:sp>
      <p:sp>
        <p:nvSpPr>
          <p:cNvPr id="3" name="Rectangle 2"/>
          <p:cNvSpPr/>
          <p:nvPr/>
        </p:nvSpPr>
        <p:spPr>
          <a:xfrm>
            <a:off x="381000" y="1066800"/>
            <a:ext cx="3657600" cy="523220"/>
          </a:xfrm>
          <a:prstGeom prst="rect">
            <a:avLst/>
          </a:prstGeom>
        </p:spPr>
        <p:txBody>
          <a:bodyPr wrap="square">
            <a:spAutoFit/>
          </a:bodyPr>
          <a:lstStyle/>
          <a:p>
            <a:r>
              <a:rPr lang="en-US" sz="2800" b="1" dirty="0"/>
              <a:t>JavaScript Statements</a:t>
            </a:r>
          </a:p>
        </p:txBody>
      </p:sp>
    </p:spTree>
    <p:extLst>
      <p:ext uri="{BB962C8B-B14F-4D97-AF65-F5344CB8AC3E}">
        <p14:creationId xmlns:p14="http://schemas.microsoft.com/office/powerpoint/2010/main" val="3172667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D1C2F4-F393-4C6A-94CC-9A00DE35230F}" type="slidenum">
              <a:rPr lang="en-US"/>
              <a:pPr/>
              <a:t>7</a:t>
            </a:fld>
            <a:endParaRPr lang="en-US" dirty="0"/>
          </a:p>
        </p:txBody>
      </p:sp>
      <p:sp>
        <p:nvSpPr>
          <p:cNvPr id="273410" name="Rectangle 2"/>
          <p:cNvSpPr>
            <a:spLocks noGrp="1" noChangeArrowheads="1"/>
          </p:cNvSpPr>
          <p:nvPr>
            <p:ph type="title"/>
          </p:nvPr>
        </p:nvSpPr>
        <p:spPr/>
        <p:txBody>
          <a:bodyPr>
            <a:normAutofit/>
          </a:bodyPr>
          <a:lstStyle/>
          <a:p>
            <a:r>
              <a:rPr lang="en-US" dirty="0"/>
              <a:t>3.1. Cascading Style </a:t>
            </a:r>
            <a:r>
              <a:rPr lang="en-US" dirty="0" smtClean="0"/>
              <a:t>Sheet</a:t>
            </a:r>
            <a:endParaRPr lang="en-US" dirty="0"/>
          </a:p>
        </p:txBody>
      </p:sp>
      <p:sp>
        <p:nvSpPr>
          <p:cNvPr id="273411" name="Rectangle 3"/>
          <p:cNvSpPr>
            <a:spLocks noGrp="1" noChangeArrowheads="1"/>
          </p:cNvSpPr>
          <p:nvPr>
            <p:ph type="body" idx="1"/>
          </p:nvPr>
        </p:nvSpPr>
        <p:spPr>
          <a:xfrm>
            <a:off x="457200" y="1295400"/>
            <a:ext cx="8229600" cy="4525963"/>
          </a:xfrm>
        </p:spPr>
        <p:txBody>
          <a:bodyPr>
            <a:noAutofit/>
          </a:bodyPr>
          <a:lstStyle/>
          <a:p>
            <a:pPr marL="0" indent="0">
              <a:buNone/>
            </a:pPr>
            <a:r>
              <a:rPr lang="en-US" sz="2800" b="1" dirty="0" smtClean="0"/>
              <a:t>Selector </a:t>
            </a:r>
            <a:r>
              <a:rPr lang="en-US" sz="2800" b="1" dirty="0"/>
              <a:t>Strings, Continue …</a:t>
            </a:r>
          </a:p>
          <a:p>
            <a:r>
              <a:rPr lang="en-US" sz="2800" dirty="0" smtClean="0"/>
              <a:t>A </a:t>
            </a:r>
            <a:r>
              <a:rPr lang="en-US" sz="2800" dirty="0"/>
              <a:t>selector within the content of certain element types</a:t>
            </a:r>
          </a:p>
          <a:p>
            <a:pPr lvl="1"/>
            <a:r>
              <a:rPr lang="en-US" sz="2400" dirty="0" err="1">
                <a:solidFill>
                  <a:schemeClr val="accent2"/>
                </a:solidFill>
              </a:rPr>
              <a:t>ul</a:t>
            </a:r>
            <a:r>
              <a:rPr lang="en-US" sz="2400" dirty="0">
                <a:solidFill>
                  <a:schemeClr val="accent2"/>
                </a:solidFill>
              </a:rPr>
              <a:t> span {color: green}</a:t>
            </a:r>
            <a:r>
              <a:rPr lang="en-US" sz="2400" dirty="0"/>
              <a:t>: applies to a span element within a </a:t>
            </a:r>
            <a:r>
              <a:rPr lang="en-US" sz="2400" dirty="0" err="1"/>
              <a:t>ul</a:t>
            </a:r>
            <a:r>
              <a:rPr lang="en-US" sz="2400" dirty="0"/>
              <a:t> element</a:t>
            </a:r>
          </a:p>
          <a:p>
            <a:pPr lvl="1"/>
            <a:r>
              <a:rPr lang="en-US" sz="2400" dirty="0" err="1">
                <a:solidFill>
                  <a:schemeClr val="accent2"/>
                </a:solidFill>
              </a:rPr>
              <a:t>ul</a:t>
            </a:r>
            <a:r>
              <a:rPr lang="en-US" sz="2400" dirty="0">
                <a:solidFill>
                  <a:schemeClr val="accent2"/>
                </a:solidFill>
              </a:rPr>
              <a:t> </a:t>
            </a:r>
            <a:r>
              <a:rPr lang="en-US" sz="2400" dirty="0" err="1">
                <a:solidFill>
                  <a:schemeClr val="accent2"/>
                </a:solidFill>
              </a:rPr>
              <a:t>ol</a:t>
            </a:r>
            <a:r>
              <a:rPr lang="en-US" sz="2400" dirty="0">
                <a:solidFill>
                  <a:schemeClr val="accent2"/>
                </a:solidFill>
              </a:rPr>
              <a:t> li {letter-spacing: 1em}</a:t>
            </a:r>
            <a:r>
              <a:rPr lang="en-US" sz="2400" dirty="0"/>
              <a:t>: applies to an li element within an </a:t>
            </a:r>
            <a:r>
              <a:rPr lang="en-US" sz="2400" dirty="0" err="1"/>
              <a:t>ol</a:t>
            </a:r>
            <a:r>
              <a:rPr lang="en-US" sz="2400" dirty="0"/>
              <a:t> element that is within a </a:t>
            </a:r>
            <a:r>
              <a:rPr lang="en-US" sz="2400" dirty="0" err="1"/>
              <a:t>ul</a:t>
            </a:r>
            <a:r>
              <a:rPr lang="en-US" sz="2400" dirty="0"/>
              <a:t> </a:t>
            </a:r>
            <a:r>
              <a:rPr lang="en-US" sz="2400" dirty="0" smtClean="0"/>
              <a:t>element</a:t>
            </a:r>
            <a:endParaRPr lang="en-US" dirty="0"/>
          </a:p>
          <a:p>
            <a:r>
              <a:rPr lang="en-US" sz="2800" dirty="0"/>
              <a:t>CSS </a:t>
            </a:r>
            <a:r>
              <a:rPr lang="en-US" sz="2800" dirty="0" smtClean="0"/>
              <a:t>comments  </a:t>
            </a:r>
            <a:r>
              <a:rPr lang="en-US" sz="2400" dirty="0" smtClean="0">
                <a:solidFill>
                  <a:schemeClr val="accent2"/>
                </a:solidFill>
              </a:rPr>
              <a:t>/* </a:t>
            </a:r>
            <a:r>
              <a:rPr lang="en-US" sz="2400" dirty="0">
                <a:solidFill>
                  <a:schemeClr val="accent2"/>
                </a:solidFill>
              </a:rPr>
              <a:t>This is a comment */ </a:t>
            </a:r>
          </a:p>
          <a:p>
            <a:pPr>
              <a:buFontTx/>
              <a:buNone/>
            </a:pPr>
            <a:r>
              <a:rPr lang="en-US" sz="2400" dirty="0">
                <a:solidFill>
                  <a:schemeClr val="accent2"/>
                </a:solidFill>
              </a:rPr>
              <a:t>p { </a:t>
            </a:r>
          </a:p>
          <a:p>
            <a:pPr>
              <a:buFontTx/>
              <a:buNone/>
            </a:pPr>
            <a:r>
              <a:rPr lang="en-US" sz="2400" dirty="0">
                <a:solidFill>
                  <a:schemeClr val="accent2"/>
                </a:solidFill>
              </a:rPr>
              <a:t>	text-align: center; </a:t>
            </a:r>
          </a:p>
          <a:p>
            <a:pPr>
              <a:buFontTx/>
              <a:buNone/>
            </a:pPr>
            <a:r>
              <a:rPr lang="en-US" sz="2400" dirty="0">
                <a:solidFill>
                  <a:schemeClr val="accent2"/>
                </a:solidFill>
              </a:rPr>
              <a:t>	/* This is another comment */ </a:t>
            </a:r>
          </a:p>
          <a:p>
            <a:pPr>
              <a:buFontTx/>
              <a:buNone/>
            </a:pPr>
            <a:r>
              <a:rPr lang="en-US" sz="2400" dirty="0">
                <a:solidFill>
                  <a:schemeClr val="accent2"/>
                </a:solidFill>
              </a:rPr>
              <a:t>	color: black; font-family: </a:t>
            </a:r>
            <a:r>
              <a:rPr lang="en-US" sz="2400" dirty="0" err="1">
                <a:solidFill>
                  <a:schemeClr val="accent2"/>
                </a:solidFill>
              </a:rPr>
              <a:t>arial</a:t>
            </a:r>
            <a:r>
              <a:rPr lang="en-US" sz="2400" dirty="0">
                <a:solidFill>
                  <a:schemeClr val="accent2"/>
                </a:solidFill>
              </a:rPr>
              <a:t> </a:t>
            </a:r>
            <a:r>
              <a:rPr lang="en-US" sz="2400" dirty="0" smtClean="0">
                <a:solidFill>
                  <a:schemeClr val="accent2"/>
                </a:solidFill>
              </a:rPr>
              <a:t> }</a:t>
            </a:r>
            <a:r>
              <a:rPr lang="en-US" sz="2800" dirty="0" smtClean="0">
                <a:solidFill>
                  <a:schemeClr val="accent2"/>
                </a:solidFill>
              </a:rPr>
              <a:t> </a:t>
            </a:r>
            <a:endParaRPr lang="en-US" sz="2800" dirty="0">
              <a:solidFill>
                <a:schemeClr val="accent2"/>
              </a:solidFill>
            </a:endParaRPr>
          </a:p>
        </p:txBody>
      </p:sp>
    </p:spTree>
    <p:custDataLst>
      <p:tags r:id="rId1"/>
    </p:custDataLst>
    <p:extLst>
      <p:ext uri="{BB962C8B-B14F-4D97-AF65-F5344CB8AC3E}">
        <p14:creationId xmlns:p14="http://schemas.microsoft.com/office/powerpoint/2010/main" val="7989254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7708224"/>
              </p:ext>
            </p:extLst>
          </p:nvPr>
        </p:nvGraphicFramePr>
        <p:xfrm>
          <a:off x="533400" y="1600200"/>
          <a:ext cx="8077200" cy="4639182"/>
        </p:xfrm>
        <a:graphic>
          <a:graphicData uri="http://schemas.openxmlformats.org/drawingml/2006/table">
            <a:tbl>
              <a:tblPr firstRow="1" firstCol="1" bandRow="1">
                <a:tableStyleId>{5C22544A-7EE6-4342-B048-85BDC9FD1C3A}</a:tableStyleId>
              </a:tblPr>
              <a:tblGrid>
                <a:gridCol w="1905000"/>
                <a:gridCol w="6172200"/>
              </a:tblGrid>
              <a:tr h="583242">
                <a:tc>
                  <a:txBody>
                    <a:bodyPr/>
                    <a:lstStyle/>
                    <a:p>
                      <a:pPr marL="0" marR="0" algn="ctr">
                        <a:lnSpc>
                          <a:spcPct val="115000"/>
                        </a:lnSpc>
                        <a:spcBef>
                          <a:spcPts val="0"/>
                        </a:spcBef>
                        <a:spcAft>
                          <a:spcPts val="0"/>
                        </a:spcAft>
                      </a:pPr>
                      <a:r>
                        <a:rPr lang="en-US" sz="2400" dirty="0">
                          <a:solidFill>
                            <a:srgbClr val="FF0000"/>
                          </a:solidFill>
                          <a:effectLst/>
                        </a:rPr>
                        <a:t>Keyword</a:t>
                      </a:r>
                      <a:endParaRPr lang="en-US" sz="2400" dirty="0">
                        <a:solidFill>
                          <a:srgbClr val="FF0000"/>
                        </a:solidFill>
                        <a:effectLst/>
                        <a:latin typeface="Calibri"/>
                        <a:ea typeface="Calibri"/>
                        <a:cs typeface="Times New Roman"/>
                      </a:endParaRPr>
                    </a:p>
                  </a:txBody>
                  <a:tcPr marL="121903" marR="60952" marT="60952" marB="60952"/>
                </a:tc>
                <a:tc>
                  <a:txBody>
                    <a:bodyPr/>
                    <a:lstStyle/>
                    <a:p>
                      <a:pPr marL="0" marR="0" algn="ctr">
                        <a:lnSpc>
                          <a:spcPct val="115000"/>
                        </a:lnSpc>
                        <a:spcBef>
                          <a:spcPts val="0"/>
                        </a:spcBef>
                        <a:spcAft>
                          <a:spcPts val="0"/>
                        </a:spcAft>
                      </a:pPr>
                      <a:r>
                        <a:rPr lang="en-US" sz="2400" dirty="0">
                          <a:solidFill>
                            <a:srgbClr val="FF0000"/>
                          </a:solidFill>
                          <a:effectLst/>
                        </a:rPr>
                        <a:t>Description</a:t>
                      </a:r>
                      <a:endParaRPr lang="en-US" sz="2400" dirty="0">
                        <a:solidFill>
                          <a:srgbClr val="FF0000"/>
                        </a:solidFill>
                        <a:effectLst/>
                        <a:latin typeface="Calibri"/>
                        <a:ea typeface="Calibri"/>
                        <a:cs typeface="Times New Roman"/>
                      </a:endParaRPr>
                    </a:p>
                  </a:txBody>
                  <a:tcPr marL="60952" marR="60952" marT="60952" marB="60952"/>
                </a:tc>
              </a:tr>
              <a:tr h="915358">
                <a:tc>
                  <a:txBody>
                    <a:bodyPr/>
                    <a:lstStyle/>
                    <a:p>
                      <a:pPr marL="0" marR="0">
                        <a:lnSpc>
                          <a:spcPct val="115000"/>
                        </a:lnSpc>
                        <a:spcBef>
                          <a:spcPts val="0"/>
                        </a:spcBef>
                        <a:spcAft>
                          <a:spcPts val="0"/>
                        </a:spcAft>
                      </a:pPr>
                      <a:r>
                        <a:rPr lang="en-US" sz="2400" dirty="0">
                          <a:effectLst/>
                        </a:rPr>
                        <a:t>if ... else</a:t>
                      </a:r>
                      <a:endParaRPr lang="en-US" sz="2400" dirty="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400">
                          <a:effectLst/>
                        </a:rPr>
                        <a:t>Marks a block of statements to be executed, depending on a condition</a:t>
                      </a:r>
                      <a:endParaRPr lang="en-US" sz="2400">
                        <a:effectLst/>
                        <a:latin typeface="Calibri"/>
                        <a:ea typeface="Calibri"/>
                        <a:cs typeface="Times New Roman"/>
                      </a:endParaRPr>
                    </a:p>
                  </a:txBody>
                  <a:tcPr marL="60952" marR="60952" marT="60952" marB="60952"/>
                </a:tc>
              </a:tr>
              <a:tr h="583242">
                <a:tc>
                  <a:txBody>
                    <a:bodyPr/>
                    <a:lstStyle/>
                    <a:p>
                      <a:pPr marL="0" marR="0">
                        <a:lnSpc>
                          <a:spcPct val="115000"/>
                        </a:lnSpc>
                        <a:spcBef>
                          <a:spcPts val="0"/>
                        </a:spcBef>
                        <a:spcAft>
                          <a:spcPts val="0"/>
                        </a:spcAft>
                      </a:pPr>
                      <a:r>
                        <a:rPr lang="en-US" sz="2400">
                          <a:effectLst/>
                        </a:rPr>
                        <a:t>return</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400">
                          <a:effectLst/>
                        </a:rPr>
                        <a:t>Exits a function</a:t>
                      </a:r>
                      <a:endParaRPr lang="en-US" sz="2400">
                        <a:effectLst/>
                        <a:latin typeface="Calibri"/>
                        <a:ea typeface="Calibri"/>
                        <a:cs typeface="Times New Roman"/>
                      </a:endParaRPr>
                    </a:p>
                  </a:txBody>
                  <a:tcPr marL="60952" marR="60952" marT="60952" marB="60952"/>
                </a:tc>
              </a:tr>
              <a:tr h="915358">
                <a:tc>
                  <a:txBody>
                    <a:bodyPr/>
                    <a:lstStyle/>
                    <a:p>
                      <a:pPr marL="0" marR="0">
                        <a:lnSpc>
                          <a:spcPct val="115000"/>
                        </a:lnSpc>
                        <a:spcBef>
                          <a:spcPts val="0"/>
                        </a:spcBef>
                        <a:spcAft>
                          <a:spcPts val="0"/>
                        </a:spcAft>
                      </a:pPr>
                      <a:r>
                        <a:rPr lang="en-US" sz="2400">
                          <a:effectLst/>
                        </a:rPr>
                        <a:t>switch</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400">
                          <a:effectLst/>
                        </a:rPr>
                        <a:t>Marks a block of statements to be executed, depending on different cases</a:t>
                      </a:r>
                      <a:endParaRPr lang="en-US" sz="2400">
                        <a:effectLst/>
                        <a:latin typeface="Calibri"/>
                        <a:ea typeface="Calibri"/>
                        <a:cs typeface="Times New Roman"/>
                      </a:endParaRPr>
                    </a:p>
                  </a:txBody>
                  <a:tcPr marL="60952" marR="60952" marT="60952" marB="60952"/>
                </a:tc>
              </a:tr>
              <a:tr h="915358">
                <a:tc>
                  <a:txBody>
                    <a:bodyPr/>
                    <a:lstStyle/>
                    <a:p>
                      <a:pPr marL="0" marR="0">
                        <a:lnSpc>
                          <a:spcPct val="115000"/>
                        </a:lnSpc>
                        <a:spcBef>
                          <a:spcPts val="0"/>
                        </a:spcBef>
                        <a:spcAft>
                          <a:spcPts val="0"/>
                        </a:spcAft>
                      </a:pPr>
                      <a:r>
                        <a:rPr lang="en-US" sz="2400">
                          <a:effectLst/>
                        </a:rPr>
                        <a:t>try ... catch</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400">
                          <a:effectLst/>
                        </a:rPr>
                        <a:t>Implements error handling to a block of statements</a:t>
                      </a:r>
                      <a:endParaRPr lang="en-US" sz="2400">
                        <a:effectLst/>
                        <a:latin typeface="Calibri"/>
                        <a:ea typeface="Calibri"/>
                        <a:cs typeface="Times New Roman"/>
                      </a:endParaRPr>
                    </a:p>
                  </a:txBody>
                  <a:tcPr marL="60952" marR="60952" marT="60952" marB="60952"/>
                </a:tc>
              </a:tr>
              <a:tr h="583242">
                <a:tc>
                  <a:txBody>
                    <a:bodyPr/>
                    <a:lstStyle/>
                    <a:p>
                      <a:pPr marL="0" marR="0">
                        <a:lnSpc>
                          <a:spcPct val="115000"/>
                        </a:lnSpc>
                        <a:spcBef>
                          <a:spcPts val="0"/>
                        </a:spcBef>
                        <a:spcAft>
                          <a:spcPts val="0"/>
                        </a:spcAft>
                      </a:pPr>
                      <a:r>
                        <a:rPr lang="en-US" sz="2400">
                          <a:effectLst/>
                        </a:rPr>
                        <a:t>var</a:t>
                      </a:r>
                      <a:endParaRPr lang="en-US" sz="2400">
                        <a:effectLst/>
                        <a:latin typeface="Calibri"/>
                        <a:ea typeface="Calibri"/>
                        <a:cs typeface="Times New Roman"/>
                      </a:endParaRPr>
                    </a:p>
                  </a:txBody>
                  <a:tcPr marL="121903" marR="60952" marT="60952" marB="60952"/>
                </a:tc>
                <a:tc>
                  <a:txBody>
                    <a:bodyPr/>
                    <a:lstStyle/>
                    <a:p>
                      <a:pPr marL="0" marR="0">
                        <a:lnSpc>
                          <a:spcPct val="115000"/>
                        </a:lnSpc>
                        <a:spcBef>
                          <a:spcPts val="0"/>
                        </a:spcBef>
                        <a:spcAft>
                          <a:spcPts val="0"/>
                        </a:spcAft>
                      </a:pPr>
                      <a:r>
                        <a:rPr lang="en-US" sz="2400" dirty="0">
                          <a:effectLst/>
                        </a:rPr>
                        <a:t>Declares a variable</a:t>
                      </a:r>
                      <a:endParaRPr lang="en-US" sz="2400" dirty="0">
                        <a:effectLst/>
                        <a:latin typeface="Calibri"/>
                        <a:ea typeface="Calibri"/>
                        <a:cs typeface="Times New Roman"/>
                      </a:endParaRPr>
                    </a:p>
                  </a:txBody>
                  <a:tcPr marL="60952" marR="60952" marT="60952" marB="60952"/>
                </a:tc>
              </a:tr>
            </a:tbl>
          </a:graphicData>
        </a:graphic>
      </p:graphicFrame>
      <p:sp>
        <p:nvSpPr>
          <p:cNvPr id="5" name="Slide Number Placeholder 4"/>
          <p:cNvSpPr>
            <a:spLocks noGrp="1"/>
          </p:cNvSpPr>
          <p:nvPr>
            <p:ph type="sldNum" sz="quarter" idx="12"/>
          </p:nvPr>
        </p:nvSpPr>
        <p:spPr/>
        <p:txBody>
          <a:bodyPr/>
          <a:lstStyle/>
          <a:p>
            <a:fld id="{6FAAC1B1-4423-42C5-9872-855B368044E8}" type="slidenum">
              <a:rPr lang="en-US" smtClean="0"/>
              <a:t>70</a:t>
            </a:fld>
            <a:endParaRPr lang="en-US"/>
          </a:p>
        </p:txBody>
      </p:sp>
      <p:sp>
        <p:nvSpPr>
          <p:cNvPr id="6" name="Rectangle 5"/>
          <p:cNvSpPr/>
          <p:nvPr/>
        </p:nvSpPr>
        <p:spPr>
          <a:xfrm>
            <a:off x="533400" y="1066800"/>
            <a:ext cx="3657600" cy="523220"/>
          </a:xfrm>
          <a:prstGeom prst="rect">
            <a:avLst/>
          </a:prstGeom>
        </p:spPr>
        <p:txBody>
          <a:bodyPr wrap="square">
            <a:spAutoFit/>
          </a:bodyPr>
          <a:lstStyle/>
          <a:p>
            <a:r>
              <a:rPr lang="en-US" sz="2800" b="1" dirty="0"/>
              <a:t>JavaScript Statements</a:t>
            </a:r>
          </a:p>
        </p:txBody>
      </p:sp>
    </p:spTree>
    <p:extLst>
      <p:ext uri="{BB962C8B-B14F-4D97-AF65-F5344CB8AC3E}">
        <p14:creationId xmlns:p14="http://schemas.microsoft.com/office/powerpoint/2010/main" val="27581190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JavaScript Syntax</a:t>
            </a:r>
          </a:p>
          <a:p>
            <a:r>
              <a:rPr lang="en-US" sz="3000" dirty="0" smtClean="0"/>
              <a:t>JavaScript </a:t>
            </a:r>
            <a:r>
              <a:rPr lang="en-US" sz="3000" dirty="0"/>
              <a:t>syntax is the set of rules, how JavaScript programs are constructed:</a:t>
            </a:r>
          </a:p>
          <a:p>
            <a:pPr marL="800100" lvl="2" indent="0">
              <a:buNone/>
            </a:pPr>
            <a:r>
              <a:rPr lang="en-US" sz="2800" dirty="0" err="1"/>
              <a:t>var</a:t>
            </a:r>
            <a:r>
              <a:rPr lang="en-US" sz="2800" dirty="0"/>
              <a:t> x, y, z;          // How to declare variables</a:t>
            </a:r>
            <a:br>
              <a:rPr lang="en-US" sz="2800" dirty="0"/>
            </a:br>
            <a:r>
              <a:rPr lang="en-US" sz="2800" dirty="0"/>
              <a:t>x = 5; y = 6;      // How to assign values</a:t>
            </a:r>
            <a:br>
              <a:rPr lang="en-US" sz="2800" dirty="0"/>
            </a:br>
            <a:r>
              <a:rPr lang="en-US" sz="2800" dirty="0"/>
              <a:t>z = x + y;         // How to compute values</a:t>
            </a:r>
          </a:p>
          <a:p>
            <a:r>
              <a:rPr lang="en-US" sz="3000" dirty="0" smtClean="0"/>
              <a:t>The </a:t>
            </a:r>
            <a:r>
              <a:rPr lang="en-US" sz="3000" dirty="0"/>
              <a:t>JavaScript syntax defines two types of values: Fixed values and variable values.</a:t>
            </a:r>
          </a:p>
          <a:p>
            <a:pPr lvl="1"/>
            <a:r>
              <a:rPr lang="en-US" dirty="0"/>
              <a:t>Fixed values are called </a:t>
            </a:r>
            <a:r>
              <a:rPr lang="en-US" b="1" dirty="0"/>
              <a:t>literals</a:t>
            </a:r>
            <a:r>
              <a:rPr lang="en-US" dirty="0"/>
              <a:t>. </a:t>
            </a:r>
            <a:endParaRPr lang="en-US" dirty="0" smtClean="0"/>
          </a:p>
          <a:p>
            <a:pPr lvl="1"/>
            <a:r>
              <a:rPr lang="en-US" dirty="0" smtClean="0"/>
              <a:t>Variable </a:t>
            </a:r>
            <a:r>
              <a:rPr lang="en-US" dirty="0"/>
              <a:t>values are called </a:t>
            </a:r>
            <a:r>
              <a:rPr lang="en-US" b="1" dirty="0"/>
              <a:t>variables</a:t>
            </a:r>
            <a:r>
              <a:rPr lang="en-US" dirty="0"/>
              <a:t>.</a:t>
            </a:r>
          </a:p>
        </p:txBody>
      </p:sp>
      <p:sp>
        <p:nvSpPr>
          <p:cNvPr id="4" name="Slide Number Placeholder 3"/>
          <p:cNvSpPr>
            <a:spLocks noGrp="1"/>
          </p:cNvSpPr>
          <p:nvPr>
            <p:ph type="sldNum" sz="quarter" idx="12"/>
          </p:nvPr>
        </p:nvSpPr>
        <p:spPr/>
        <p:txBody>
          <a:bodyPr/>
          <a:lstStyle/>
          <a:p>
            <a:fld id="{6FAAC1B1-4423-42C5-9872-855B368044E8}" type="slidenum">
              <a:rPr lang="en-US" smtClean="0"/>
              <a:t>71</a:t>
            </a:fld>
            <a:endParaRPr lang="en-US"/>
          </a:p>
        </p:txBody>
      </p:sp>
    </p:spTree>
    <p:extLst>
      <p:ext uri="{BB962C8B-B14F-4D97-AF65-F5344CB8AC3E}">
        <p14:creationId xmlns:p14="http://schemas.microsoft.com/office/powerpoint/2010/main" val="32540256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JavaScript Syntax</a:t>
            </a:r>
          </a:p>
          <a:p>
            <a:pPr marL="400050" lvl="1" indent="0">
              <a:buNone/>
            </a:pPr>
            <a:r>
              <a:rPr lang="en-US" sz="3200" b="1" dirty="0" smtClean="0"/>
              <a:t>JavaScript </a:t>
            </a:r>
            <a:r>
              <a:rPr lang="en-US" sz="3200" b="1" dirty="0"/>
              <a:t>Literals</a:t>
            </a:r>
          </a:p>
          <a:p>
            <a:pPr lvl="1"/>
            <a:r>
              <a:rPr lang="en-US" sz="3000" dirty="0"/>
              <a:t>The most important rules for writing fixed values are:</a:t>
            </a:r>
          </a:p>
          <a:p>
            <a:pPr lvl="2"/>
            <a:r>
              <a:rPr lang="en-US" sz="2800" b="1" dirty="0"/>
              <a:t>Numbers</a:t>
            </a:r>
            <a:r>
              <a:rPr lang="en-US" sz="2800" dirty="0"/>
              <a:t> are written with or without decimals:</a:t>
            </a:r>
          </a:p>
          <a:p>
            <a:pPr marL="1257300" lvl="3" indent="0">
              <a:buNone/>
            </a:pPr>
            <a:r>
              <a:rPr lang="en-US" sz="2400" dirty="0" smtClean="0"/>
              <a:t>10.50</a:t>
            </a:r>
            <a:r>
              <a:rPr lang="en-US" sz="2400" dirty="0"/>
              <a:t/>
            </a:r>
            <a:br>
              <a:rPr lang="en-US" sz="2400" dirty="0"/>
            </a:br>
            <a:r>
              <a:rPr lang="en-US" sz="2400" dirty="0"/>
              <a:t>1001</a:t>
            </a:r>
          </a:p>
          <a:p>
            <a:pPr lvl="2"/>
            <a:r>
              <a:rPr lang="en-US" sz="2800" b="1" dirty="0"/>
              <a:t>Strings</a:t>
            </a:r>
            <a:r>
              <a:rPr lang="en-US" sz="2800" dirty="0"/>
              <a:t> are text, written within double or single quotes:</a:t>
            </a:r>
          </a:p>
          <a:p>
            <a:pPr marL="1257300" lvl="3" indent="0">
              <a:buNone/>
            </a:pPr>
            <a:r>
              <a:rPr lang="en-US" sz="2400" dirty="0"/>
              <a:t>"John Doe</a:t>
            </a:r>
            <a:r>
              <a:rPr lang="en-US" sz="2400" dirty="0" smtClean="0"/>
              <a:t>"</a:t>
            </a:r>
            <a:r>
              <a:rPr lang="en-US" sz="2400" dirty="0"/>
              <a:t/>
            </a:r>
            <a:br>
              <a:rPr lang="en-US" sz="2400" dirty="0"/>
            </a:br>
            <a:r>
              <a:rPr lang="en-US" sz="2400" dirty="0"/>
              <a:t>'John Doe'</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72</a:t>
            </a:fld>
            <a:endParaRPr lang="en-US"/>
          </a:p>
        </p:txBody>
      </p:sp>
    </p:spTree>
    <p:extLst>
      <p:ext uri="{BB962C8B-B14F-4D97-AF65-F5344CB8AC3E}">
        <p14:creationId xmlns:p14="http://schemas.microsoft.com/office/powerpoint/2010/main" val="29859511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447800"/>
            <a:ext cx="8229600" cy="4953000"/>
          </a:xfrm>
        </p:spPr>
        <p:txBody>
          <a:bodyPr>
            <a:normAutofit fontScale="70000" lnSpcReduction="20000"/>
          </a:bodyPr>
          <a:lstStyle/>
          <a:p>
            <a:pPr marL="0" indent="0">
              <a:buNone/>
            </a:pPr>
            <a:r>
              <a:rPr lang="en-US" sz="4000" b="1" dirty="0"/>
              <a:t>JavaScript Syntax</a:t>
            </a:r>
          </a:p>
          <a:p>
            <a:pPr marL="400050" lvl="1" indent="0">
              <a:buNone/>
            </a:pPr>
            <a:r>
              <a:rPr lang="en-US" sz="3600" b="1" dirty="0" smtClean="0"/>
              <a:t>JavaScript </a:t>
            </a:r>
            <a:r>
              <a:rPr lang="en-US" sz="3600" b="1" dirty="0"/>
              <a:t>Variables</a:t>
            </a:r>
          </a:p>
          <a:p>
            <a:pPr lvl="1"/>
            <a:r>
              <a:rPr lang="en-US" sz="3900" dirty="0"/>
              <a:t>In a programming language, </a:t>
            </a:r>
            <a:r>
              <a:rPr lang="en-US" sz="3900" b="1" dirty="0"/>
              <a:t>variables</a:t>
            </a:r>
            <a:r>
              <a:rPr lang="en-US" sz="3900" dirty="0"/>
              <a:t> </a:t>
            </a:r>
            <a:r>
              <a:rPr lang="en-US" sz="3900" dirty="0" smtClean="0"/>
              <a:t>are used to </a:t>
            </a:r>
            <a:r>
              <a:rPr lang="en-US" sz="3900" b="1" dirty="0" smtClean="0"/>
              <a:t>store</a:t>
            </a:r>
            <a:r>
              <a:rPr lang="en-US" sz="3900" dirty="0" smtClean="0"/>
              <a:t> data </a:t>
            </a:r>
            <a:r>
              <a:rPr lang="en-US" sz="3900" dirty="0"/>
              <a:t>values</a:t>
            </a:r>
            <a:r>
              <a:rPr lang="en-US" sz="3900" dirty="0" smtClean="0"/>
              <a:t>.</a:t>
            </a:r>
          </a:p>
          <a:p>
            <a:pPr lvl="1"/>
            <a:r>
              <a:rPr lang="en-US" sz="3900" dirty="0"/>
              <a:t>JavaScript variables are containers for storing data values.</a:t>
            </a:r>
          </a:p>
          <a:p>
            <a:pPr lvl="1"/>
            <a:r>
              <a:rPr lang="en-US" sz="3900" dirty="0" smtClean="0"/>
              <a:t>JavaScript </a:t>
            </a:r>
            <a:r>
              <a:rPr lang="en-US" sz="3900" dirty="0"/>
              <a:t>uses the </a:t>
            </a:r>
            <a:r>
              <a:rPr lang="en-US" sz="3900" dirty="0" err="1"/>
              <a:t>var</a:t>
            </a:r>
            <a:r>
              <a:rPr lang="en-US" sz="3900" dirty="0"/>
              <a:t> </a:t>
            </a:r>
            <a:r>
              <a:rPr lang="en-US" sz="3900" dirty="0" smtClean="0"/>
              <a:t>keyword to </a:t>
            </a:r>
            <a:r>
              <a:rPr lang="en-US" sz="3900" b="1" dirty="0" smtClean="0"/>
              <a:t>declare</a:t>
            </a:r>
            <a:r>
              <a:rPr lang="en-US" sz="3900" dirty="0" smtClean="0"/>
              <a:t> to variables</a:t>
            </a:r>
            <a:r>
              <a:rPr lang="en-US" sz="3900" dirty="0"/>
              <a:t>.</a:t>
            </a:r>
          </a:p>
          <a:p>
            <a:pPr lvl="1"/>
            <a:r>
              <a:rPr lang="en-US" sz="3900" dirty="0"/>
              <a:t>An </a:t>
            </a:r>
            <a:r>
              <a:rPr lang="en-US" sz="3900" b="1" dirty="0"/>
              <a:t>equal sign</a:t>
            </a:r>
            <a:r>
              <a:rPr lang="en-US" sz="3900" dirty="0"/>
              <a:t> is used to </a:t>
            </a:r>
            <a:r>
              <a:rPr lang="en-US" sz="3900" b="1" dirty="0"/>
              <a:t>assign values</a:t>
            </a:r>
            <a:r>
              <a:rPr lang="en-US" sz="3900" dirty="0"/>
              <a:t> to variables.</a:t>
            </a:r>
          </a:p>
          <a:p>
            <a:pPr lvl="1"/>
            <a:r>
              <a:rPr lang="en-US" sz="3900" dirty="0"/>
              <a:t>In this example, x is defined as a variable. Then, x is assigned (given) the value 6:</a:t>
            </a:r>
          </a:p>
          <a:p>
            <a:pPr marL="1257300" lvl="3" indent="0">
              <a:buNone/>
            </a:pPr>
            <a:r>
              <a:rPr lang="en-US" sz="3400" dirty="0" err="1"/>
              <a:t>var</a:t>
            </a:r>
            <a:r>
              <a:rPr lang="en-US" sz="3400" dirty="0"/>
              <a:t> x</a:t>
            </a:r>
            <a:r>
              <a:rPr lang="en-US" sz="3400" dirty="0" smtClean="0"/>
              <a:t>;</a:t>
            </a:r>
            <a:r>
              <a:rPr lang="en-US" sz="3400" dirty="0"/>
              <a:t/>
            </a:r>
            <a:br>
              <a:rPr lang="en-US" sz="3400" dirty="0"/>
            </a:br>
            <a:r>
              <a:rPr lang="en-US" sz="3400" dirty="0"/>
              <a:t>x = 6</a:t>
            </a:r>
            <a:r>
              <a:rPr lang="en-US" sz="3400" dirty="0" smtClean="0"/>
              <a:t>;</a:t>
            </a:r>
            <a:endParaRPr lang="en-US" sz="3400" dirty="0"/>
          </a:p>
        </p:txBody>
      </p:sp>
      <p:sp>
        <p:nvSpPr>
          <p:cNvPr id="4" name="Slide Number Placeholder 3"/>
          <p:cNvSpPr>
            <a:spLocks noGrp="1"/>
          </p:cNvSpPr>
          <p:nvPr>
            <p:ph type="sldNum" sz="quarter" idx="12"/>
          </p:nvPr>
        </p:nvSpPr>
        <p:spPr/>
        <p:txBody>
          <a:bodyPr/>
          <a:lstStyle/>
          <a:p>
            <a:fld id="{6FAAC1B1-4423-42C5-9872-855B368044E8}" type="slidenum">
              <a:rPr lang="en-US" smtClean="0"/>
              <a:t>73</a:t>
            </a:fld>
            <a:endParaRPr lang="en-US"/>
          </a:p>
        </p:txBody>
      </p:sp>
    </p:spTree>
    <p:extLst>
      <p:ext uri="{BB962C8B-B14F-4D97-AF65-F5344CB8AC3E}">
        <p14:creationId xmlns:p14="http://schemas.microsoft.com/office/powerpoint/2010/main" val="32377641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JavaScript Syntax</a:t>
            </a:r>
            <a:endParaRPr lang="en-US" b="1" dirty="0" smtClean="0"/>
          </a:p>
          <a:p>
            <a:pPr marL="400050" lvl="1" indent="0">
              <a:buNone/>
            </a:pPr>
            <a:r>
              <a:rPr lang="en-US" b="1" dirty="0" smtClean="0"/>
              <a:t>JavaScript </a:t>
            </a:r>
            <a:r>
              <a:rPr lang="en-US" b="1" dirty="0"/>
              <a:t>Operators</a:t>
            </a:r>
          </a:p>
          <a:p>
            <a:pPr lvl="1"/>
            <a:r>
              <a:rPr lang="en-US" sz="2600" dirty="0"/>
              <a:t>JavaScript uses </a:t>
            </a:r>
            <a:r>
              <a:rPr lang="en-US" sz="2600" b="1" dirty="0"/>
              <a:t>arithmetic operators</a:t>
            </a:r>
            <a:r>
              <a:rPr lang="en-US" sz="2600" dirty="0"/>
              <a:t> ( + - * / </a:t>
            </a:r>
            <a:r>
              <a:rPr lang="en-US" sz="2600" dirty="0" smtClean="0"/>
              <a:t>) to</a:t>
            </a:r>
            <a:r>
              <a:rPr lang="en-US" sz="2600" dirty="0"/>
              <a:t> </a:t>
            </a:r>
            <a:r>
              <a:rPr lang="en-US" sz="2600" b="1" dirty="0"/>
              <a:t>compute</a:t>
            </a:r>
            <a:r>
              <a:rPr lang="en-US" sz="2600" dirty="0"/>
              <a:t> values:</a:t>
            </a:r>
          </a:p>
          <a:p>
            <a:pPr marL="400050" lvl="1" indent="0">
              <a:buNone/>
            </a:pPr>
            <a:r>
              <a:rPr lang="en-US" dirty="0" smtClean="0"/>
              <a:t>	</a:t>
            </a:r>
            <a:r>
              <a:rPr lang="en-US" sz="2400" dirty="0" smtClean="0"/>
              <a:t>(</a:t>
            </a:r>
            <a:r>
              <a:rPr lang="en-US" sz="2400" dirty="0"/>
              <a:t>5 + 6) * </a:t>
            </a:r>
            <a:r>
              <a:rPr lang="en-US" sz="2400" dirty="0" smtClean="0"/>
              <a:t>10</a:t>
            </a:r>
            <a:endParaRPr lang="en-US" sz="2400" dirty="0"/>
          </a:p>
          <a:p>
            <a:pPr lvl="1"/>
            <a:r>
              <a:rPr lang="en-US" sz="2600" dirty="0"/>
              <a:t>JavaScript uses an </a:t>
            </a:r>
            <a:r>
              <a:rPr lang="en-US" sz="2600" b="1" dirty="0"/>
              <a:t>assignment operator</a:t>
            </a:r>
            <a:r>
              <a:rPr lang="en-US" sz="2600" dirty="0"/>
              <a:t> ( = </a:t>
            </a:r>
            <a:r>
              <a:rPr lang="en-US" sz="2600" dirty="0" smtClean="0"/>
              <a:t>) to</a:t>
            </a:r>
            <a:r>
              <a:rPr lang="en-US" sz="2600" dirty="0"/>
              <a:t> </a:t>
            </a:r>
            <a:r>
              <a:rPr lang="en-US" sz="2600" b="1" dirty="0"/>
              <a:t>assign</a:t>
            </a:r>
            <a:r>
              <a:rPr lang="en-US" sz="2600" dirty="0"/>
              <a:t> values to variables:</a:t>
            </a:r>
          </a:p>
          <a:p>
            <a:pPr marL="1257300" lvl="3" indent="0">
              <a:buNone/>
            </a:pPr>
            <a:r>
              <a:rPr lang="en-US" sz="2600" dirty="0" err="1"/>
              <a:t>var</a:t>
            </a:r>
            <a:r>
              <a:rPr lang="en-US" sz="2600" dirty="0"/>
              <a:t> x, y;</a:t>
            </a:r>
            <a:br>
              <a:rPr lang="en-US" sz="2600" dirty="0"/>
            </a:br>
            <a:r>
              <a:rPr lang="en-US" sz="2600" dirty="0"/>
              <a:t>x = 5;</a:t>
            </a:r>
            <a:br>
              <a:rPr lang="en-US" sz="2600" dirty="0"/>
            </a:br>
            <a:r>
              <a:rPr lang="en-US" sz="2600" dirty="0"/>
              <a:t>y = 6;</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74</a:t>
            </a:fld>
            <a:endParaRPr lang="en-US"/>
          </a:p>
        </p:txBody>
      </p:sp>
    </p:spTree>
    <p:extLst>
      <p:ext uri="{BB962C8B-B14F-4D97-AF65-F5344CB8AC3E}">
        <p14:creationId xmlns:p14="http://schemas.microsoft.com/office/powerpoint/2010/main" val="34158398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indent="0">
              <a:buNone/>
            </a:pPr>
            <a:r>
              <a:rPr lang="en-US" sz="4000" b="1" dirty="0"/>
              <a:t>JavaScript Syntax</a:t>
            </a:r>
            <a:endParaRPr lang="en-US" sz="4000" b="1" dirty="0" smtClean="0"/>
          </a:p>
          <a:p>
            <a:pPr marL="400050" lvl="1" indent="0">
              <a:buNone/>
            </a:pPr>
            <a:r>
              <a:rPr lang="en-US" sz="3100" b="1" dirty="0" smtClean="0"/>
              <a:t>JavaScript </a:t>
            </a:r>
            <a:r>
              <a:rPr lang="en-US" sz="3100" b="1" dirty="0"/>
              <a:t>Expressions</a:t>
            </a:r>
          </a:p>
          <a:p>
            <a:pPr lvl="1"/>
            <a:r>
              <a:rPr lang="en-US" sz="3100" dirty="0"/>
              <a:t>An expression is a combination of values, variables, and operators, which computes to a value.</a:t>
            </a:r>
          </a:p>
          <a:p>
            <a:pPr lvl="1"/>
            <a:r>
              <a:rPr lang="en-US" sz="3100" dirty="0"/>
              <a:t>The computation is called an evaluation.</a:t>
            </a:r>
          </a:p>
          <a:p>
            <a:pPr lvl="2"/>
            <a:r>
              <a:rPr lang="en-US" sz="3100" dirty="0"/>
              <a:t>For example, 5 * 10 evaluates to 50:</a:t>
            </a:r>
          </a:p>
          <a:p>
            <a:pPr marL="400050" lvl="1" indent="0">
              <a:buNone/>
            </a:pPr>
            <a:r>
              <a:rPr lang="en-US" sz="3100" dirty="0" smtClean="0"/>
              <a:t>	</a:t>
            </a:r>
            <a:r>
              <a:rPr lang="en-US" sz="2300" dirty="0" smtClean="0"/>
              <a:t>5</a:t>
            </a:r>
            <a:r>
              <a:rPr lang="en-US" sz="2300" dirty="0"/>
              <a:t> * 10</a:t>
            </a:r>
          </a:p>
          <a:p>
            <a:pPr lvl="1"/>
            <a:r>
              <a:rPr lang="en-US" sz="3100" dirty="0"/>
              <a:t>Expressions can also contain variable values:</a:t>
            </a:r>
          </a:p>
          <a:p>
            <a:pPr marL="400050" lvl="1" indent="0">
              <a:buNone/>
            </a:pPr>
            <a:r>
              <a:rPr lang="en-US" sz="3100" dirty="0" smtClean="0"/>
              <a:t>	x </a:t>
            </a:r>
            <a:r>
              <a:rPr lang="en-US" sz="3100" dirty="0"/>
              <a:t>* 10</a:t>
            </a:r>
          </a:p>
          <a:p>
            <a:pPr lvl="1"/>
            <a:r>
              <a:rPr lang="en-US" sz="3100" dirty="0"/>
              <a:t>The values can be of various types, such as numbers and strings.</a:t>
            </a:r>
          </a:p>
          <a:p>
            <a:pPr lvl="2"/>
            <a:r>
              <a:rPr lang="en-US" sz="2600" dirty="0"/>
              <a:t>For example, "John" + " " + "Doe", evaluates to "John Doe":</a:t>
            </a:r>
          </a:p>
          <a:p>
            <a:pPr marL="400050" lvl="1" indent="0">
              <a:buNone/>
            </a:pPr>
            <a:r>
              <a:rPr lang="en-US" sz="3100" dirty="0" smtClean="0"/>
              <a:t>	</a:t>
            </a:r>
            <a:r>
              <a:rPr lang="en-US" sz="2600" dirty="0" smtClean="0"/>
              <a:t>"</a:t>
            </a:r>
            <a:r>
              <a:rPr lang="en-US" sz="2600" dirty="0"/>
              <a:t>John" + " " + "Doe"</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75</a:t>
            </a:fld>
            <a:endParaRPr lang="en-US"/>
          </a:p>
        </p:txBody>
      </p:sp>
    </p:spTree>
    <p:extLst>
      <p:ext uri="{BB962C8B-B14F-4D97-AF65-F5344CB8AC3E}">
        <p14:creationId xmlns:p14="http://schemas.microsoft.com/office/powerpoint/2010/main" val="39190530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b="1" dirty="0"/>
              <a:t>JavaScript Syntax</a:t>
            </a:r>
            <a:endParaRPr lang="en-US" b="1" dirty="0" smtClean="0"/>
          </a:p>
          <a:p>
            <a:pPr marL="400050" lvl="1" indent="0">
              <a:buNone/>
            </a:pPr>
            <a:r>
              <a:rPr lang="en-US" b="1" dirty="0" smtClean="0"/>
              <a:t>JavaScript </a:t>
            </a:r>
            <a:r>
              <a:rPr lang="en-US" b="1" dirty="0"/>
              <a:t>Comments</a:t>
            </a:r>
          </a:p>
          <a:p>
            <a:pPr lvl="1"/>
            <a:r>
              <a:rPr lang="en-US" dirty="0"/>
              <a:t>Not all JavaScript statements are "executed".</a:t>
            </a:r>
          </a:p>
          <a:p>
            <a:pPr lvl="1"/>
            <a:r>
              <a:rPr lang="en-US" dirty="0"/>
              <a:t>Code after double slashes // or between /* and */ is treated as a </a:t>
            </a:r>
            <a:r>
              <a:rPr lang="en-US" b="1" dirty="0"/>
              <a:t>comment</a:t>
            </a:r>
            <a:r>
              <a:rPr lang="en-US" dirty="0"/>
              <a:t>.</a:t>
            </a:r>
          </a:p>
          <a:p>
            <a:pPr lvl="1"/>
            <a:r>
              <a:rPr lang="en-US" dirty="0"/>
              <a:t>Comments are ignored, and will not be executed:</a:t>
            </a:r>
          </a:p>
          <a:p>
            <a:pPr marL="400050" lvl="1" indent="0">
              <a:buNone/>
            </a:pPr>
            <a:r>
              <a:rPr lang="en-US" sz="3200" dirty="0" smtClean="0"/>
              <a:t>	</a:t>
            </a:r>
            <a:r>
              <a:rPr lang="en-US" dirty="0" err="1" smtClean="0"/>
              <a:t>var</a:t>
            </a:r>
            <a:r>
              <a:rPr lang="en-US" dirty="0"/>
              <a:t> x = 5;   // I will be </a:t>
            </a:r>
            <a:r>
              <a:rPr lang="en-US" dirty="0" smtClean="0"/>
              <a:t>executed</a:t>
            </a:r>
            <a:r>
              <a:rPr lang="en-US" dirty="0"/>
              <a:t/>
            </a:r>
            <a:br>
              <a:rPr lang="en-US" dirty="0"/>
            </a:br>
            <a:r>
              <a:rPr lang="en-US" dirty="0" smtClean="0"/>
              <a:t>	// </a:t>
            </a:r>
            <a:r>
              <a:rPr lang="en-US" dirty="0" err="1"/>
              <a:t>var</a:t>
            </a:r>
            <a:r>
              <a:rPr lang="en-US" dirty="0"/>
              <a:t> x = 6;   I will NOT be executed</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76</a:t>
            </a:fld>
            <a:endParaRPr lang="en-US"/>
          </a:p>
        </p:txBody>
      </p:sp>
    </p:spTree>
    <p:extLst>
      <p:ext uri="{BB962C8B-B14F-4D97-AF65-F5344CB8AC3E}">
        <p14:creationId xmlns:p14="http://schemas.microsoft.com/office/powerpoint/2010/main" val="14040183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5100" b="1" dirty="0"/>
              <a:t>JavaScript Syntax</a:t>
            </a:r>
            <a:endParaRPr lang="en-US" sz="5100" b="1" dirty="0" smtClean="0"/>
          </a:p>
          <a:p>
            <a:pPr marL="400050" lvl="1" indent="0">
              <a:buNone/>
            </a:pPr>
            <a:r>
              <a:rPr lang="en-US" sz="4500" b="1" dirty="0" smtClean="0"/>
              <a:t>JavaScript </a:t>
            </a:r>
            <a:r>
              <a:rPr lang="en-US" sz="4500" b="1" dirty="0"/>
              <a:t>Identifiers</a:t>
            </a:r>
          </a:p>
          <a:p>
            <a:pPr lvl="1"/>
            <a:r>
              <a:rPr lang="en-US" sz="4000" dirty="0"/>
              <a:t>Identifiers are names.</a:t>
            </a:r>
          </a:p>
          <a:p>
            <a:pPr lvl="1"/>
            <a:r>
              <a:rPr lang="en-US" sz="4000" dirty="0"/>
              <a:t>In JavaScript, identifiers are used to name variables </a:t>
            </a:r>
            <a:r>
              <a:rPr lang="en-US" sz="4000" dirty="0" smtClean="0"/>
              <a:t>( </a:t>
            </a:r>
            <a:r>
              <a:rPr lang="en-US" sz="4000" dirty="0"/>
              <a:t>and functions, and labels).</a:t>
            </a:r>
          </a:p>
          <a:p>
            <a:pPr lvl="1"/>
            <a:r>
              <a:rPr lang="en-US" sz="4000" dirty="0"/>
              <a:t>The rules for legal names are much the same in most programming languages.</a:t>
            </a:r>
          </a:p>
          <a:p>
            <a:pPr lvl="1"/>
            <a:r>
              <a:rPr lang="en-US" sz="4000" dirty="0"/>
              <a:t>In JavaScript, the first character must be a letter, or an underscore (_), or a dollar sign ($).</a:t>
            </a:r>
          </a:p>
          <a:p>
            <a:pPr lvl="1"/>
            <a:r>
              <a:rPr lang="en-US" sz="4000" dirty="0"/>
              <a:t>Subsequent characters may be letters, digits, underscores, or dollar signs.</a:t>
            </a:r>
          </a:p>
          <a:p>
            <a:pPr lvl="1"/>
            <a:r>
              <a:rPr lang="en-US" sz="4000" dirty="0"/>
              <a:t>Numbers are not allowed as the first character.</a:t>
            </a:r>
          </a:p>
        </p:txBody>
      </p:sp>
      <p:sp>
        <p:nvSpPr>
          <p:cNvPr id="4" name="Slide Number Placeholder 3"/>
          <p:cNvSpPr>
            <a:spLocks noGrp="1"/>
          </p:cNvSpPr>
          <p:nvPr>
            <p:ph type="sldNum" sz="quarter" idx="12"/>
          </p:nvPr>
        </p:nvSpPr>
        <p:spPr/>
        <p:txBody>
          <a:bodyPr/>
          <a:lstStyle/>
          <a:p>
            <a:fld id="{6FAAC1B1-4423-42C5-9872-855B368044E8}" type="slidenum">
              <a:rPr lang="en-US" smtClean="0"/>
              <a:t>77</a:t>
            </a:fld>
            <a:endParaRPr lang="en-US"/>
          </a:p>
        </p:txBody>
      </p:sp>
    </p:spTree>
    <p:extLst>
      <p:ext uri="{BB962C8B-B14F-4D97-AF65-F5344CB8AC3E}">
        <p14:creationId xmlns:p14="http://schemas.microsoft.com/office/powerpoint/2010/main" val="8554508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JavaScript Syntax</a:t>
            </a:r>
            <a:endParaRPr lang="en-US" b="1" dirty="0" smtClean="0"/>
          </a:p>
          <a:p>
            <a:pPr marL="400050" lvl="1" indent="0">
              <a:buNone/>
            </a:pPr>
            <a:r>
              <a:rPr lang="en-US" b="1" dirty="0" smtClean="0"/>
              <a:t>JavaScript </a:t>
            </a:r>
            <a:r>
              <a:rPr lang="en-US" b="1" dirty="0"/>
              <a:t>is Case Sensitive</a:t>
            </a:r>
          </a:p>
          <a:p>
            <a:pPr lvl="1"/>
            <a:r>
              <a:rPr lang="en-US" dirty="0"/>
              <a:t>All JavaScript identifiers are </a:t>
            </a:r>
            <a:r>
              <a:rPr lang="en-US" b="1" dirty="0"/>
              <a:t>case sensitive</a:t>
            </a:r>
            <a:r>
              <a:rPr lang="en-US" dirty="0"/>
              <a:t>. </a:t>
            </a:r>
          </a:p>
          <a:p>
            <a:pPr lvl="1"/>
            <a:r>
              <a:rPr lang="en-US" dirty="0"/>
              <a:t>The variables </a:t>
            </a:r>
            <a:r>
              <a:rPr lang="en-US" dirty="0" err="1"/>
              <a:t>lastName</a:t>
            </a:r>
            <a:r>
              <a:rPr lang="en-US" dirty="0"/>
              <a:t> and </a:t>
            </a:r>
            <a:r>
              <a:rPr lang="en-US" dirty="0" err="1"/>
              <a:t>lastname</a:t>
            </a:r>
            <a:r>
              <a:rPr lang="en-US" dirty="0"/>
              <a:t>, are two different variables:</a:t>
            </a:r>
          </a:p>
          <a:p>
            <a:pPr marL="1257300" lvl="3" indent="0">
              <a:buNone/>
            </a:pPr>
            <a:r>
              <a:rPr lang="en-US" sz="2400" dirty="0" err="1"/>
              <a:t>var</a:t>
            </a:r>
            <a:r>
              <a:rPr lang="en-US" sz="2400" dirty="0"/>
              <a:t> </a:t>
            </a:r>
            <a:r>
              <a:rPr lang="en-US" sz="2400" dirty="0" err="1"/>
              <a:t>lastname</a:t>
            </a:r>
            <a:r>
              <a:rPr lang="en-US" sz="2400" dirty="0"/>
              <a:t>, </a:t>
            </a:r>
            <a:r>
              <a:rPr lang="en-US" sz="2400" dirty="0" err="1"/>
              <a:t>lastName</a:t>
            </a:r>
            <a:r>
              <a:rPr lang="en-US" sz="2400" dirty="0"/>
              <a:t>;</a:t>
            </a:r>
            <a:br>
              <a:rPr lang="en-US" sz="2400" dirty="0"/>
            </a:br>
            <a:r>
              <a:rPr lang="en-US" sz="2400" dirty="0" err="1"/>
              <a:t>lastName</a:t>
            </a:r>
            <a:r>
              <a:rPr lang="en-US" sz="2400" dirty="0"/>
              <a:t> = "Doe";</a:t>
            </a:r>
            <a:br>
              <a:rPr lang="en-US" sz="2400" dirty="0"/>
            </a:br>
            <a:r>
              <a:rPr lang="en-US" sz="2400" dirty="0" err="1"/>
              <a:t>lastname</a:t>
            </a:r>
            <a:r>
              <a:rPr lang="en-US" sz="2400" dirty="0"/>
              <a:t> = "Peterson";</a:t>
            </a:r>
          </a:p>
          <a:p>
            <a:pPr lvl="1"/>
            <a:r>
              <a:rPr lang="en-US" dirty="0"/>
              <a:t>JavaScript does not interpret </a:t>
            </a:r>
            <a:r>
              <a:rPr lang="en-US" b="1" dirty="0"/>
              <a:t>VAR</a:t>
            </a:r>
            <a:r>
              <a:rPr lang="en-US" dirty="0"/>
              <a:t> or </a:t>
            </a:r>
            <a:r>
              <a:rPr lang="en-US" b="1" dirty="0" err="1"/>
              <a:t>Var</a:t>
            </a:r>
            <a:r>
              <a:rPr lang="en-US" dirty="0"/>
              <a:t> as the keyword </a:t>
            </a:r>
            <a:r>
              <a:rPr lang="en-US" b="1" dirty="0"/>
              <a:t>var</a:t>
            </a:r>
            <a:r>
              <a:rPr lang="en-US" dirty="0"/>
              <a: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78</a:t>
            </a:fld>
            <a:endParaRPr lang="en-US"/>
          </a:p>
        </p:txBody>
      </p:sp>
    </p:spTree>
    <p:extLst>
      <p:ext uri="{BB962C8B-B14F-4D97-AF65-F5344CB8AC3E}">
        <p14:creationId xmlns:p14="http://schemas.microsoft.com/office/powerpoint/2010/main" val="12945993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b="1" dirty="0"/>
              <a:t>JavaScript Data Types</a:t>
            </a:r>
          </a:p>
          <a:p>
            <a:r>
              <a:rPr lang="en-US" dirty="0" smtClean="0"/>
              <a:t>JavaScript </a:t>
            </a:r>
            <a:r>
              <a:rPr lang="en-US" dirty="0"/>
              <a:t>variables can hold many </a:t>
            </a:r>
            <a:r>
              <a:rPr lang="en-US" b="1" dirty="0"/>
              <a:t>data types</a:t>
            </a:r>
            <a:r>
              <a:rPr lang="en-US" dirty="0"/>
              <a:t>: </a:t>
            </a:r>
          </a:p>
          <a:p>
            <a:pPr lvl="1"/>
            <a:r>
              <a:rPr lang="en-US" dirty="0" smtClean="0"/>
              <a:t>numbers</a:t>
            </a:r>
            <a:r>
              <a:rPr lang="en-US" dirty="0"/>
              <a:t>, </a:t>
            </a:r>
            <a:endParaRPr lang="en-US" dirty="0" smtClean="0"/>
          </a:p>
          <a:p>
            <a:pPr lvl="1"/>
            <a:r>
              <a:rPr lang="en-US" dirty="0" smtClean="0"/>
              <a:t>strings</a:t>
            </a:r>
            <a:r>
              <a:rPr lang="en-US" dirty="0"/>
              <a:t>, </a:t>
            </a:r>
            <a:endParaRPr lang="en-US" dirty="0" smtClean="0"/>
          </a:p>
          <a:p>
            <a:pPr lvl="1"/>
            <a:r>
              <a:rPr lang="en-US" dirty="0" smtClean="0"/>
              <a:t>objects </a:t>
            </a:r>
            <a:r>
              <a:rPr lang="en-US" dirty="0"/>
              <a:t>and more:</a:t>
            </a:r>
          </a:p>
          <a:p>
            <a:pPr marL="400050" lvl="1" indent="0">
              <a:buNone/>
            </a:pPr>
            <a:r>
              <a:rPr lang="en-US" sz="2600" dirty="0" err="1"/>
              <a:t>var</a:t>
            </a:r>
            <a:r>
              <a:rPr lang="en-US" sz="2600" dirty="0"/>
              <a:t> length = 16;                               // Number</a:t>
            </a:r>
            <a:br>
              <a:rPr lang="en-US" sz="2600" dirty="0"/>
            </a:br>
            <a:r>
              <a:rPr lang="en-US" sz="2600" dirty="0" err="1"/>
              <a:t>var</a:t>
            </a:r>
            <a:r>
              <a:rPr lang="en-US" sz="2600" dirty="0"/>
              <a:t> </a:t>
            </a:r>
            <a:r>
              <a:rPr lang="en-US" sz="2600" dirty="0" err="1"/>
              <a:t>lastName</a:t>
            </a:r>
            <a:r>
              <a:rPr lang="en-US" sz="2600" dirty="0"/>
              <a:t> = "Johnson";            </a:t>
            </a:r>
            <a:r>
              <a:rPr lang="en-US" sz="2600" dirty="0" smtClean="0"/>
              <a:t>// </a:t>
            </a:r>
            <a:r>
              <a:rPr lang="en-US" sz="2600" dirty="0"/>
              <a:t>String</a:t>
            </a:r>
            <a:br>
              <a:rPr lang="en-US" sz="2600" dirty="0"/>
            </a:br>
            <a:r>
              <a:rPr lang="en-US" sz="2600" dirty="0" err="1"/>
              <a:t>var</a:t>
            </a:r>
            <a:r>
              <a:rPr lang="en-US" sz="2600" dirty="0"/>
              <a:t> x = {</a:t>
            </a:r>
            <a:r>
              <a:rPr lang="en-US" sz="2600" dirty="0" err="1"/>
              <a:t>firstName</a:t>
            </a:r>
            <a:r>
              <a:rPr lang="en-US" sz="2600" dirty="0"/>
              <a:t>:"John", </a:t>
            </a:r>
            <a:r>
              <a:rPr lang="en-US" sz="2600" dirty="0" err="1"/>
              <a:t>lastName</a:t>
            </a:r>
            <a:r>
              <a:rPr lang="en-US" sz="2600" dirty="0"/>
              <a:t>:"Doe"};   // Object</a:t>
            </a:r>
          </a:p>
          <a:p>
            <a:pPr lvl="1"/>
            <a:endParaRPr lang="en-US" sz="3200" dirty="0"/>
          </a:p>
        </p:txBody>
      </p:sp>
      <p:sp>
        <p:nvSpPr>
          <p:cNvPr id="4" name="Slide Number Placeholder 3"/>
          <p:cNvSpPr>
            <a:spLocks noGrp="1"/>
          </p:cNvSpPr>
          <p:nvPr>
            <p:ph type="sldNum" sz="quarter" idx="12"/>
          </p:nvPr>
        </p:nvSpPr>
        <p:spPr/>
        <p:txBody>
          <a:bodyPr/>
          <a:lstStyle/>
          <a:p>
            <a:fld id="{6FAAC1B1-4423-42C5-9872-855B368044E8}" type="slidenum">
              <a:rPr lang="en-US" smtClean="0"/>
              <a:t>79</a:t>
            </a:fld>
            <a:endParaRPr lang="en-US"/>
          </a:p>
        </p:txBody>
      </p:sp>
    </p:spTree>
    <p:extLst>
      <p:ext uri="{BB962C8B-B14F-4D97-AF65-F5344CB8AC3E}">
        <p14:creationId xmlns:p14="http://schemas.microsoft.com/office/powerpoint/2010/main" val="389387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01DF52-162C-459E-8EB1-C559C9FDEB8D}" type="slidenum">
              <a:rPr lang="en-US"/>
              <a:pPr/>
              <a:t>8</a:t>
            </a:fld>
            <a:endParaRPr lang="en-US"/>
          </a:p>
        </p:txBody>
      </p:sp>
      <p:sp>
        <p:nvSpPr>
          <p:cNvPr id="274434" name="Rectangle 2"/>
          <p:cNvSpPr>
            <a:spLocks noGrp="1" noChangeArrowheads="1"/>
          </p:cNvSpPr>
          <p:nvPr>
            <p:ph type="title"/>
          </p:nvPr>
        </p:nvSpPr>
        <p:spPr>
          <a:xfrm>
            <a:off x="457200" y="152400"/>
            <a:ext cx="8229600" cy="1143000"/>
          </a:xfrm>
        </p:spPr>
        <p:txBody>
          <a:bodyPr>
            <a:normAutofit/>
          </a:bodyPr>
          <a:lstStyle/>
          <a:p>
            <a:r>
              <a:rPr lang="en-US" dirty="0"/>
              <a:t>3.1. Cascading Style </a:t>
            </a:r>
            <a:r>
              <a:rPr lang="en-US" dirty="0" smtClean="0"/>
              <a:t>Sheet</a:t>
            </a:r>
            <a:endParaRPr lang="en-US" dirty="0"/>
          </a:p>
        </p:txBody>
      </p:sp>
      <p:sp>
        <p:nvSpPr>
          <p:cNvPr id="274435" name="Rectangle 3"/>
          <p:cNvSpPr>
            <a:spLocks noGrp="1" noChangeArrowheads="1"/>
          </p:cNvSpPr>
          <p:nvPr>
            <p:ph type="body" idx="1"/>
          </p:nvPr>
        </p:nvSpPr>
        <p:spPr>
          <a:xfrm>
            <a:off x="457200" y="1066800"/>
            <a:ext cx="8229600" cy="5029200"/>
          </a:xfrm>
        </p:spPr>
        <p:txBody>
          <a:bodyPr>
            <a:noAutofit/>
          </a:bodyPr>
          <a:lstStyle/>
          <a:p>
            <a:pPr marL="0" indent="0">
              <a:buNone/>
            </a:pPr>
            <a:r>
              <a:rPr lang="en-US" sz="2800" b="1" dirty="0" smtClean="0"/>
              <a:t>How </a:t>
            </a:r>
            <a:r>
              <a:rPr lang="en-US" sz="2800" b="1" dirty="0"/>
              <a:t>to Insert a Style Sheet?</a:t>
            </a:r>
          </a:p>
          <a:p>
            <a:r>
              <a:rPr lang="en-US" sz="2800" dirty="0" smtClean="0"/>
              <a:t>External </a:t>
            </a:r>
            <a:r>
              <a:rPr lang="en-US" sz="2800" dirty="0"/>
              <a:t>style sheet</a:t>
            </a:r>
          </a:p>
          <a:p>
            <a:pPr lvl="1">
              <a:buFontTx/>
              <a:buNone/>
            </a:pPr>
            <a:r>
              <a:rPr lang="en-US" sz="2000" dirty="0">
                <a:solidFill>
                  <a:schemeClr val="accent2"/>
                </a:solidFill>
              </a:rPr>
              <a:t>&lt;head&gt; </a:t>
            </a:r>
          </a:p>
          <a:p>
            <a:pPr lvl="1">
              <a:buFontTx/>
              <a:buNone/>
            </a:pPr>
            <a:r>
              <a:rPr lang="en-US" sz="2000" dirty="0">
                <a:solidFill>
                  <a:schemeClr val="accent2"/>
                </a:solidFill>
              </a:rPr>
              <a:t>&lt;link </a:t>
            </a:r>
            <a:r>
              <a:rPr lang="en-US" sz="2000" dirty="0" err="1">
                <a:solidFill>
                  <a:schemeClr val="accent2"/>
                </a:solidFill>
              </a:rPr>
              <a:t>rel</a:t>
            </a:r>
            <a:r>
              <a:rPr lang="en-US" sz="2000" dirty="0">
                <a:solidFill>
                  <a:schemeClr val="accent2"/>
                </a:solidFill>
              </a:rPr>
              <a:t>="</a:t>
            </a:r>
            <a:r>
              <a:rPr lang="en-US" sz="2000" dirty="0" err="1">
                <a:solidFill>
                  <a:schemeClr val="accent2"/>
                </a:solidFill>
              </a:rPr>
              <a:t>stylesheet</a:t>
            </a:r>
            <a:r>
              <a:rPr lang="en-US" sz="2000" dirty="0">
                <a:solidFill>
                  <a:schemeClr val="accent2"/>
                </a:solidFill>
              </a:rPr>
              <a:t>" </a:t>
            </a:r>
            <a:r>
              <a:rPr lang="en-US" sz="2000" dirty="0" smtClean="0">
                <a:solidFill>
                  <a:schemeClr val="accent2"/>
                </a:solidFill>
              </a:rPr>
              <a:t> type</a:t>
            </a:r>
            <a:r>
              <a:rPr lang="en-US" sz="2000" dirty="0">
                <a:solidFill>
                  <a:schemeClr val="accent2"/>
                </a:solidFill>
              </a:rPr>
              <a:t>="text/</a:t>
            </a:r>
            <a:r>
              <a:rPr lang="en-US" sz="2000" dirty="0" err="1">
                <a:solidFill>
                  <a:schemeClr val="accent2"/>
                </a:solidFill>
              </a:rPr>
              <a:t>css</a:t>
            </a:r>
            <a:r>
              <a:rPr lang="en-US" sz="2000" dirty="0">
                <a:solidFill>
                  <a:schemeClr val="accent2"/>
                </a:solidFill>
              </a:rPr>
              <a:t>" </a:t>
            </a:r>
            <a:r>
              <a:rPr lang="en-US" sz="2000" dirty="0" err="1">
                <a:solidFill>
                  <a:schemeClr val="accent2"/>
                </a:solidFill>
              </a:rPr>
              <a:t>href</a:t>
            </a:r>
            <a:r>
              <a:rPr lang="en-US" sz="2000" dirty="0">
                <a:solidFill>
                  <a:schemeClr val="accent2"/>
                </a:solidFill>
              </a:rPr>
              <a:t>="mystyle.css" /&gt;</a:t>
            </a:r>
          </a:p>
          <a:p>
            <a:pPr lvl="1">
              <a:buFontTx/>
              <a:buNone/>
            </a:pPr>
            <a:r>
              <a:rPr lang="en-US" sz="2000" dirty="0">
                <a:solidFill>
                  <a:schemeClr val="accent2"/>
                </a:solidFill>
              </a:rPr>
              <a:t>&lt;/head&gt; </a:t>
            </a:r>
          </a:p>
          <a:p>
            <a:r>
              <a:rPr lang="en-US" sz="2800" dirty="0"/>
              <a:t>Internal style sheet</a:t>
            </a:r>
          </a:p>
          <a:p>
            <a:pPr lvl="1">
              <a:buFontTx/>
              <a:buNone/>
            </a:pPr>
            <a:r>
              <a:rPr lang="en-US" sz="2000" dirty="0">
                <a:solidFill>
                  <a:schemeClr val="accent2"/>
                </a:solidFill>
              </a:rPr>
              <a:t>&lt;head&gt; </a:t>
            </a:r>
          </a:p>
          <a:p>
            <a:pPr lvl="1">
              <a:buFontTx/>
              <a:buNone/>
            </a:pPr>
            <a:r>
              <a:rPr lang="en-US" sz="2000" dirty="0">
                <a:solidFill>
                  <a:schemeClr val="accent2"/>
                </a:solidFill>
              </a:rPr>
              <a:t>&lt;style type="text/</a:t>
            </a:r>
            <a:r>
              <a:rPr lang="en-US" sz="2000" dirty="0" err="1">
                <a:solidFill>
                  <a:schemeClr val="accent2"/>
                </a:solidFill>
              </a:rPr>
              <a:t>css</a:t>
            </a:r>
            <a:r>
              <a:rPr lang="en-US" sz="2000" dirty="0">
                <a:solidFill>
                  <a:schemeClr val="accent2"/>
                </a:solidFill>
              </a:rPr>
              <a:t>"&gt; </a:t>
            </a:r>
          </a:p>
          <a:p>
            <a:pPr lvl="1">
              <a:buFontTx/>
              <a:buNone/>
            </a:pPr>
            <a:r>
              <a:rPr lang="en-US" sz="2000" dirty="0">
                <a:solidFill>
                  <a:schemeClr val="accent2"/>
                </a:solidFill>
              </a:rPr>
              <a:t>hr {color: sienna} </a:t>
            </a:r>
          </a:p>
          <a:p>
            <a:pPr lvl="1">
              <a:buFontTx/>
              <a:buNone/>
            </a:pPr>
            <a:r>
              <a:rPr lang="en-US" sz="2000" dirty="0">
                <a:solidFill>
                  <a:schemeClr val="accent2"/>
                </a:solidFill>
              </a:rPr>
              <a:t>p {margin-left: 20px}</a:t>
            </a:r>
          </a:p>
          <a:p>
            <a:pPr lvl="1">
              <a:buFontTx/>
              <a:buNone/>
            </a:pPr>
            <a:r>
              <a:rPr lang="en-US" sz="2000" dirty="0">
                <a:solidFill>
                  <a:schemeClr val="accent2"/>
                </a:solidFill>
              </a:rPr>
              <a:t>&lt;/style&gt; </a:t>
            </a:r>
          </a:p>
          <a:p>
            <a:pPr lvl="1">
              <a:buFontTx/>
              <a:buNone/>
            </a:pPr>
            <a:r>
              <a:rPr lang="en-US" sz="2000" dirty="0">
                <a:solidFill>
                  <a:schemeClr val="accent2"/>
                </a:solidFill>
              </a:rPr>
              <a:t>&lt;/head&gt;</a:t>
            </a:r>
            <a:r>
              <a:rPr lang="en-US" sz="2000" dirty="0"/>
              <a:t> </a:t>
            </a:r>
          </a:p>
          <a:p>
            <a:r>
              <a:rPr lang="en-US" sz="2800" dirty="0"/>
              <a:t>Inline style</a:t>
            </a:r>
          </a:p>
          <a:p>
            <a:pPr lvl="1">
              <a:buFontTx/>
              <a:buNone/>
            </a:pPr>
            <a:r>
              <a:rPr lang="en-US" sz="2000" dirty="0">
                <a:solidFill>
                  <a:schemeClr val="accent2"/>
                </a:solidFill>
              </a:rPr>
              <a:t>&lt;p style="color: sienna; margin-left: 20px"&gt; This is a paragraph &lt;/p&gt; </a:t>
            </a:r>
          </a:p>
        </p:txBody>
      </p:sp>
    </p:spTree>
    <p:custDataLst>
      <p:tags r:id="rId1"/>
    </p:custDataLst>
    <p:extLst>
      <p:ext uri="{BB962C8B-B14F-4D97-AF65-F5344CB8AC3E}">
        <p14:creationId xmlns:p14="http://schemas.microsoft.com/office/powerpoint/2010/main" val="21449800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3900" b="1" dirty="0"/>
              <a:t>JavaScript Data Types</a:t>
            </a:r>
            <a:endParaRPr lang="en-US" sz="3900" b="1" dirty="0" smtClean="0"/>
          </a:p>
          <a:p>
            <a:pPr marL="400050" lvl="1" indent="0">
              <a:buNone/>
            </a:pPr>
            <a:r>
              <a:rPr lang="en-US" sz="2900" b="1" dirty="0" smtClean="0"/>
              <a:t>The </a:t>
            </a:r>
            <a:r>
              <a:rPr lang="en-US" sz="2900" b="1" dirty="0"/>
              <a:t>Concept of Data </a:t>
            </a:r>
            <a:r>
              <a:rPr lang="en-US" sz="2900" b="1" dirty="0" smtClean="0"/>
              <a:t>Types</a:t>
            </a:r>
            <a:endParaRPr lang="en-US" sz="2900" b="1" dirty="0"/>
          </a:p>
          <a:p>
            <a:pPr lvl="1"/>
            <a:r>
              <a:rPr lang="en-US" dirty="0"/>
              <a:t>In programming, data types is an important concept.</a:t>
            </a:r>
          </a:p>
          <a:p>
            <a:pPr lvl="1"/>
            <a:r>
              <a:rPr lang="en-US" dirty="0"/>
              <a:t>To be able to operate on variables, it is important to know something about the type.</a:t>
            </a:r>
          </a:p>
          <a:p>
            <a:pPr lvl="1"/>
            <a:r>
              <a:rPr lang="en-US" dirty="0"/>
              <a:t>Without data types, a computer cannot safely solve this:</a:t>
            </a:r>
          </a:p>
          <a:p>
            <a:pPr marL="400050" lvl="1" indent="0">
              <a:buNone/>
            </a:pPr>
            <a:r>
              <a:rPr lang="en-US" dirty="0" smtClean="0"/>
              <a:t>	</a:t>
            </a:r>
            <a:r>
              <a:rPr lang="en-US" dirty="0" err="1" smtClean="0"/>
              <a:t>var</a:t>
            </a:r>
            <a:r>
              <a:rPr lang="en-US" dirty="0"/>
              <a:t> x = 16 + "Volvo";</a:t>
            </a:r>
          </a:p>
          <a:p>
            <a:pPr lvl="1"/>
            <a:r>
              <a:rPr lang="en-US" dirty="0"/>
              <a:t>Does it make any sense to add "Volvo" to sixteen? Will it produce an error or will it produce a result?</a:t>
            </a:r>
          </a:p>
          <a:p>
            <a:pPr lvl="1"/>
            <a:r>
              <a:rPr lang="en-US" dirty="0"/>
              <a:t>JavaScript will treat the example above as:</a:t>
            </a:r>
          </a:p>
          <a:p>
            <a:pPr marL="400050" lvl="1" indent="0">
              <a:buNone/>
            </a:pPr>
            <a:r>
              <a:rPr lang="en-US" dirty="0" smtClean="0"/>
              <a:t>	</a:t>
            </a:r>
            <a:r>
              <a:rPr lang="en-US" dirty="0" err="1" smtClean="0"/>
              <a:t>var</a:t>
            </a:r>
            <a:r>
              <a:rPr lang="en-US" dirty="0"/>
              <a:t> x = "16" + "Volvo</a:t>
            </a:r>
            <a:r>
              <a:rPr lang="en-US" dirty="0" smtClean="0"/>
              <a:t>";</a:t>
            </a: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80</a:t>
            </a:fld>
            <a:endParaRPr lang="en-US"/>
          </a:p>
        </p:txBody>
      </p:sp>
    </p:spTree>
    <p:extLst>
      <p:ext uri="{BB962C8B-B14F-4D97-AF65-F5344CB8AC3E}">
        <p14:creationId xmlns:p14="http://schemas.microsoft.com/office/powerpoint/2010/main" val="40814595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marL="0" indent="0">
              <a:buNone/>
            </a:pPr>
            <a:r>
              <a:rPr lang="en-US" sz="4500" b="1" dirty="0"/>
              <a:t>JavaScript Data Types</a:t>
            </a:r>
            <a:endParaRPr lang="en-US" sz="5800" b="1" dirty="0" smtClean="0"/>
          </a:p>
          <a:p>
            <a:pPr marL="400050" lvl="1" indent="0">
              <a:buNone/>
            </a:pPr>
            <a:r>
              <a:rPr lang="en-US" sz="3600" b="1" dirty="0" smtClean="0"/>
              <a:t>The </a:t>
            </a:r>
            <a:r>
              <a:rPr lang="en-US" sz="3600" b="1" dirty="0"/>
              <a:t>Concept of Data </a:t>
            </a:r>
            <a:r>
              <a:rPr lang="en-US" sz="3600" b="1" dirty="0" smtClean="0"/>
              <a:t>…</a:t>
            </a:r>
            <a:endParaRPr lang="en-US" sz="3600" b="1" dirty="0"/>
          </a:p>
          <a:p>
            <a:pPr lvl="1"/>
            <a:r>
              <a:rPr lang="en-US" sz="3000" dirty="0" smtClean="0"/>
              <a:t>When </a:t>
            </a:r>
            <a:r>
              <a:rPr lang="en-US" sz="3000" dirty="0"/>
              <a:t>adding a number and a string, JavaScript will treat the number as a string.</a:t>
            </a:r>
          </a:p>
          <a:p>
            <a:pPr lvl="1"/>
            <a:r>
              <a:rPr lang="en-US" sz="3000" dirty="0"/>
              <a:t>Example</a:t>
            </a:r>
          </a:p>
          <a:p>
            <a:pPr marL="400050" lvl="1" indent="0">
              <a:buNone/>
            </a:pPr>
            <a:r>
              <a:rPr lang="en-US" sz="3000" dirty="0" smtClean="0"/>
              <a:t>	</a:t>
            </a:r>
            <a:r>
              <a:rPr lang="en-US" sz="3000" dirty="0" err="1" smtClean="0"/>
              <a:t>var</a:t>
            </a:r>
            <a:r>
              <a:rPr lang="en-US" sz="3000" dirty="0"/>
              <a:t> x = 16 + "Volvo";</a:t>
            </a:r>
          </a:p>
          <a:p>
            <a:pPr lvl="1"/>
            <a:r>
              <a:rPr lang="en-US" sz="3000" dirty="0"/>
              <a:t>Example</a:t>
            </a:r>
          </a:p>
          <a:p>
            <a:pPr marL="400050" lvl="1" indent="0">
              <a:buNone/>
            </a:pPr>
            <a:r>
              <a:rPr lang="en-US" sz="3000" dirty="0" smtClean="0"/>
              <a:t>	</a:t>
            </a:r>
            <a:r>
              <a:rPr lang="en-US" sz="3000" dirty="0" err="1" smtClean="0"/>
              <a:t>var</a:t>
            </a:r>
            <a:r>
              <a:rPr lang="en-US" sz="3000" dirty="0"/>
              <a:t> x = "Volvo" + 16;</a:t>
            </a:r>
          </a:p>
          <a:p>
            <a:pPr lvl="1"/>
            <a:r>
              <a:rPr lang="en-US" sz="3000" dirty="0"/>
              <a:t>JavaScript evaluates expressions from left to right. Different sequences can produce different results:</a:t>
            </a:r>
          </a:p>
          <a:p>
            <a:pPr lvl="1"/>
            <a:r>
              <a:rPr lang="en-US" sz="3000" dirty="0"/>
              <a:t>JavaScript:</a:t>
            </a:r>
          </a:p>
          <a:p>
            <a:pPr marL="400050" lvl="1" indent="0">
              <a:buNone/>
            </a:pPr>
            <a:r>
              <a:rPr lang="en-US" sz="3000" dirty="0" smtClean="0"/>
              <a:t>	</a:t>
            </a:r>
            <a:r>
              <a:rPr lang="en-US" sz="3000" dirty="0" err="1" smtClean="0"/>
              <a:t>var</a:t>
            </a:r>
            <a:r>
              <a:rPr lang="en-US" sz="3000" dirty="0"/>
              <a:t> x = 16 + 4 + "Volvo";</a:t>
            </a:r>
          </a:p>
          <a:p>
            <a:pPr lvl="1"/>
            <a:r>
              <a:rPr lang="en-US" sz="3000" dirty="0"/>
              <a:t>Result:</a:t>
            </a:r>
          </a:p>
          <a:p>
            <a:pPr marL="800100" lvl="2" indent="0">
              <a:buNone/>
            </a:pPr>
            <a:r>
              <a:rPr lang="en-US" sz="3000" dirty="0" smtClean="0"/>
              <a:t>	20Volvo</a:t>
            </a:r>
            <a:endParaRPr lang="en-US" sz="3000" dirty="0"/>
          </a:p>
        </p:txBody>
      </p:sp>
      <p:sp>
        <p:nvSpPr>
          <p:cNvPr id="4" name="Slide Number Placeholder 3"/>
          <p:cNvSpPr>
            <a:spLocks noGrp="1"/>
          </p:cNvSpPr>
          <p:nvPr>
            <p:ph type="sldNum" sz="quarter" idx="12"/>
          </p:nvPr>
        </p:nvSpPr>
        <p:spPr/>
        <p:txBody>
          <a:bodyPr/>
          <a:lstStyle/>
          <a:p>
            <a:fld id="{6FAAC1B1-4423-42C5-9872-855B368044E8}" type="slidenum">
              <a:rPr lang="en-US" smtClean="0"/>
              <a:t>81</a:t>
            </a:fld>
            <a:endParaRPr lang="en-US"/>
          </a:p>
        </p:txBody>
      </p:sp>
    </p:spTree>
    <p:extLst>
      <p:ext uri="{BB962C8B-B14F-4D97-AF65-F5344CB8AC3E}">
        <p14:creationId xmlns:p14="http://schemas.microsoft.com/office/powerpoint/2010/main" val="9119245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900" b="1" dirty="0"/>
              <a:t>JavaScript Data Types</a:t>
            </a:r>
            <a:endParaRPr lang="en-US" sz="4800" b="1" dirty="0"/>
          </a:p>
          <a:p>
            <a:pPr marL="400050" lvl="1" indent="0">
              <a:buNone/>
            </a:pPr>
            <a:r>
              <a:rPr lang="en-US" sz="3000" b="1" dirty="0"/>
              <a:t>The Concept of Data …</a:t>
            </a:r>
          </a:p>
          <a:p>
            <a:pPr lvl="1"/>
            <a:r>
              <a:rPr lang="en-US" dirty="0" smtClean="0"/>
              <a:t>JavaScript</a:t>
            </a:r>
            <a:r>
              <a:rPr lang="en-US" dirty="0"/>
              <a:t>:</a:t>
            </a:r>
          </a:p>
          <a:p>
            <a:pPr marL="400050" lvl="1" indent="0">
              <a:buNone/>
            </a:pPr>
            <a:r>
              <a:rPr lang="en-US" dirty="0" smtClean="0"/>
              <a:t>	</a:t>
            </a:r>
            <a:r>
              <a:rPr lang="en-US" dirty="0" err="1" smtClean="0"/>
              <a:t>var</a:t>
            </a:r>
            <a:r>
              <a:rPr lang="en-US" dirty="0"/>
              <a:t> x = "Volvo" + 16 + 4;</a:t>
            </a:r>
          </a:p>
          <a:p>
            <a:pPr lvl="1"/>
            <a:r>
              <a:rPr lang="en-US" dirty="0"/>
              <a:t>Result:</a:t>
            </a:r>
          </a:p>
          <a:p>
            <a:pPr marL="400050" lvl="1" indent="0">
              <a:buNone/>
            </a:pPr>
            <a:r>
              <a:rPr lang="en-US" dirty="0" smtClean="0"/>
              <a:t>	Volvo164</a:t>
            </a:r>
          </a:p>
          <a:p>
            <a:pPr lvl="1"/>
            <a:r>
              <a:rPr lang="en-US" dirty="0"/>
              <a:t>In the first example, JavaScript treats 16 and 4 as numbers, until it reaches "Volvo".</a:t>
            </a:r>
          </a:p>
          <a:p>
            <a:pPr lvl="1"/>
            <a:r>
              <a:rPr lang="en-US" dirty="0"/>
              <a:t>In the second example, since the first operand is a string, all operands are treated as strings</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82</a:t>
            </a:fld>
            <a:endParaRPr lang="en-US"/>
          </a:p>
        </p:txBody>
      </p:sp>
    </p:spTree>
    <p:extLst>
      <p:ext uri="{BB962C8B-B14F-4D97-AF65-F5344CB8AC3E}">
        <p14:creationId xmlns:p14="http://schemas.microsoft.com/office/powerpoint/2010/main" val="23479722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sz="3000" b="1" dirty="0"/>
              <a:t>JavaScript Data Types</a:t>
            </a:r>
            <a:endParaRPr lang="en-US" sz="3000" b="1" dirty="0" smtClean="0"/>
          </a:p>
          <a:p>
            <a:pPr marL="400050" lvl="1" indent="0">
              <a:buNone/>
            </a:pPr>
            <a:r>
              <a:rPr lang="en-US" b="1" dirty="0" smtClean="0"/>
              <a:t>JavaScript </a:t>
            </a:r>
            <a:r>
              <a:rPr lang="en-US" b="1" dirty="0"/>
              <a:t>Types are Dynamic</a:t>
            </a:r>
          </a:p>
          <a:p>
            <a:pPr lvl="1"/>
            <a:r>
              <a:rPr lang="en-US" dirty="0"/>
              <a:t>JavaScript has dynamic types. This means that the same variable can be used to hold different data types:</a:t>
            </a:r>
          </a:p>
          <a:p>
            <a:pPr lvl="1"/>
            <a:r>
              <a:rPr lang="en-US" dirty="0"/>
              <a:t>Example</a:t>
            </a:r>
          </a:p>
          <a:p>
            <a:pPr marL="800100" lvl="2" indent="0">
              <a:buNone/>
            </a:pPr>
            <a:r>
              <a:rPr lang="en-US" dirty="0" err="1"/>
              <a:t>var</a:t>
            </a:r>
            <a:r>
              <a:rPr lang="en-US" dirty="0"/>
              <a:t> x;           // Now x is undefined</a:t>
            </a:r>
            <a:br>
              <a:rPr lang="en-US" dirty="0"/>
            </a:br>
            <a:r>
              <a:rPr lang="en-US" dirty="0"/>
              <a:t>x = 5;           // Now x is a Number</a:t>
            </a:r>
            <a:br>
              <a:rPr lang="en-US" dirty="0"/>
            </a:br>
            <a:r>
              <a:rPr lang="en-US" dirty="0"/>
              <a:t>x = "John";      // Now x is a String</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83</a:t>
            </a:fld>
            <a:endParaRPr lang="en-US"/>
          </a:p>
        </p:txBody>
      </p:sp>
    </p:spTree>
    <p:extLst>
      <p:ext uri="{BB962C8B-B14F-4D97-AF65-F5344CB8AC3E}">
        <p14:creationId xmlns:p14="http://schemas.microsoft.com/office/powerpoint/2010/main" val="26983003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300" b="1" dirty="0"/>
              <a:t>JavaScript Data Types</a:t>
            </a:r>
            <a:endParaRPr lang="en-US" sz="3300" b="1" dirty="0" smtClean="0"/>
          </a:p>
          <a:p>
            <a:pPr marL="400050" lvl="1" indent="0">
              <a:buNone/>
            </a:pPr>
            <a:r>
              <a:rPr lang="en-US" sz="3000" b="1" dirty="0" smtClean="0"/>
              <a:t>JavaScript </a:t>
            </a:r>
            <a:r>
              <a:rPr lang="en-US" sz="3000" b="1" dirty="0"/>
              <a:t>Strings</a:t>
            </a:r>
          </a:p>
          <a:p>
            <a:pPr lvl="1"/>
            <a:r>
              <a:rPr lang="en-US" sz="3000" dirty="0"/>
              <a:t>A string (or a text string) is a series of characters like "John Doe".</a:t>
            </a:r>
          </a:p>
          <a:p>
            <a:pPr lvl="1"/>
            <a:r>
              <a:rPr lang="en-US" sz="3000" dirty="0"/>
              <a:t>Strings are written with quotes. You can use single or double quotes</a:t>
            </a:r>
            <a:r>
              <a:rPr lang="en-US" sz="3000" dirty="0" smtClean="0"/>
              <a:t>:</a:t>
            </a:r>
            <a:endParaRPr lang="en-US" sz="3000" dirty="0"/>
          </a:p>
          <a:p>
            <a:pPr marL="1257300" lvl="3" indent="0">
              <a:buNone/>
            </a:pPr>
            <a:r>
              <a:rPr lang="en-US" sz="2600" dirty="0" err="1"/>
              <a:t>var</a:t>
            </a:r>
            <a:r>
              <a:rPr lang="en-US" sz="2600" dirty="0"/>
              <a:t> carName1 = "Volvo XC60";   // Using double quotes</a:t>
            </a:r>
            <a:br>
              <a:rPr lang="en-US" sz="2600" dirty="0"/>
            </a:br>
            <a:r>
              <a:rPr lang="en-US" sz="2600" dirty="0" err="1"/>
              <a:t>var</a:t>
            </a:r>
            <a:r>
              <a:rPr lang="en-US" sz="2600" dirty="0"/>
              <a:t> carName2 = 'Volvo XC60';   // Using single quotes</a:t>
            </a:r>
          </a:p>
          <a:p>
            <a:pPr lvl="1"/>
            <a:r>
              <a:rPr lang="en-US" sz="3000" dirty="0"/>
              <a:t>You can use quotes inside a string, as long as they don't match the quotes surrounding the string</a:t>
            </a:r>
            <a:r>
              <a:rPr lang="en-US" sz="3000" dirty="0" smtClean="0"/>
              <a:t>:</a:t>
            </a:r>
          </a:p>
          <a:p>
            <a:pPr marL="1257300" lvl="3" indent="0">
              <a:buNone/>
            </a:pPr>
            <a:r>
              <a:rPr lang="en-US" sz="2600" dirty="0" err="1"/>
              <a:t>var</a:t>
            </a:r>
            <a:r>
              <a:rPr lang="en-US" sz="2600" dirty="0"/>
              <a:t> answer1 = "It's alright";             </a:t>
            </a:r>
            <a:r>
              <a:rPr lang="en-US" sz="2600" dirty="0" smtClean="0"/>
              <a:t/>
            </a:r>
            <a:br>
              <a:rPr lang="en-US" sz="2600" dirty="0" smtClean="0"/>
            </a:br>
            <a:r>
              <a:rPr lang="en-US" sz="2600" dirty="0" err="1" smtClean="0"/>
              <a:t>var</a:t>
            </a:r>
            <a:r>
              <a:rPr lang="en-US" sz="2600" dirty="0"/>
              <a:t> answer2 = "He is called 'Johnny'";  </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84</a:t>
            </a:fld>
            <a:endParaRPr lang="en-US"/>
          </a:p>
        </p:txBody>
      </p:sp>
    </p:spTree>
    <p:extLst>
      <p:ext uri="{BB962C8B-B14F-4D97-AF65-F5344CB8AC3E}">
        <p14:creationId xmlns:p14="http://schemas.microsoft.com/office/powerpoint/2010/main" val="21586320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pPr marL="0" indent="0">
              <a:buNone/>
            </a:pPr>
            <a:r>
              <a:rPr lang="en-US" sz="3600" b="1" dirty="0"/>
              <a:t>JavaScript Data Types</a:t>
            </a:r>
            <a:endParaRPr lang="en-US" sz="3600" b="1" dirty="0" smtClean="0"/>
          </a:p>
          <a:p>
            <a:pPr marL="400050" lvl="1" indent="0">
              <a:buNone/>
            </a:pPr>
            <a:r>
              <a:rPr lang="en-US" sz="2900" b="1" dirty="0" smtClean="0"/>
              <a:t>JavaScript </a:t>
            </a:r>
            <a:r>
              <a:rPr lang="en-US" sz="2900" b="1" dirty="0"/>
              <a:t>Numbers</a:t>
            </a:r>
          </a:p>
          <a:p>
            <a:pPr lvl="1"/>
            <a:r>
              <a:rPr lang="en-US" sz="2900" dirty="0"/>
              <a:t>JavaScript has only one type of numbers.</a:t>
            </a:r>
          </a:p>
          <a:p>
            <a:pPr lvl="1"/>
            <a:r>
              <a:rPr lang="en-US" sz="2900" dirty="0"/>
              <a:t>Numbers can be written with, or without decimals:</a:t>
            </a:r>
          </a:p>
          <a:p>
            <a:pPr lvl="1"/>
            <a:r>
              <a:rPr lang="en-US" dirty="0"/>
              <a:t>Example</a:t>
            </a:r>
          </a:p>
          <a:p>
            <a:pPr marL="1257300" lvl="3" indent="0">
              <a:buNone/>
            </a:pPr>
            <a:r>
              <a:rPr lang="en-US" sz="2600" dirty="0" err="1"/>
              <a:t>var</a:t>
            </a:r>
            <a:r>
              <a:rPr lang="en-US" sz="2600" dirty="0"/>
              <a:t> x1 = 34.00;     // Written with decimals</a:t>
            </a:r>
            <a:br>
              <a:rPr lang="en-US" sz="2600" dirty="0"/>
            </a:br>
            <a:r>
              <a:rPr lang="en-US" sz="2600" dirty="0" err="1"/>
              <a:t>var</a:t>
            </a:r>
            <a:r>
              <a:rPr lang="en-US" sz="2600" dirty="0"/>
              <a:t> x2 = 34;        // Written without decimals</a:t>
            </a:r>
          </a:p>
          <a:p>
            <a:pPr lvl="1"/>
            <a:r>
              <a:rPr lang="en-US" sz="2900" dirty="0"/>
              <a:t>Extra large or extra small numbers can be written with scientific (exponential) notation:</a:t>
            </a:r>
          </a:p>
          <a:p>
            <a:pPr lvl="1"/>
            <a:r>
              <a:rPr lang="en-US" dirty="0"/>
              <a:t>Example</a:t>
            </a:r>
          </a:p>
          <a:p>
            <a:pPr marL="1257300" lvl="3" indent="0">
              <a:buNone/>
            </a:pPr>
            <a:r>
              <a:rPr lang="en-US" sz="2600" dirty="0" err="1"/>
              <a:t>var</a:t>
            </a:r>
            <a:r>
              <a:rPr lang="en-US" sz="2600" dirty="0"/>
              <a:t> y = 123e5;      // 12300000</a:t>
            </a:r>
            <a:br>
              <a:rPr lang="en-US" sz="2600" dirty="0"/>
            </a:br>
            <a:r>
              <a:rPr lang="en-US" sz="2600" dirty="0" err="1"/>
              <a:t>var</a:t>
            </a:r>
            <a:r>
              <a:rPr lang="en-US" sz="2600" dirty="0"/>
              <a:t> z = 123e-5;     // </a:t>
            </a:r>
            <a:r>
              <a:rPr lang="en-US" sz="2600" dirty="0" smtClean="0"/>
              <a:t>0.00123</a:t>
            </a:r>
            <a:endParaRPr lang="en-US" sz="2600" dirty="0"/>
          </a:p>
        </p:txBody>
      </p:sp>
      <p:sp>
        <p:nvSpPr>
          <p:cNvPr id="4" name="Slide Number Placeholder 3"/>
          <p:cNvSpPr>
            <a:spLocks noGrp="1"/>
          </p:cNvSpPr>
          <p:nvPr>
            <p:ph type="sldNum" sz="quarter" idx="12"/>
          </p:nvPr>
        </p:nvSpPr>
        <p:spPr/>
        <p:txBody>
          <a:bodyPr/>
          <a:lstStyle/>
          <a:p>
            <a:fld id="{6FAAC1B1-4423-42C5-9872-855B368044E8}" type="slidenum">
              <a:rPr lang="en-US" smtClean="0"/>
              <a:t>85</a:t>
            </a:fld>
            <a:endParaRPr lang="en-US"/>
          </a:p>
        </p:txBody>
      </p:sp>
    </p:spTree>
    <p:extLst>
      <p:ext uri="{BB962C8B-B14F-4D97-AF65-F5344CB8AC3E}">
        <p14:creationId xmlns:p14="http://schemas.microsoft.com/office/powerpoint/2010/main" val="11154139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JavaScript Data Types</a:t>
            </a:r>
            <a:endParaRPr lang="en-US" b="1" dirty="0" smtClean="0"/>
          </a:p>
          <a:p>
            <a:pPr marL="400050" lvl="1" indent="0">
              <a:buNone/>
            </a:pPr>
            <a:r>
              <a:rPr lang="en-US" b="1" dirty="0" smtClean="0"/>
              <a:t>JavaScript </a:t>
            </a:r>
            <a:r>
              <a:rPr lang="en-US" b="1" dirty="0"/>
              <a:t>Booleans</a:t>
            </a:r>
          </a:p>
          <a:p>
            <a:pPr lvl="1"/>
            <a:r>
              <a:rPr lang="en-US" dirty="0"/>
              <a:t>Booleans can only have two values: true or false.</a:t>
            </a:r>
          </a:p>
          <a:p>
            <a:pPr lvl="1"/>
            <a:r>
              <a:rPr lang="en-US" dirty="0"/>
              <a:t>Example</a:t>
            </a:r>
          </a:p>
          <a:p>
            <a:pPr marL="1257300" lvl="3" indent="0">
              <a:buNone/>
            </a:pPr>
            <a:r>
              <a:rPr lang="en-US" sz="2400" dirty="0" err="1"/>
              <a:t>var</a:t>
            </a:r>
            <a:r>
              <a:rPr lang="en-US" sz="2400" dirty="0"/>
              <a:t> x = 5;</a:t>
            </a:r>
            <a:br>
              <a:rPr lang="en-US" sz="2400" dirty="0"/>
            </a:br>
            <a:r>
              <a:rPr lang="en-US" sz="2400" dirty="0" err="1"/>
              <a:t>var</a:t>
            </a:r>
            <a:r>
              <a:rPr lang="en-US" sz="2400" dirty="0"/>
              <a:t> y = 5;</a:t>
            </a:r>
            <a:br>
              <a:rPr lang="en-US" sz="2400" dirty="0"/>
            </a:br>
            <a:r>
              <a:rPr lang="en-US" sz="2400" dirty="0" err="1"/>
              <a:t>var</a:t>
            </a:r>
            <a:r>
              <a:rPr lang="en-US" sz="2400" dirty="0"/>
              <a:t> z = 6;</a:t>
            </a:r>
            <a:br>
              <a:rPr lang="en-US" sz="2400" dirty="0"/>
            </a:br>
            <a:r>
              <a:rPr lang="en-US" sz="2400" dirty="0"/>
              <a:t>(x == y)       // Returns true</a:t>
            </a:r>
            <a:br>
              <a:rPr lang="en-US" sz="2400" dirty="0"/>
            </a:br>
            <a:r>
              <a:rPr lang="en-US" sz="2400" dirty="0"/>
              <a:t>(x == z)       // Returns false</a:t>
            </a:r>
          </a:p>
          <a:p>
            <a:pPr lvl="1"/>
            <a:r>
              <a:rPr lang="en-US" dirty="0"/>
              <a:t>Booleans are often used in conditional testing</a:t>
            </a:r>
            <a:r>
              <a:rPr lang="en-US" dirty="0" smtClean="0"/>
              <a:t>.</a:t>
            </a: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86</a:t>
            </a:fld>
            <a:endParaRPr lang="en-US"/>
          </a:p>
        </p:txBody>
      </p:sp>
    </p:spTree>
    <p:extLst>
      <p:ext uri="{BB962C8B-B14F-4D97-AF65-F5344CB8AC3E}">
        <p14:creationId xmlns:p14="http://schemas.microsoft.com/office/powerpoint/2010/main" val="15927304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300" b="1" dirty="0"/>
              <a:t>JavaScript Data Types</a:t>
            </a:r>
            <a:endParaRPr lang="en-US" sz="3300" b="1" dirty="0" smtClean="0"/>
          </a:p>
          <a:p>
            <a:pPr marL="400050" lvl="1" indent="0">
              <a:buNone/>
            </a:pPr>
            <a:r>
              <a:rPr lang="en-US" sz="3000" b="1" dirty="0" smtClean="0"/>
              <a:t>JavaScript </a:t>
            </a:r>
            <a:r>
              <a:rPr lang="en-US" sz="3000" b="1" dirty="0"/>
              <a:t>Arrays</a:t>
            </a:r>
          </a:p>
          <a:p>
            <a:pPr lvl="1"/>
            <a:r>
              <a:rPr lang="en-US" sz="3000" dirty="0"/>
              <a:t>JavaScript arrays are written with square brackets.</a:t>
            </a:r>
          </a:p>
          <a:p>
            <a:pPr lvl="1"/>
            <a:r>
              <a:rPr lang="en-US" sz="3000" dirty="0"/>
              <a:t>Array items are separated by commas.</a:t>
            </a:r>
          </a:p>
          <a:p>
            <a:pPr lvl="1"/>
            <a:r>
              <a:rPr lang="en-US" sz="3000" dirty="0"/>
              <a:t>The following code declares (creates) an array called cars, containing three items (car names):</a:t>
            </a:r>
          </a:p>
          <a:p>
            <a:pPr lvl="1"/>
            <a:r>
              <a:rPr lang="en-US" sz="3000" dirty="0"/>
              <a:t>Example</a:t>
            </a:r>
          </a:p>
          <a:p>
            <a:pPr marL="400050" lvl="1" indent="0">
              <a:buNone/>
            </a:pPr>
            <a:r>
              <a:rPr lang="en-US" sz="3000" dirty="0" smtClean="0"/>
              <a:t>	</a:t>
            </a:r>
            <a:r>
              <a:rPr lang="en-US" dirty="0" err="1" smtClean="0"/>
              <a:t>var</a:t>
            </a:r>
            <a:r>
              <a:rPr lang="en-US" dirty="0"/>
              <a:t> cars = ["Saab", "Volvo", "BMW"];</a:t>
            </a:r>
          </a:p>
          <a:p>
            <a:pPr lvl="1"/>
            <a:r>
              <a:rPr lang="en-US" sz="3000" dirty="0"/>
              <a:t>Array indexes are zero-based, which means the first item is [0], second is [1], and so on</a:t>
            </a:r>
            <a:r>
              <a:rPr lang="en-US" dirty="0"/>
              <a: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87</a:t>
            </a:fld>
            <a:endParaRPr lang="en-US"/>
          </a:p>
        </p:txBody>
      </p:sp>
    </p:spTree>
    <p:extLst>
      <p:ext uri="{BB962C8B-B14F-4D97-AF65-F5344CB8AC3E}">
        <p14:creationId xmlns:p14="http://schemas.microsoft.com/office/powerpoint/2010/main" val="14975918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400" b="1" dirty="0"/>
              <a:t>JavaScript Data Types</a:t>
            </a:r>
            <a:endParaRPr lang="en-US" sz="3400" b="1" dirty="0" smtClean="0"/>
          </a:p>
          <a:p>
            <a:pPr marL="400050" lvl="1" indent="0">
              <a:buNone/>
            </a:pPr>
            <a:r>
              <a:rPr lang="en-US" sz="3000" b="1" dirty="0" smtClean="0"/>
              <a:t>JavaScript </a:t>
            </a:r>
            <a:r>
              <a:rPr lang="en-US" sz="3000" b="1" dirty="0"/>
              <a:t>Objects</a:t>
            </a:r>
          </a:p>
          <a:p>
            <a:pPr lvl="1"/>
            <a:r>
              <a:rPr lang="en-US" dirty="0"/>
              <a:t>JavaScript objects are written with curly braces {}.</a:t>
            </a:r>
          </a:p>
          <a:p>
            <a:pPr lvl="1"/>
            <a:r>
              <a:rPr lang="en-US" dirty="0"/>
              <a:t>Object properties are written as </a:t>
            </a:r>
            <a:r>
              <a:rPr lang="en-US" dirty="0" err="1"/>
              <a:t>name:value</a:t>
            </a:r>
            <a:r>
              <a:rPr lang="en-US" dirty="0"/>
              <a:t> pairs, separated by commas.</a:t>
            </a:r>
          </a:p>
          <a:p>
            <a:pPr lvl="1"/>
            <a:r>
              <a:rPr lang="en-US" dirty="0"/>
              <a:t>Example</a:t>
            </a:r>
          </a:p>
          <a:p>
            <a:pPr marL="400050" lvl="1" indent="0">
              <a:buNone/>
            </a:pPr>
            <a:r>
              <a:rPr lang="en-US" dirty="0" smtClean="0"/>
              <a:t>	</a:t>
            </a:r>
            <a:r>
              <a:rPr lang="en-US" sz="2600" dirty="0" err="1" smtClean="0"/>
              <a:t>var</a:t>
            </a:r>
            <a:r>
              <a:rPr lang="en-US" sz="2600" dirty="0"/>
              <a:t> person = {</a:t>
            </a:r>
            <a:r>
              <a:rPr lang="en-US" sz="2600" dirty="0" err="1"/>
              <a:t>firstName</a:t>
            </a:r>
            <a:r>
              <a:rPr lang="en-US" sz="2600" dirty="0"/>
              <a:t>:"John", </a:t>
            </a:r>
          </a:p>
          <a:p>
            <a:pPr marL="400050" lvl="1" indent="0">
              <a:buNone/>
            </a:pPr>
            <a:r>
              <a:rPr lang="en-US" sz="2600" dirty="0" smtClean="0"/>
              <a:t>	</a:t>
            </a:r>
            <a:r>
              <a:rPr lang="en-US" sz="2600" dirty="0" err="1" smtClean="0"/>
              <a:t>lastName</a:t>
            </a:r>
            <a:r>
              <a:rPr lang="en-US" sz="2600" dirty="0"/>
              <a:t>:"Doe", </a:t>
            </a:r>
            <a:r>
              <a:rPr lang="en-US" sz="2600" dirty="0" smtClean="0"/>
              <a:t>   age:50</a:t>
            </a:r>
            <a:r>
              <a:rPr lang="en-US" sz="2600" dirty="0"/>
              <a:t>, </a:t>
            </a:r>
            <a:r>
              <a:rPr lang="en-US" sz="2600" dirty="0" err="1"/>
              <a:t>eyeColor</a:t>
            </a:r>
            <a:r>
              <a:rPr lang="en-US" sz="2600" dirty="0"/>
              <a:t>:"blue</a:t>
            </a:r>
            <a:r>
              <a:rPr lang="en-US" sz="2600" dirty="0" smtClean="0"/>
              <a:t>"};</a:t>
            </a:r>
            <a:endParaRPr lang="en-US" sz="2600" dirty="0"/>
          </a:p>
          <a:p>
            <a:pPr lvl="1"/>
            <a:r>
              <a:rPr lang="en-US" dirty="0"/>
              <a:t>The object (person) in the example above has 4 properties: </a:t>
            </a:r>
            <a:r>
              <a:rPr lang="en-US" dirty="0" err="1"/>
              <a:t>firstName</a:t>
            </a:r>
            <a:r>
              <a:rPr lang="en-US" dirty="0"/>
              <a:t>, </a:t>
            </a:r>
            <a:r>
              <a:rPr lang="en-US" dirty="0" err="1"/>
              <a:t>lastName</a:t>
            </a:r>
            <a:r>
              <a:rPr lang="en-US" dirty="0"/>
              <a:t>, age, </a:t>
            </a:r>
            <a:r>
              <a:rPr lang="en-US" dirty="0" smtClean="0"/>
              <a:t>and </a:t>
            </a:r>
            <a:r>
              <a:rPr lang="en-US" dirty="0" err="1" smtClean="0"/>
              <a:t>eyeColor</a:t>
            </a:r>
            <a:r>
              <a:rPr lang="en-US" dirty="0"/>
              <a:t>.</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88</a:t>
            </a:fld>
            <a:endParaRPr lang="en-US"/>
          </a:p>
        </p:txBody>
      </p:sp>
    </p:spTree>
    <p:extLst>
      <p:ext uri="{BB962C8B-B14F-4D97-AF65-F5344CB8AC3E}">
        <p14:creationId xmlns:p14="http://schemas.microsoft.com/office/powerpoint/2010/main" val="10331885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0" indent="0">
              <a:buNone/>
            </a:pPr>
            <a:r>
              <a:rPr lang="en-US" sz="3700" b="1" dirty="0"/>
              <a:t>JavaScript Data Types</a:t>
            </a:r>
            <a:endParaRPr lang="en-US" sz="3700" b="1" dirty="0" smtClean="0"/>
          </a:p>
          <a:p>
            <a:pPr marL="400050" lvl="1" indent="0">
              <a:buNone/>
            </a:pPr>
            <a:r>
              <a:rPr lang="en-US" sz="2900" b="1" dirty="0" smtClean="0"/>
              <a:t>The </a:t>
            </a:r>
            <a:r>
              <a:rPr lang="en-US" sz="2900" b="1" dirty="0" err="1"/>
              <a:t>typeof</a:t>
            </a:r>
            <a:r>
              <a:rPr lang="en-US" sz="2900" b="1" dirty="0"/>
              <a:t> Operator</a:t>
            </a:r>
          </a:p>
          <a:p>
            <a:pPr lvl="1"/>
            <a:r>
              <a:rPr lang="en-US" dirty="0"/>
              <a:t>You can use the JavaScript </a:t>
            </a:r>
            <a:r>
              <a:rPr lang="en-US" dirty="0" err="1"/>
              <a:t>typeof</a:t>
            </a:r>
            <a:r>
              <a:rPr lang="en-US" dirty="0"/>
              <a:t> operator to find the type of a JavaScript variable.</a:t>
            </a:r>
          </a:p>
          <a:p>
            <a:pPr lvl="1"/>
            <a:r>
              <a:rPr lang="en-US" dirty="0"/>
              <a:t>The </a:t>
            </a:r>
            <a:r>
              <a:rPr lang="en-US" dirty="0" err="1"/>
              <a:t>typeof</a:t>
            </a:r>
            <a:r>
              <a:rPr lang="en-US" dirty="0"/>
              <a:t> operator returns the type of a variable or an expression:</a:t>
            </a:r>
          </a:p>
          <a:p>
            <a:pPr lvl="1"/>
            <a:r>
              <a:rPr lang="en-US" dirty="0"/>
              <a:t>Example</a:t>
            </a:r>
          </a:p>
          <a:p>
            <a:pPr marL="1257300" lvl="3" indent="0">
              <a:buNone/>
            </a:pPr>
            <a:r>
              <a:rPr lang="en-US" sz="2200" dirty="0" err="1"/>
              <a:t>typeof</a:t>
            </a:r>
            <a:r>
              <a:rPr lang="en-US" sz="2200" dirty="0"/>
              <a:t> ""             // Returns "string"</a:t>
            </a:r>
            <a:br>
              <a:rPr lang="en-US" sz="2200" dirty="0"/>
            </a:br>
            <a:r>
              <a:rPr lang="en-US" sz="2200" dirty="0" err="1"/>
              <a:t>typeof</a:t>
            </a:r>
            <a:r>
              <a:rPr lang="en-US" sz="2200" dirty="0"/>
              <a:t> "John"         // Returns "string"</a:t>
            </a:r>
            <a:br>
              <a:rPr lang="en-US" sz="2200" dirty="0"/>
            </a:br>
            <a:r>
              <a:rPr lang="en-US" sz="2200" dirty="0" err="1"/>
              <a:t>typeof</a:t>
            </a:r>
            <a:r>
              <a:rPr lang="en-US" sz="2200" dirty="0"/>
              <a:t> "John Doe"     // Returns "</a:t>
            </a:r>
            <a:r>
              <a:rPr lang="en-US" sz="2200" dirty="0" smtClean="0"/>
              <a:t>string”</a:t>
            </a:r>
            <a:r>
              <a:rPr lang="en-US" sz="2200" dirty="0"/>
              <a:t/>
            </a:r>
            <a:br>
              <a:rPr lang="en-US" sz="2200" dirty="0"/>
            </a:br>
            <a:r>
              <a:rPr lang="en-US" sz="2200" dirty="0" err="1"/>
              <a:t>typeof</a:t>
            </a:r>
            <a:r>
              <a:rPr lang="en-US" sz="2200" dirty="0"/>
              <a:t> 314            // Returns "number"</a:t>
            </a:r>
            <a:br>
              <a:rPr lang="en-US" sz="2200" dirty="0"/>
            </a:br>
            <a:r>
              <a:rPr lang="en-US" sz="2200" dirty="0" err="1"/>
              <a:t>typeof</a:t>
            </a:r>
            <a:r>
              <a:rPr lang="en-US" sz="2200" dirty="0"/>
              <a:t> 3.14           // Returns "number"</a:t>
            </a:r>
            <a:br>
              <a:rPr lang="en-US" sz="2200" dirty="0"/>
            </a:br>
            <a:r>
              <a:rPr lang="en-US" sz="2200" dirty="0" err="1"/>
              <a:t>typeof</a:t>
            </a:r>
            <a:r>
              <a:rPr lang="en-US" sz="2200" dirty="0"/>
              <a:t> (3)            // Returns "number"</a:t>
            </a:r>
            <a:br>
              <a:rPr lang="en-US" sz="2200" dirty="0"/>
            </a:br>
            <a:r>
              <a:rPr lang="en-US" sz="2200" dirty="0" err="1"/>
              <a:t>typeof</a:t>
            </a:r>
            <a:r>
              <a:rPr lang="en-US" sz="2200" dirty="0"/>
              <a:t> (3 + 4)        // Returns "number"</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89</a:t>
            </a:fld>
            <a:endParaRPr lang="en-US"/>
          </a:p>
        </p:txBody>
      </p:sp>
    </p:spTree>
    <p:extLst>
      <p:ext uri="{BB962C8B-B14F-4D97-AF65-F5344CB8AC3E}">
        <p14:creationId xmlns:p14="http://schemas.microsoft.com/office/powerpoint/2010/main" val="7045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Cascading Style </a:t>
            </a:r>
            <a:r>
              <a:rPr lang="en-US" dirty="0" smtClean="0"/>
              <a:t>Sheet</a:t>
            </a:r>
            <a:endParaRPr lang="en-US" dirty="0"/>
          </a:p>
        </p:txBody>
      </p:sp>
      <p:sp>
        <p:nvSpPr>
          <p:cNvPr id="3" name="Content Placeholder 2"/>
          <p:cNvSpPr>
            <a:spLocks noGrp="1"/>
          </p:cNvSpPr>
          <p:nvPr>
            <p:ph idx="1"/>
          </p:nvPr>
        </p:nvSpPr>
        <p:spPr>
          <a:xfrm>
            <a:off x="381000" y="1371600"/>
            <a:ext cx="8229600" cy="4800600"/>
          </a:xfrm>
        </p:spPr>
        <p:txBody>
          <a:bodyPr>
            <a:normAutofit fontScale="85000" lnSpcReduction="20000"/>
          </a:bodyPr>
          <a:lstStyle/>
          <a:p>
            <a:pPr marL="0" indent="0">
              <a:buNone/>
            </a:pPr>
            <a:r>
              <a:rPr lang="en-US" b="1" dirty="0"/>
              <a:t> </a:t>
            </a:r>
            <a:r>
              <a:rPr lang="en-US" sz="3300" b="1" dirty="0" smtClean="0"/>
              <a:t>Insert </a:t>
            </a:r>
            <a:r>
              <a:rPr lang="en-US" sz="3300" b="1" dirty="0"/>
              <a:t>CSS</a:t>
            </a:r>
            <a:endParaRPr lang="en-US" sz="3300" b="1" dirty="0" smtClean="0"/>
          </a:p>
          <a:p>
            <a:r>
              <a:rPr lang="en-US" b="1" dirty="0" smtClean="0"/>
              <a:t>Inline</a:t>
            </a:r>
          </a:p>
          <a:p>
            <a:pPr lvl="2"/>
            <a:r>
              <a:rPr lang="en-US" dirty="0" smtClean="0">
                <a:solidFill>
                  <a:schemeClr val="accent1">
                    <a:lumMod val="75000"/>
                  </a:schemeClr>
                </a:solidFill>
              </a:rPr>
              <a:t>style</a:t>
            </a:r>
            <a:r>
              <a:rPr lang="en-US" dirty="0" smtClean="0"/>
              <a:t> attribute</a:t>
            </a:r>
          </a:p>
          <a:p>
            <a:pPr lvl="2"/>
            <a:r>
              <a:rPr lang="en-US" dirty="0" smtClean="0"/>
              <a:t>E.g. </a:t>
            </a:r>
            <a:r>
              <a:rPr lang="en-US" dirty="0" smtClean="0">
                <a:solidFill>
                  <a:schemeClr val="tx2">
                    <a:lumMod val="75000"/>
                  </a:schemeClr>
                </a:solidFill>
              </a:rPr>
              <a:t>&lt;p</a:t>
            </a:r>
            <a:r>
              <a:rPr lang="en-US" dirty="0" smtClean="0"/>
              <a:t> </a:t>
            </a:r>
            <a:r>
              <a:rPr lang="en-US" dirty="0">
                <a:solidFill>
                  <a:schemeClr val="accent1">
                    <a:lumMod val="75000"/>
                  </a:schemeClr>
                </a:solidFill>
              </a:rPr>
              <a:t>style</a:t>
            </a:r>
            <a:r>
              <a:rPr lang="en-US" dirty="0"/>
              <a:t>=</a:t>
            </a:r>
            <a:r>
              <a:rPr lang="en-US" dirty="0">
                <a:solidFill>
                  <a:srgbClr val="0070C0"/>
                </a:solidFill>
              </a:rPr>
              <a:t>"</a:t>
            </a:r>
            <a:r>
              <a:rPr lang="en-US" dirty="0" smtClean="0">
                <a:solidFill>
                  <a:srgbClr val="0070C0"/>
                </a:solidFill>
              </a:rPr>
              <a:t>color: green; border: 1px solid;"</a:t>
            </a:r>
            <a:r>
              <a:rPr lang="en-US" dirty="0" smtClean="0">
                <a:solidFill>
                  <a:schemeClr val="tx2">
                    <a:lumMod val="75000"/>
                  </a:schemeClr>
                </a:solidFill>
              </a:rPr>
              <a:t>&gt;</a:t>
            </a:r>
          </a:p>
          <a:p>
            <a:r>
              <a:rPr lang="en-US" b="1" dirty="0" smtClean="0"/>
              <a:t>Internal</a:t>
            </a:r>
          </a:p>
          <a:p>
            <a:pPr lvl="2"/>
            <a:r>
              <a:rPr lang="en-US" dirty="0" smtClean="0">
                <a:solidFill>
                  <a:schemeClr val="tx2">
                    <a:lumMod val="75000"/>
                  </a:schemeClr>
                </a:solidFill>
              </a:rPr>
              <a:t>&lt;style&gt;</a:t>
            </a:r>
            <a:r>
              <a:rPr lang="en-US" dirty="0" smtClean="0"/>
              <a:t> tag in the </a:t>
            </a:r>
            <a:r>
              <a:rPr lang="en-US" dirty="0" smtClean="0">
                <a:solidFill>
                  <a:schemeClr val="tx2">
                    <a:lumMod val="75000"/>
                  </a:schemeClr>
                </a:solidFill>
              </a:rPr>
              <a:t>&lt;head&gt;</a:t>
            </a:r>
            <a:r>
              <a:rPr lang="en-US" dirty="0" smtClean="0"/>
              <a:t> section</a:t>
            </a:r>
          </a:p>
          <a:p>
            <a:pPr lvl="2"/>
            <a:r>
              <a:rPr lang="en-US" dirty="0"/>
              <a:t>E.g. </a:t>
            </a:r>
            <a:endParaRPr lang="en-US" dirty="0" smtClean="0"/>
          </a:p>
          <a:p>
            <a:pPr marL="503238" lvl="2" indent="0">
              <a:buNone/>
            </a:pPr>
            <a:r>
              <a:rPr lang="en-US" dirty="0" smtClean="0">
                <a:solidFill>
                  <a:schemeClr val="tx2">
                    <a:lumMod val="75000"/>
                  </a:schemeClr>
                </a:solidFill>
              </a:rPr>
              <a:t>&lt;head&gt;</a:t>
            </a:r>
          </a:p>
          <a:p>
            <a:pPr marL="503238" lvl="2" indent="0">
              <a:buNone/>
            </a:pPr>
            <a:r>
              <a:rPr lang="en-US" dirty="0" smtClean="0"/>
              <a:t>    </a:t>
            </a:r>
            <a:r>
              <a:rPr lang="en-US" dirty="0" smtClean="0">
                <a:solidFill>
                  <a:schemeClr val="tx2">
                    <a:lumMod val="75000"/>
                  </a:schemeClr>
                </a:solidFill>
              </a:rPr>
              <a:t>&lt;</a:t>
            </a:r>
            <a:r>
              <a:rPr lang="en-US" dirty="0">
                <a:solidFill>
                  <a:schemeClr val="tx2">
                    <a:lumMod val="75000"/>
                  </a:schemeClr>
                </a:solidFill>
              </a:rPr>
              <a:t>style</a:t>
            </a:r>
            <a:r>
              <a:rPr lang="en-US" dirty="0"/>
              <a:t> </a:t>
            </a:r>
            <a:r>
              <a:rPr lang="en-US" dirty="0">
                <a:solidFill>
                  <a:schemeClr val="accent1">
                    <a:lumMod val="75000"/>
                  </a:schemeClr>
                </a:solidFill>
              </a:rPr>
              <a:t>type</a:t>
            </a:r>
            <a:r>
              <a:rPr lang="en-US" dirty="0"/>
              <a:t>=</a:t>
            </a:r>
            <a:r>
              <a:rPr lang="en-US" dirty="0">
                <a:solidFill>
                  <a:srgbClr val="0070C0"/>
                </a:solidFill>
              </a:rPr>
              <a:t>"text/</a:t>
            </a:r>
            <a:r>
              <a:rPr lang="en-US" dirty="0" err="1">
                <a:solidFill>
                  <a:srgbClr val="0070C0"/>
                </a:solidFill>
              </a:rPr>
              <a:t>css</a:t>
            </a:r>
            <a:r>
              <a:rPr lang="en-US" dirty="0" smtClean="0">
                <a:solidFill>
                  <a:srgbClr val="0070C0"/>
                </a:solidFill>
              </a:rPr>
              <a:t>"</a:t>
            </a:r>
            <a:r>
              <a:rPr lang="en-US" dirty="0" smtClean="0">
                <a:solidFill>
                  <a:schemeClr val="tx2">
                    <a:lumMod val="75000"/>
                  </a:schemeClr>
                </a:solidFill>
              </a:rPr>
              <a:t>&gt;</a:t>
            </a:r>
          </a:p>
          <a:p>
            <a:pPr marL="503238" lvl="2" indent="0">
              <a:buNone/>
            </a:pPr>
            <a:r>
              <a:rPr lang="en-US" dirty="0">
                <a:solidFill>
                  <a:schemeClr val="tx2">
                    <a:lumMod val="75000"/>
                  </a:schemeClr>
                </a:solidFill>
              </a:rPr>
              <a:t>	 </a:t>
            </a:r>
            <a:r>
              <a:rPr lang="en-US" dirty="0" smtClean="0">
                <a:solidFill>
                  <a:schemeClr val="tx2">
                    <a:lumMod val="75000"/>
                  </a:schemeClr>
                </a:solidFill>
              </a:rPr>
              <a:t>   </a:t>
            </a:r>
            <a:r>
              <a:rPr lang="en-US" dirty="0" smtClean="0">
                <a:solidFill>
                  <a:srgbClr val="81D585"/>
                </a:solidFill>
              </a:rPr>
              <a:t>/* this is a comment */</a:t>
            </a:r>
            <a:r>
              <a:rPr lang="en-US" dirty="0"/>
              <a:t/>
            </a:r>
            <a:br>
              <a:rPr lang="en-US" dirty="0"/>
            </a:br>
            <a:r>
              <a:rPr lang="en-US" dirty="0" smtClean="0"/>
              <a:t>        </a:t>
            </a:r>
            <a:r>
              <a:rPr lang="en-US" dirty="0" err="1" smtClean="0">
                <a:solidFill>
                  <a:srgbClr val="009900"/>
                </a:solidFill>
              </a:rPr>
              <a:t>hr</a:t>
            </a:r>
            <a:r>
              <a:rPr lang="en-US" dirty="0" smtClean="0"/>
              <a:t> </a:t>
            </a:r>
            <a:r>
              <a:rPr lang="en-US" dirty="0"/>
              <a:t>{</a:t>
            </a:r>
            <a:r>
              <a:rPr lang="en-US" dirty="0" smtClean="0">
                <a:solidFill>
                  <a:schemeClr val="tx2">
                    <a:lumMod val="60000"/>
                    <a:lumOff val="40000"/>
                  </a:schemeClr>
                </a:solidFill>
              </a:rPr>
              <a:t>color</a:t>
            </a:r>
            <a:r>
              <a:rPr lang="en-US" dirty="0" smtClean="0"/>
              <a:t>: </a:t>
            </a:r>
            <a:r>
              <a:rPr lang="en-US" dirty="0" smtClean="0">
                <a:solidFill>
                  <a:srgbClr val="00B0F0"/>
                </a:solidFill>
              </a:rPr>
              <a:t>red</a:t>
            </a:r>
            <a:r>
              <a:rPr lang="en-US" dirty="0" smtClean="0"/>
              <a:t>;}</a:t>
            </a:r>
            <a:r>
              <a:rPr lang="en-US" dirty="0"/>
              <a:t/>
            </a:r>
            <a:br>
              <a:rPr lang="en-US" dirty="0"/>
            </a:br>
            <a:r>
              <a:rPr lang="en-US" dirty="0" smtClean="0"/>
              <a:t>        </a:t>
            </a:r>
            <a:r>
              <a:rPr lang="en-US" dirty="0" smtClean="0">
                <a:solidFill>
                  <a:srgbClr val="009900"/>
                </a:solidFill>
              </a:rPr>
              <a:t>body</a:t>
            </a:r>
            <a:r>
              <a:rPr lang="en-US" dirty="0" smtClean="0"/>
              <a:t> </a:t>
            </a:r>
            <a:r>
              <a:rPr lang="en-US" dirty="0"/>
              <a:t>{</a:t>
            </a:r>
            <a:r>
              <a:rPr lang="en-US" dirty="0" smtClean="0">
                <a:solidFill>
                  <a:schemeClr val="tx2">
                    <a:lumMod val="60000"/>
                    <a:lumOff val="40000"/>
                  </a:schemeClr>
                </a:solidFill>
              </a:rPr>
              <a:t>background-image</a:t>
            </a:r>
            <a:r>
              <a:rPr lang="en-US" dirty="0" smtClean="0"/>
              <a:t>: </a:t>
            </a:r>
            <a:r>
              <a:rPr lang="en-US" dirty="0" err="1" smtClean="0">
                <a:solidFill>
                  <a:srgbClr val="00B0F0"/>
                </a:solidFill>
              </a:rPr>
              <a:t>url</a:t>
            </a:r>
            <a:r>
              <a:rPr lang="en-US" dirty="0">
                <a:solidFill>
                  <a:srgbClr val="00B0F0"/>
                </a:solidFill>
              </a:rPr>
              <a:t>("</a:t>
            </a:r>
            <a:r>
              <a:rPr lang="en-US" dirty="0" err="1" smtClean="0">
                <a:solidFill>
                  <a:srgbClr val="00B0F0"/>
                </a:solidFill>
              </a:rPr>
              <a:t>img</a:t>
            </a:r>
            <a:r>
              <a:rPr lang="en-US" dirty="0" smtClean="0">
                <a:solidFill>
                  <a:srgbClr val="00B0F0"/>
                </a:solidFill>
              </a:rPr>
              <a:t>/back.gif</a:t>
            </a:r>
            <a:r>
              <a:rPr lang="en-US" dirty="0">
                <a:solidFill>
                  <a:srgbClr val="00B0F0"/>
                </a:solidFill>
              </a:rPr>
              <a:t>")</a:t>
            </a:r>
            <a:r>
              <a:rPr lang="en-US" dirty="0"/>
              <a:t>;}</a:t>
            </a:r>
            <a:br>
              <a:rPr lang="en-US" dirty="0"/>
            </a:br>
            <a:r>
              <a:rPr lang="en-US" dirty="0" smtClean="0"/>
              <a:t>    </a:t>
            </a:r>
            <a:r>
              <a:rPr lang="en-US" dirty="0" smtClean="0">
                <a:solidFill>
                  <a:schemeClr val="tx2">
                    <a:lumMod val="75000"/>
                  </a:schemeClr>
                </a:solidFill>
              </a:rPr>
              <a:t>&lt;/</a:t>
            </a:r>
            <a:r>
              <a:rPr lang="en-US" dirty="0">
                <a:solidFill>
                  <a:schemeClr val="tx2">
                    <a:lumMod val="75000"/>
                  </a:schemeClr>
                </a:solidFill>
              </a:rPr>
              <a:t>style</a:t>
            </a:r>
            <a:r>
              <a:rPr lang="en-US" dirty="0" smtClean="0">
                <a:solidFill>
                  <a:schemeClr val="tx2">
                    <a:lumMod val="75000"/>
                  </a:schemeClr>
                </a:solidFill>
              </a:rPr>
              <a:t>&gt;</a:t>
            </a:r>
          </a:p>
          <a:p>
            <a:pPr marL="503238" lvl="2" indent="0">
              <a:buNone/>
            </a:pPr>
            <a:r>
              <a:rPr lang="en-US" dirty="0" smtClean="0">
                <a:solidFill>
                  <a:schemeClr val="tx2">
                    <a:lumMod val="75000"/>
                  </a:schemeClr>
                </a:solidFill>
              </a:rPr>
              <a:t>&lt;/head&gt;</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DDAD5E5E-8914-4D43-80F6-E5D0E9EDECD0}" type="slidenum">
              <a:rPr lang="en-US" smtClean="0"/>
              <a:pPr/>
              <a:t>9</a:t>
            </a:fld>
            <a:endParaRPr lang="en-US"/>
          </a:p>
        </p:txBody>
      </p:sp>
    </p:spTree>
    <p:custDataLst>
      <p:tags r:id="rId1"/>
    </p:custDataLst>
    <p:extLst>
      <p:ext uri="{BB962C8B-B14F-4D97-AF65-F5344CB8AC3E}">
        <p14:creationId xmlns:p14="http://schemas.microsoft.com/office/powerpoint/2010/main" val="356343108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JavaScript Functions</a:t>
            </a:r>
            <a:endParaRPr lang="en-US" b="1" dirty="0" smtClean="0"/>
          </a:p>
          <a:p>
            <a:r>
              <a:rPr lang="en-US" sz="3000" dirty="0" smtClean="0"/>
              <a:t>A </a:t>
            </a:r>
            <a:r>
              <a:rPr lang="en-US" sz="3000" dirty="0"/>
              <a:t>JavaScript function is a block of code designed to perform a particular task.</a:t>
            </a:r>
          </a:p>
          <a:p>
            <a:r>
              <a:rPr lang="en-US" sz="3000" dirty="0"/>
              <a:t>A JavaScript function is executed when "something" invokes it (calls it).</a:t>
            </a:r>
          </a:p>
          <a:p>
            <a:r>
              <a:rPr lang="en-US" sz="3000" dirty="0"/>
              <a:t>Example</a:t>
            </a:r>
          </a:p>
          <a:p>
            <a:pPr marL="800100" lvl="2" indent="0">
              <a:buNone/>
            </a:pPr>
            <a:r>
              <a:rPr lang="en-US" sz="2600" dirty="0"/>
              <a:t>function </a:t>
            </a:r>
            <a:r>
              <a:rPr lang="en-US" sz="2600" dirty="0" err="1"/>
              <a:t>myFunction</a:t>
            </a:r>
            <a:r>
              <a:rPr lang="en-US" sz="2600" dirty="0"/>
              <a:t>(p1, p2) {</a:t>
            </a:r>
            <a:br>
              <a:rPr lang="en-US" sz="2600" dirty="0"/>
            </a:br>
            <a:r>
              <a:rPr lang="en-US" sz="2600" dirty="0"/>
              <a:t>  return p1 * p2;   // The function returns the product </a:t>
            </a:r>
            <a:r>
              <a:rPr lang="en-US" sz="2600" dirty="0" smtClean="0"/>
              <a:t>//of </a:t>
            </a:r>
            <a:r>
              <a:rPr lang="en-US" sz="2600" dirty="0"/>
              <a:t>p1 and p2</a:t>
            </a:r>
            <a:br>
              <a:rPr lang="en-US" sz="2600" dirty="0"/>
            </a:br>
            <a:r>
              <a:rPr lang="en-US" sz="2600" dirty="0"/>
              <a:t>}</a:t>
            </a:r>
          </a:p>
        </p:txBody>
      </p:sp>
      <p:sp>
        <p:nvSpPr>
          <p:cNvPr id="4" name="Slide Number Placeholder 3"/>
          <p:cNvSpPr>
            <a:spLocks noGrp="1"/>
          </p:cNvSpPr>
          <p:nvPr>
            <p:ph type="sldNum" sz="quarter" idx="12"/>
          </p:nvPr>
        </p:nvSpPr>
        <p:spPr/>
        <p:txBody>
          <a:bodyPr/>
          <a:lstStyle/>
          <a:p>
            <a:fld id="{6FAAC1B1-4423-42C5-9872-855B368044E8}" type="slidenum">
              <a:rPr lang="en-US" smtClean="0"/>
              <a:t>90</a:t>
            </a:fld>
            <a:endParaRPr lang="en-US"/>
          </a:p>
        </p:txBody>
      </p:sp>
    </p:spTree>
    <p:extLst>
      <p:ext uri="{BB962C8B-B14F-4D97-AF65-F5344CB8AC3E}">
        <p14:creationId xmlns:p14="http://schemas.microsoft.com/office/powerpoint/2010/main" val="37947539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pPr marL="0" indent="0">
              <a:buNone/>
            </a:pPr>
            <a:r>
              <a:rPr lang="en-US" sz="5100" b="1" dirty="0"/>
              <a:t>JavaScript Functions</a:t>
            </a:r>
            <a:endParaRPr lang="en-US" sz="6500" b="1" dirty="0" smtClean="0"/>
          </a:p>
          <a:p>
            <a:pPr marL="400050" lvl="1" indent="0">
              <a:buNone/>
            </a:pPr>
            <a:r>
              <a:rPr lang="en-US" sz="4700" b="1" dirty="0" smtClean="0"/>
              <a:t>JavaScript </a:t>
            </a:r>
            <a:r>
              <a:rPr lang="en-US" sz="4700" b="1" dirty="0"/>
              <a:t>Function Syntax</a:t>
            </a:r>
          </a:p>
          <a:p>
            <a:pPr lvl="1"/>
            <a:r>
              <a:rPr lang="en-US" sz="4100" dirty="0"/>
              <a:t>A JavaScript function is defined </a:t>
            </a:r>
            <a:r>
              <a:rPr lang="en-US" sz="4100" dirty="0" smtClean="0"/>
              <a:t>with the function  keyword</a:t>
            </a:r>
            <a:r>
              <a:rPr lang="en-US" sz="4100" dirty="0"/>
              <a:t>, followed by a </a:t>
            </a:r>
            <a:r>
              <a:rPr lang="en-US" sz="4100" b="1" dirty="0"/>
              <a:t>name</a:t>
            </a:r>
            <a:r>
              <a:rPr lang="en-US" sz="4100" dirty="0"/>
              <a:t>, followed by parentheses </a:t>
            </a:r>
            <a:r>
              <a:rPr lang="en-US" sz="4100" b="1" dirty="0"/>
              <a:t>()</a:t>
            </a:r>
            <a:r>
              <a:rPr lang="en-US" sz="4100" dirty="0"/>
              <a:t>.</a:t>
            </a:r>
          </a:p>
          <a:p>
            <a:pPr lvl="1"/>
            <a:r>
              <a:rPr lang="en-US" sz="4100" dirty="0"/>
              <a:t>Function names can contain letters, digits, underscores, and dollar signs (same rules as variables).</a:t>
            </a:r>
          </a:p>
          <a:p>
            <a:pPr lvl="1"/>
            <a:r>
              <a:rPr lang="en-US" sz="4100" dirty="0"/>
              <a:t>The parentheses may include parameter names separated by commas:</a:t>
            </a:r>
            <a:r>
              <a:rPr lang="en-US" dirty="0"/>
              <a:t/>
            </a:r>
            <a:br>
              <a:rPr lang="en-US" dirty="0"/>
            </a:br>
            <a:r>
              <a:rPr lang="en-US" dirty="0" smtClean="0"/>
              <a:t>	</a:t>
            </a:r>
            <a:r>
              <a:rPr lang="en-US" sz="4000" b="1" dirty="0" smtClean="0"/>
              <a:t>(</a:t>
            </a:r>
            <a:r>
              <a:rPr lang="en-US" sz="4000" b="1" i="1" dirty="0"/>
              <a:t>parameter1, parameter2, ...</a:t>
            </a:r>
            <a:r>
              <a:rPr lang="en-US" sz="4000" b="1" dirty="0"/>
              <a:t>)</a:t>
            </a:r>
            <a:endParaRPr lang="en-US" sz="4000" dirty="0"/>
          </a:p>
          <a:p>
            <a:pPr lvl="1"/>
            <a:r>
              <a:rPr lang="en-US" sz="4100" dirty="0"/>
              <a:t>The code to be executed, by the function, is placed inside curly brackets: </a:t>
            </a:r>
            <a:r>
              <a:rPr lang="en-US" sz="4100" b="1" dirty="0" smtClean="0"/>
              <a:t>{}</a:t>
            </a:r>
            <a:endParaRPr lang="en-US" sz="4100" dirty="0"/>
          </a:p>
        </p:txBody>
      </p:sp>
      <p:sp>
        <p:nvSpPr>
          <p:cNvPr id="4" name="Slide Number Placeholder 3"/>
          <p:cNvSpPr>
            <a:spLocks noGrp="1"/>
          </p:cNvSpPr>
          <p:nvPr>
            <p:ph type="sldNum" sz="quarter" idx="12"/>
          </p:nvPr>
        </p:nvSpPr>
        <p:spPr/>
        <p:txBody>
          <a:bodyPr/>
          <a:lstStyle/>
          <a:p>
            <a:fld id="{6FAAC1B1-4423-42C5-9872-855B368044E8}" type="slidenum">
              <a:rPr lang="en-US" smtClean="0"/>
              <a:t>91</a:t>
            </a:fld>
            <a:endParaRPr lang="en-US"/>
          </a:p>
        </p:txBody>
      </p:sp>
    </p:spTree>
    <p:extLst>
      <p:ext uri="{BB962C8B-B14F-4D97-AF65-F5344CB8AC3E}">
        <p14:creationId xmlns:p14="http://schemas.microsoft.com/office/powerpoint/2010/main" val="6225752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indent="0">
              <a:buNone/>
            </a:pPr>
            <a:r>
              <a:rPr lang="en-US" sz="4000" dirty="0"/>
              <a:t>JavaScript Functions</a:t>
            </a:r>
            <a:endParaRPr lang="en-US" sz="5100" b="1" dirty="0" smtClean="0"/>
          </a:p>
          <a:p>
            <a:pPr marL="400050" lvl="1" indent="0">
              <a:buNone/>
            </a:pPr>
            <a:r>
              <a:rPr lang="en-US" sz="3600" b="1" dirty="0" smtClean="0"/>
              <a:t>JavaScript </a:t>
            </a:r>
            <a:r>
              <a:rPr lang="en-US" sz="3600" b="1" dirty="0"/>
              <a:t>Function Syntax</a:t>
            </a:r>
          </a:p>
          <a:p>
            <a:pPr marL="914400" lvl="4" indent="0">
              <a:buNone/>
            </a:pPr>
            <a:r>
              <a:rPr lang="en-US" sz="3400" dirty="0"/>
              <a:t>function </a:t>
            </a:r>
            <a:r>
              <a:rPr lang="en-US" sz="3400" i="1" dirty="0"/>
              <a:t>name</a:t>
            </a:r>
            <a:r>
              <a:rPr lang="en-US" sz="3400" dirty="0"/>
              <a:t>(</a:t>
            </a:r>
            <a:r>
              <a:rPr lang="en-US" sz="3400" i="1" dirty="0"/>
              <a:t>parameter1, parameter2, parameter3</a:t>
            </a:r>
            <a:r>
              <a:rPr lang="en-US" sz="3400" dirty="0"/>
              <a:t>) {</a:t>
            </a:r>
            <a:br>
              <a:rPr lang="en-US" sz="3400" dirty="0"/>
            </a:br>
            <a:r>
              <a:rPr lang="en-US" sz="3400" dirty="0"/>
              <a:t>  // </a:t>
            </a:r>
            <a:r>
              <a:rPr lang="en-US" sz="3400" i="1" dirty="0"/>
              <a:t>code to be executed</a:t>
            </a:r>
            <a:r>
              <a:rPr lang="en-US" sz="3400" dirty="0"/>
              <a:t/>
            </a:r>
            <a:br>
              <a:rPr lang="en-US" sz="3400" dirty="0"/>
            </a:br>
            <a:r>
              <a:rPr lang="en-US" sz="3400" dirty="0"/>
              <a:t>}</a:t>
            </a:r>
          </a:p>
          <a:p>
            <a:pPr lvl="1"/>
            <a:r>
              <a:rPr lang="en-US" dirty="0" smtClean="0"/>
              <a:t>Function</a:t>
            </a:r>
            <a:r>
              <a:rPr lang="en-US" dirty="0"/>
              <a:t> </a:t>
            </a:r>
            <a:r>
              <a:rPr lang="en-US" b="1" dirty="0"/>
              <a:t>parameters</a:t>
            </a:r>
            <a:r>
              <a:rPr lang="en-US" dirty="0"/>
              <a:t> are listed inside the parentheses () in the function definition.</a:t>
            </a:r>
          </a:p>
          <a:p>
            <a:pPr lvl="1"/>
            <a:r>
              <a:rPr lang="en-US" dirty="0"/>
              <a:t>Function </a:t>
            </a:r>
            <a:r>
              <a:rPr lang="en-US" b="1" dirty="0"/>
              <a:t>arguments</a:t>
            </a:r>
            <a:r>
              <a:rPr lang="en-US" dirty="0"/>
              <a:t> are the </a:t>
            </a:r>
            <a:r>
              <a:rPr lang="en-US" b="1" dirty="0"/>
              <a:t>values</a:t>
            </a:r>
            <a:r>
              <a:rPr lang="en-US" dirty="0"/>
              <a:t> received by the function when it is invoked.</a:t>
            </a:r>
          </a:p>
          <a:p>
            <a:pPr lvl="1"/>
            <a:r>
              <a:rPr lang="en-US" dirty="0"/>
              <a:t>Inside the function, the arguments (the parameters) behave as local variables.</a:t>
            </a:r>
          </a:p>
          <a:p>
            <a:pPr lvl="1"/>
            <a:r>
              <a:rPr lang="en-US" dirty="0"/>
              <a:t>A Function is much the same as a Procedure or a Subroutine, in other programming languages</a:t>
            </a:r>
            <a:r>
              <a:rPr lang="en-US" dirty="0" smtClean="0"/>
              <a:t>.</a:t>
            </a: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92</a:t>
            </a:fld>
            <a:endParaRPr lang="en-US"/>
          </a:p>
        </p:txBody>
      </p:sp>
    </p:spTree>
    <p:extLst>
      <p:ext uri="{BB962C8B-B14F-4D97-AF65-F5344CB8AC3E}">
        <p14:creationId xmlns:p14="http://schemas.microsoft.com/office/powerpoint/2010/main" val="1738354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524000"/>
            <a:ext cx="8229600" cy="4525963"/>
          </a:xfrm>
        </p:spPr>
        <p:txBody>
          <a:bodyPr>
            <a:normAutofit/>
          </a:bodyPr>
          <a:lstStyle/>
          <a:p>
            <a:pPr marL="0" indent="0">
              <a:buNone/>
            </a:pPr>
            <a:r>
              <a:rPr lang="en-US" sz="3000" b="1" dirty="0"/>
              <a:t>JavaScript Functions</a:t>
            </a:r>
            <a:endParaRPr lang="en-US" sz="3000" b="1" dirty="0" smtClean="0"/>
          </a:p>
          <a:p>
            <a:pPr marL="400050" lvl="1" indent="0">
              <a:buNone/>
            </a:pPr>
            <a:r>
              <a:rPr lang="en-US" b="1" dirty="0" smtClean="0"/>
              <a:t>Function </a:t>
            </a:r>
            <a:r>
              <a:rPr lang="en-US" b="1" dirty="0"/>
              <a:t>Invocation</a:t>
            </a:r>
          </a:p>
          <a:p>
            <a:pPr lvl="1"/>
            <a:r>
              <a:rPr lang="en-US" dirty="0"/>
              <a:t>The code inside the function will execute when "something" </a:t>
            </a:r>
            <a:r>
              <a:rPr lang="en-US" b="1" dirty="0"/>
              <a:t>invokes</a:t>
            </a:r>
            <a:r>
              <a:rPr lang="en-US" dirty="0"/>
              <a:t> (calls) the function:</a:t>
            </a:r>
          </a:p>
          <a:p>
            <a:pPr lvl="2"/>
            <a:r>
              <a:rPr lang="en-US" sz="2600" dirty="0"/>
              <a:t>When an event occurs (when a user clicks a button)</a:t>
            </a:r>
          </a:p>
          <a:p>
            <a:pPr lvl="2"/>
            <a:r>
              <a:rPr lang="en-US" sz="2600" dirty="0"/>
              <a:t>When it is invoked (called) from JavaScript code</a:t>
            </a:r>
          </a:p>
          <a:p>
            <a:pPr lvl="2"/>
            <a:r>
              <a:rPr lang="en-US" sz="2600" dirty="0"/>
              <a:t>Automatically (self invoked</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6FAAC1B1-4423-42C5-9872-855B368044E8}" type="slidenum">
              <a:rPr lang="en-US" smtClean="0"/>
              <a:t>93</a:t>
            </a:fld>
            <a:endParaRPr lang="en-US"/>
          </a:p>
        </p:txBody>
      </p:sp>
    </p:spTree>
    <p:extLst>
      <p:ext uri="{BB962C8B-B14F-4D97-AF65-F5344CB8AC3E}">
        <p14:creationId xmlns:p14="http://schemas.microsoft.com/office/powerpoint/2010/main" val="35825273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00600"/>
          </a:xfrm>
        </p:spPr>
        <p:txBody>
          <a:bodyPr>
            <a:normAutofit fontScale="40000" lnSpcReduction="20000"/>
          </a:bodyPr>
          <a:lstStyle/>
          <a:p>
            <a:pPr marL="0" indent="0">
              <a:buNone/>
            </a:pPr>
            <a:r>
              <a:rPr lang="en-US" sz="7000" dirty="0"/>
              <a:t>JavaScript Functions</a:t>
            </a:r>
            <a:endParaRPr lang="en-US" sz="12000" b="1" dirty="0" smtClean="0"/>
          </a:p>
          <a:p>
            <a:pPr marL="400050" lvl="1" indent="0">
              <a:buNone/>
            </a:pPr>
            <a:r>
              <a:rPr lang="en-US" sz="6000" b="1" dirty="0" smtClean="0"/>
              <a:t>Function </a:t>
            </a:r>
            <a:r>
              <a:rPr lang="en-US" sz="6000" b="1" dirty="0"/>
              <a:t>Return</a:t>
            </a:r>
          </a:p>
          <a:p>
            <a:pPr lvl="1"/>
            <a:r>
              <a:rPr lang="en-US" sz="6000" dirty="0"/>
              <a:t>When JavaScript reaches a return statement, the function will stop executing.</a:t>
            </a:r>
          </a:p>
          <a:p>
            <a:pPr lvl="1"/>
            <a:r>
              <a:rPr lang="en-US" sz="6000" dirty="0"/>
              <a:t>If the function was invoked from a statement, JavaScript will "return" to execute the code after the invoking statement.</a:t>
            </a:r>
          </a:p>
          <a:p>
            <a:pPr lvl="1"/>
            <a:r>
              <a:rPr lang="en-US" sz="6000" dirty="0"/>
              <a:t>Functions often compute a </a:t>
            </a:r>
            <a:r>
              <a:rPr lang="en-US" sz="6000" b="1" dirty="0"/>
              <a:t>return value</a:t>
            </a:r>
            <a:r>
              <a:rPr lang="en-US" sz="6000" dirty="0"/>
              <a:t>. The return value is "returned" back to the "caller":</a:t>
            </a:r>
          </a:p>
          <a:p>
            <a:pPr lvl="1"/>
            <a:r>
              <a:rPr lang="en-US" sz="6000" dirty="0"/>
              <a:t>Example</a:t>
            </a:r>
          </a:p>
          <a:p>
            <a:pPr marL="800100" lvl="2" indent="0">
              <a:buNone/>
            </a:pPr>
            <a:r>
              <a:rPr lang="en-US" sz="5000" dirty="0" err="1" smtClean="0"/>
              <a:t>var</a:t>
            </a:r>
            <a:r>
              <a:rPr lang="en-US" sz="5000" dirty="0"/>
              <a:t> x = </a:t>
            </a:r>
            <a:r>
              <a:rPr lang="en-US" sz="5000" dirty="0" err="1"/>
              <a:t>myFunction</a:t>
            </a:r>
            <a:r>
              <a:rPr lang="en-US" sz="5000" dirty="0"/>
              <a:t>(4, 3);   // Function is </a:t>
            </a:r>
            <a:r>
              <a:rPr lang="en-US" sz="5000" dirty="0" smtClean="0"/>
              <a:t>called</a:t>
            </a:r>
            <a:endParaRPr lang="en-US" sz="5000" dirty="0"/>
          </a:p>
          <a:p>
            <a:pPr marL="800100" lvl="2" indent="0">
              <a:buNone/>
            </a:pPr>
            <a:r>
              <a:rPr lang="en-US" sz="2800" dirty="0" smtClean="0">
                <a:solidFill>
                  <a:schemeClr val="bg1"/>
                </a:solidFill>
              </a:rPr>
              <a:t>1</a:t>
            </a:r>
            <a:r>
              <a:rPr lang="en-US" sz="4000" dirty="0"/>
              <a:t/>
            </a:r>
            <a:br>
              <a:rPr lang="en-US" sz="4000" dirty="0"/>
            </a:br>
            <a:r>
              <a:rPr lang="en-US" sz="5000" dirty="0"/>
              <a:t>function </a:t>
            </a:r>
            <a:r>
              <a:rPr lang="en-US" sz="5000" dirty="0" err="1"/>
              <a:t>myFunction</a:t>
            </a:r>
            <a:r>
              <a:rPr lang="en-US" sz="5000" dirty="0"/>
              <a:t>(a, b) {</a:t>
            </a:r>
            <a:br>
              <a:rPr lang="en-US" sz="5000" dirty="0"/>
            </a:br>
            <a:r>
              <a:rPr lang="en-US" sz="5000" dirty="0"/>
              <a:t>  return a * b;             // Function returns the product of a and b</a:t>
            </a:r>
            <a:br>
              <a:rPr lang="en-US" sz="5000" dirty="0"/>
            </a:br>
            <a:r>
              <a:rPr lang="en-US" sz="5000" dirty="0"/>
              <a:t>}</a:t>
            </a:r>
          </a:p>
        </p:txBody>
      </p:sp>
      <p:sp>
        <p:nvSpPr>
          <p:cNvPr id="4" name="Slide Number Placeholder 3"/>
          <p:cNvSpPr>
            <a:spLocks noGrp="1"/>
          </p:cNvSpPr>
          <p:nvPr>
            <p:ph type="sldNum" sz="quarter" idx="12"/>
          </p:nvPr>
        </p:nvSpPr>
        <p:spPr/>
        <p:txBody>
          <a:bodyPr/>
          <a:lstStyle/>
          <a:p>
            <a:fld id="{6FAAC1B1-4423-42C5-9872-855B368044E8}" type="slidenum">
              <a:rPr lang="en-US" smtClean="0"/>
              <a:t>94</a:t>
            </a:fld>
            <a:endParaRPr lang="en-US"/>
          </a:p>
        </p:txBody>
      </p:sp>
    </p:spTree>
    <p:extLst>
      <p:ext uri="{BB962C8B-B14F-4D97-AF65-F5344CB8AC3E}">
        <p14:creationId xmlns:p14="http://schemas.microsoft.com/office/powerpoint/2010/main" val="4113112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pPr marL="0" indent="0">
              <a:buNone/>
            </a:pPr>
            <a:r>
              <a:rPr lang="en-US" dirty="0"/>
              <a:t>JavaScript Functions</a:t>
            </a:r>
            <a:endParaRPr lang="en-US" b="1" dirty="0" smtClean="0"/>
          </a:p>
          <a:p>
            <a:pPr marL="400050" lvl="1" indent="0">
              <a:buNone/>
            </a:pPr>
            <a:r>
              <a:rPr lang="en-US" b="1" dirty="0" smtClean="0"/>
              <a:t>Why </a:t>
            </a:r>
            <a:r>
              <a:rPr lang="en-US" b="1" dirty="0"/>
              <a:t>Functions?</a:t>
            </a:r>
          </a:p>
          <a:p>
            <a:pPr lvl="1"/>
            <a:r>
              <a:rPr lang="en-US" sz="2600" dirty="0"/>
              <a:t>You can reuse code: Define the code once, and use it many times.</a:t>
            </a:r>
          </a:p>
          <a:p>
            <a:pPr lvl="1"/>
            <a:r>
              <a:rPr lang="en-US" sz="2600" dirty="0"/>
              <a:t>You can use the same code many times with different arguments, to produce different results.</a:t>
            </a:r>
          </a:p>
          <a:p>
            <a:pPr lvl="1"/>
            <a:r>
              <a:rPr lang="en-US" sz="2600" dirty="0" smtClean="0"/>
              <a:t>Example (Convert </a:t>
            </a:r>
            <a:r>
              <a:rPr lang="en-US" sz="2600" dirty="0"/>
              <a:t>Fahrenheit to </a:t>
            </a:r>
            <a:r>
              <a:rPr lang="en-US" sz="2600" dirty="0" smtClean="0"/>
              <a:t>Celsius):</a:t>
            </a:r>
            <a:endParaRPr lang="en-US" sz="2600" dirty="0"/>
          </a:p>
          <a:p>
            <a:pPr marL="1257300" lvl="3" indent="0">
              <a:buNone/>
            </a:pPr>
            <a:r>
              <a:rPr lang="en-US" sz="2200" dirty="0"/>
              <a:t>function </a:t>
            </a:r>
            <a:r>
              <a:rPr lang="en-US" sz="2200" dirty="0" err="1"/>
              <a:t>toCelsius</a:t>
            </a:r>
            <a:r>
              <a:rPr lang="en-US" sz="2200" dirty="0"/>
              <a:t>(</a:t>
            </a:r>
            <a:r>
              <a:rPr lang="en-US" sz="2200" dirty="0" err="1"/>
              <a:t>fahrenheit</a:t>
            </a:r>
            <a:r>
              <a:rPr lang="en-US" sz="2200" dirty="0"/>
              <a:t>) {</a:t>
            </a:r>
            <a:br>
              <a:rPr lang="en-US" sz="2200" dirty="0"/>
            </a:br>
            <a:r>
              <a:rPr lang="en-US" sz="2200" dirty="0"/>
              <a:t>  return (5/9) * (fahrenheit-32);</a:t>
            </a:r>
            <a:br>
              <a:rPr lang="en-US" sz="2200" dirty="0"/>
            </a:br>
            <a:r>
              <a:rPr lang="en-US" sz="2200" dirty="0" smtClean="0"/>
              <a:t>}</a:t>
            </a:r>
            <a:br>
              <a:rPr lang="en-US" sz="2200" dirty="0" smtClean="0"/>
            </a:br>
            <a:r>
              <a:rPr lang="en-US" sz="2200" dirty="0" err="1" smtClean="0"/>
              <a:t>document.getElementById</a:t>
            </a:r>
            <a:r>
              <a:rPr lang="en-US" sz="2200" dirty="0"/>
              <a:t>("demo").</a:t>
            </a:r>
            <a:r>
              <a:rPr lang="en-US" sz="2200" dirty="0" err="1"/>
              <a:t>innerHTML</a:t>
            </a:r>
            <a:r>
              <a:rPr lang="en-US" sz="2200" dirty="0"/>
              <a:t> = </a:t>
            </a:r>
            <a:r>
              <a:rPr lang="en-US" sz="2200" dirty="0" err="1"/>
              <a:t>toCelsius</a:t>
            </a:r>
            <a:r>
              <a:rPr lang="en-US" sz="2200" dirty="0"/>
              <a:t>(77);</a:t>
            </a:r>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95</a:t>
            </a:fld>
            <a:endParaRPr lang="en-US"/>
          </a:p>
        </p:txBody>
      </p:sp>
    </p:spTree>
    <p:extLst>
      <p:ext uri="{BB962C8B-B14F-4D97-AF65-F5344CB8AC3E}">
        <p14:creationId xmlns:p14="http://schemas.microsoft.com/office/powerpoint/2010/main" val="3522818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0" indent="0">
              <a:buNone/>
            </a:pPr>
            <a:r>
              <a:rPr lang="en-US" sz="3300" dirty="0"/>
              <a:t>JavaScript Functions</a:t>
            </a:r>
            <a:endParaRPr lang="en-US" sz="3300" b="1" dirty="0" smtClean="0"/>
          </a:p>
          <a:p>
            <a:pPr marL="400050" lvl="1" indent="0">
              <a:buNone/>
            </a:pPr>
            <a:r>
              <a:rPr lang="en-US" b="1" dirty="0" smtClean="0"/>
              <a:t>The </a:t>
            </a:r>
            <a:r>
              <a:rPr lang="en-US" b="1" dirty="0"/>
              <a:t>() Operator Invokes the Function</a:t>
            </a:r>
          </a:p>
          <a:p>
            <a:pPr lvl="1"/>
            <a:r>
              <a:rPr lang="en-US" sz="2900" dirty="0"/>
              <a:t>Using the example above, </a:t>
            </a:r>
            <a:r>
              <a:rPr lang="en-US" sz="2900" dirty="0" err="1"/>
              <a:t>toCelsius</a:t>
            </a:r>
            <a:r>
              <a:rPr lang="en-US" sz="2900" dirty="0"/>
              <a:t> refers to the function object, and </a:t>
            </a:r>
            <a:r>
              <a:rPr lang="en-US" sz="2900" dirty="0" err="1"/>
              <a:t>toCelsius</a:t>
            </a:r>
            <a:r>
              <a:rPr lang="en-US" sz="2900" dirty="0"/>
              <a:t>()refers to the function result.</a:t>
            </a:r>
          </a:p>
          <a:p>
            <a:pPr lvl="1"/>
            <a:r>
              <a:rPr lang="en-US" sz="2900" dirty="0"/>
              <a:t>Accessing a function without () will return the function definition instead of the function result:</a:t>
            </a:r>
          </a:p>
          <a:p>
            <a:pPr lvl="1"/>
            <a:r>
              <a:rPr lang="en-US" sz="2900" dirty="0"/>
              <a:t>Example</a:t>
            </a:r>
          </a:p>
          <a:p>
            <a:pPr marL="800100" lvl="2" indent="0">
              <a:buNone/>
            </a:pPr>
            <a:r>
              <a:rPr lang="en-US" sz="3100" dirty="0"/>
              <a:t>function </a:t>
            </a:r>
            <a:r>
              <a:rPr lang="en-US" sz="3100" dirty="0" err="1"/>
              <a:t>toCelsius</a:t>
            </a:r>
            <a:r>
              <a:rPr lang="en-US" sz="3100" dirty="0"/>
              <a:t>(</a:t>
            </a:r>
            <a:r>
              <a:rPr lang="en-US" sz="3100" dirty="0" err="1"/>
              <a:t>fahrenheit</a:t>
            </a:r>
            <a:r>
              <a:rPr lang="en-US" sz="3100" dirty="0"/>
              <a:t>) {</a:t>
            </a:r>
            <a:br>
              <a:rPr lang="en-US" sz="3100" dirty="0"/>
            </a:br>
            <a:r>
              <a:rPr lang="en-US" sz="3100" dirty="0"/>
              <a:t>  return (5/9) * (fahrenheit-32);</a:t>
            </a:r>
            <a:br>
              <a:rPr lang="en-US" sz="3100" dirty="0"/>
            </a:br>
            <a:r>
              <a:rPr lang="en-US" sz="3100" dirty="0" smtClean="0"/>
              <a:t>}</a:t>
            </a:r>
            <a:br>
              <a:rPr lang="en-US" sz="3100" dirty="0" smtClean="0"/>
            </a:br>
            <a:r>
              <a:rPr lang="en-US" sz="3100" dirty="0" err="1" smtClean="0"/>
              <a:t>document.getElementById</a:t>
            </a:r>
            <a:r>
              <a:rPr lang="en-US" sz="3100" dirty="0"/>
              <a:t>("demo").</a:t>
            </a:r>
            <a:r>
              <a:rPr lang="en-US" sz="3100" dirty="0" err="1"/>
              <a:t>innerHTML</a:t>
            </a:r>
            <a:r>
              <a:rPr lang="en-US" sz="3100" dirty="0"/>
              <a:t> = </a:t>
            </a:r>
            <a:r>
              <a:rPr lang="en-US" sz="3100" dirty="0" err="1"/>
              <a:t>toCelsius</a:t>
            </a:r>
            <a:r>
              <a:rPr lang="en-US" sz="3100" dirty="0"/>
              <a:t>;</a:t>
            </a:r>
          </a:p>
          <a:p>
            <a:pPr marL="0" indent="0">
              <a:buNone/>
            </a:pPr>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96</a:t>
            </a:fld>
            <a:endParaRPr lang="en-US"/>
          </a:p>
        </p:txBody>
      </p:sp>
    </p:spTree>
    <p:extLst>
      <p:ext uri="{BB962C8B-B14F-4D97-AF65-F5344CB8AC3E}">
        <p14:creationId xmlns:p14="http://schemas.microsoft.com/office/powerpoint/2010/main" val="99619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3300" dirty="0"/>
              <a:t>JavaScript Functions</a:t>
            </a:r>
            <a:endParaRPr lang="en-US" sz="3300" b="1" dirty="0" smtClean="0"/>
          </a:p>
          <a:p>
            <a:pPr marL="400050" lvl="1" indent="0">
              <a:buNone/>
            </a:pPr>
            <a:r>
              <a:rPr lang="en-US" sz="3000" b="1" dirty="0" smtClean="0"/>
              <a:t>Functions </a:t>
            </a:r>
            <a:r>
              <a:rPr lang="en-US" sz="3000" b="1" dirty="0"/>
              <a:t>Used as Variable Values</a:t>
            </a:r>
          </a:p>
          <a:p>
            <a:pPr lvl="1"/>
            <a:r>
              <a:rPr lang="en-US" sz="3000" dirty="0"/>
              <a:t>Functions can be used the same way as you use variables, in all types of formulas, assignments, and calculations.</a:t>
            </a:r>
          </a:p>
          <a:p>
            <a:pPr lvl="1"/>
            <a:r>
              <a:rPr lang="en-US" sz="3000" dirty="0" smtClean="0"/>
              <a:t>Example (Instead </a:t>
            </a:r>
            <a:r>
              <a:rPr lang="en-US" sz="3000" dirty="0"/>
              <a:t>of using a variable to store the return value of a </a:t>
            </a:r>
            <a:r>
              <a:rPr lang="en-US" sz="3000" dirty="0" smtClean="0"/>
              <a:t>function):</a:t>
            </a:r>
            <a:endParaRPr lang="en-US" sz="3000" dirty="0"/>
          </a:p>
          <a:p>
            <a:pPr marL="1257300" lvl="3" indent="0">
              <a:buNone/>
            </a:pPr>
            <a:r>
              <a:rPr lang="en-US" sz="2200" dirty="0" err="1"/>
              <a:t>var</a:t>
            </a:r>
            <a:r>
              <a:rPr lang="en-US" sz="2200" dirty="0"/>
              <a:t> x = </a:t>
            </a:r>
            <a:r>
              <a:rPr lang="en-US" sz="2200" dirty="0" err="1"/>
              <a:t>toCelsius</a:t>
            </a:r>
            <a:r>
              <a:rPr lang="en-US" sz="2200" dirty="0"/>
              <a:t>(77);</a:t>
            </a:r>
            <a:br>
              <a:rPr lang="en-US" sz="2200" dirty="0"/>
            </a:br>
            <a:r>
              <a:rPr lang="en-US" sz="2200" dirty="0" err="1"/>
              <a:t>var</a:t>
            </a:r>
            <a:r>
              <a:rPr lang="en-US" sz="2200" dirty="0"/>
              <a:t> text = "The temperature is " + x + " Celsius";</a:t>
            </a:r>
          </a:p>
          <a:p>
            <a:pPr lvl="1"/>
            <a:r>
              <a:rPr lang="en-US" sz="3000" dirty="0"/>
              <a:t>You can use the function directly, as a variable value:</a:t>
            </a:r>
          </a:p>
          <a:p>
            <a:pPr marL="800100" lvl="2" indent="0">
              <a:buNone/>
            </a:pPr>
            <a:r>
              <a:rPr lang="en-US" sz="2600" dirty="0" err="1" smtClean="0"/>
              <a:t>var</a:t>
            </a:r>
            <a:r>
              <a:rPr lang="en-US" sz="2600" dirty="0" smtClean="0"/>
              <a:t> text = "The temperature is " + </a:t>
            </a:r>
            <a:r>
              <a:rPr lang="en-US" sz="2600" dirty="0" err="1" smtClean="0"/>
              <a:t>toCelsius</a:t>
            </a:r>
            <a:r>
              <a:rPr lang="en-US" sz="2600" dirty="0" smtClean="0"/>
              <a:t>(77) + " Celsius";</a:t>
            </a:r>
            <a:endParaRPr lang="en-US" sz="2600" dirty="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97</a:t>
            </a:fld>
            <a:endParaRPr lang="en-US"/>
          </a:p>
        </p:txBody>
      </p:sp>
    </p:spTree>
    <p:extLst>
      <p:ext uri="{BB962C8B-B14F-4D97-AF65-F5344CB8AC3E}">
        <p14:creationId xmlns:p14="http://schemas.microsoft.com/office/powerpoint/2010/main" val="32021657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a:t>
            </a:r>
            <a:r>
              <a:rPr lang="en-US" dirty="0" smtClean="0"/>
              <a:t>JavaScript</a:t>
            </a:r>
            <a:endParaRPr lang="en-US" dirty="0"/>
          </a:p>
        </p:txBody>
      </p:sp>
      <p:sp>
        <p:nvSpPr>
          <p:cNvPr id="3" name="Content Placeholder 2"/>
          <p:cNvSpPr>
            <a:spLocks noGrp="1"/>
          </p:cNvSpPr>
          <p:nvPr>
            <p:ph idx="1"/>
          </p:nvPr>
        </p:nvSpPr>
        <p:spPr/>
        <p:txBody>
          <a:bodyPr>
            <a:normAutofit/>
          </a:bodyPr>
          <a:lstStyle/>
          <a:p>
            <a:pPr marL="0" indent="0">
              <a:buNone/>
            </a:pPr>
            <a:r>
              <a:rPr lang="en-US" dirty="0"/>
              <a:t>JavaScript Objects</a:t>
            </a:r>
            <a:endParaRPr lang="en-US" b="1" dirty="0" smtClean="0"/>
          </a:p>
          <a:p>
            <a:pPr marL="400050" lvl="1" indent="0" algn="just">
              <a:buNone/>
            </a:pPr>
            <a:r>
              <a:rPr lang="en-US" b="1" dirty="0" smtClean="0"/>
              <a:t>Real </a:t>
            </a:r>
            <a:r>
              <a:rPr lang="en-US" b="1" dirty="0"/>
              <a:t>Life Objects, Properties, and Methods</a:t>
            </a:r>
          </a:p>
          <a:p>
            <a:pPr lvl="1" algn="just"/>
            <a:r>
              <a:rPr lang="en-US" dirty="0"/>
              <a:t>In real life, a car is an </a:t>
            </a:r>
            <a:r>
              <a:rPr lang="en-US" b="1" dirty="0"/>
              <a:t>object</a:t>
            </a:r>
            <a:r>
              <a:rPr lang="en-US" dirty="0"/>
              <a:t>.</a:t>
            </a:r>
          </a:p>
          <a:p>
            <a:pPr lvl="1" algn="just"/>
            <a:r>
              <a:rPr lang="en-US" dirty="0"/>
              <a:t>A car has </a:t>
            </a:r>
            <a:r>
              <a:rPr lang="en-US" b="1" dirty="0"/>
              <a:t>properties</a:t>
            </a:r>
            <a:r>
              <a:rPr lang="en-US" dirty="0"/>
              <a:t> like weight and color, and </a:t>
            </a:r>
            <a:r>
              <a:rPr lang="en-US" b="1" dirty="0"/>
              <a:t>methods</a:t>
            </a:r>
            <a:r>
              <a:rPr lang="en-US" dirty="0"/>
              <a:t> like start and </a:t>
            </a:r>
            <a:r>
              <a:rPr lang="en-US" dirty="0" smtClean="0"/>
              <a:t>stop</a:t>
            </a:r>
          </a:p>
          <a:p>
            <a:pPr lvl="1" algn="just"/>
            <a:r>
              <a:rPr lang="en-US" dirty="0"/>
              <a:t>All cars have the same </a:t>
            </a:r>
            <a:r>
              <a:rPr lang="en-US" b="1" dirty="0"/>
              <a:t>properties</a:t>
            </a:r>
            <a:r>
              <a:rPr lang="en-US" dirty="0"/>
              <a:t>, but the property </a:t>
            </a:r>
            <a:r>
              <a:rPr lang="en-US" b="1" dirty="0"/>
              <a:t>values</a:t>
            </a:r>
            <a:r>
              <a:rPr lang="en-US" dirty="0"/>
              <a:t> differ from car to car.</a:t>
            </a:r>
          </a:p>
          <a:p>
            <a:pPr lvl="1" algn="just"/>
            <a:r>
              <a:rPr lang="en-US" dirty="0"/>
              <a:t>All cars have the same </a:t>
            </a:r>
            <a:r>
              <a:rPr lang="en-US" b="1" dirty="0"/>
              <a:t>methods</a:t>
            </a:r>
            <a:r>
              <a:rPr lang="en-US" dirty="0"/>
              <a:t>, but the methods are performed </a:t>
            </a:r>
            <a:r>
              <a:rPr lang="en-US" b="1" dirty="0"/>
              <a:t>at different times</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6FAAC1B1-4423-42C5-9872-855B368044E8}" type="slidenum">
              <a:rPr lang="en-US" smtClean="0"/>
              <a:t>98</a:t>
            </a:fld>
            <a:endParaRPr lang="en-US"/>
          </a:p>
        </p:txBody>
      </p:sp>
    </p:spTree>
    <p:extLst>
      <p:ext uri="{BB962C8B-B14F-4D97-AF65-F5344CB8AC3E}">
        <p14:creationId xmlns:p14="http://schemas.microsoft.com/office/powerpoint/2010/main" val="35275551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a:t>
            </a:r>
            <a:r>
              <a:rPr lang="en-US" dirty="0" smtClean="0"/>
              <a:t>JavaScript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928358"/>
              </p:ext>
            </p:extLst>
          </p:nvPr>
        </p:nvGraphicFramePr>
        <p:xfrm>
          <a:off x="457200" y="1725613"/>
          <a:ext cx="8153399" cy="4267200"/>
        </p:xfrm>
        <a:graphic>
          <a:graphicData uri="http://schemas.openxmlformats.org/drawingml/2006/table">
            <a:tbl>
              <a:tblPr firstRow="1" firstCol="1" bandRow="1">
                <a:tableStyleId>{5C22544A-7EE6-4342-B048-85BDC9FD1C3A}</a:tableStyleId>
              </a:tblPr>
              <a:tblGrid>
                <a:gridCol w="3352800"/>
                <a:gridCol w="2667000"/>
                <a:gridCol w="2133599"/>
              </a:tblGrid>
              <a:tr h="688089">
                <a:tc>
                  <a:txBody>
                    <a:bodyPr/>
                    <a:lstStyle/>
                    <a:p>
                      <a:pPr marL="0" marR="0" algn="ctr">
                        <a:lnSpc>
                          <a:spcPct val="115000"/>
                        </a:lnSpc>
                        <a:spcBef>
                          <a:spcPts val="450"/>
                        </a:spcBef>
                        <a:spcAft>
                          <a:spcPts val="450"/>
                        </a:spcAft>
                      </a:pPr>
                      <a:r>
                        <a:rPr lang="en-US" sz="2800" dirty="0">
                          <a:solidFill>
                            <a:schemeClr val="tx1"/>
                          </a:solidFill>
                          <a:effectLst/>
                        </a:rPr>
                        <a:t>Object</a:t>
                      </a:r>
                      <a:endParaRPr lang="en-US" sz="2400" dirty="0">
                        <a:solidFill>
                          <a:schemeClr val="tx1"/>
                        </a:solidFill>
                        <a:effectLst/>
                        <a:latin typeface="Calibri"/>
                        <a:ea typeface="Calibri"/>
                        <a:cs typeface="Times New Roman"/>
                      </a:endParaRPr>
                    </a:p>
                  </a:txBody>
                  <a:tcPr marL="152400" marR="76200" marT="76200" marB="76200">
                    <a:solidFill>
                      <a:schemeClr val="bg1">
                        <a:lumMod val="85000"/>
                      </a:schemeClr>
                    </a:solidFill>
                  </a:tcPr>
                </a:tc>
                <a:tc>
                  <a:txBody>
                    <a:bodyPr/>
                    <a:lstStyle/>
                    <a:p>
                      <a:pPr marL="0" marR="0" algn="ctr">
                        <a:lnSpc>
                          <a:spcPct val="115000"/>
                        </a:lnSpc>
                        <a:spcBef>
                          <a:spcPts val="450"/>
                        </a:spcBef>
                        <a:spcAft>
                          <a:spcPts val="450"/>
                        </a:spcAft>
                      </a:pPr>
                      <a:r>
                        <a:rPr lang="en-US" sz="2800" dirty="0">
                          <a:solidFill>
                            <a:schemeClr val="tx1"/>
                          </a:solidFill>
                          <a:effectLst/>
                        </a:rPr>
                        <a:t>Properties</a:t>
                      </a:r>
                      <a:endParaRPr lang="en-US" sz="2400" dirty="0">
                        <a:solidFill>
                          <a:schemeClr val="tx1"/>
                        </a:solidFill>
                        <a:effectLst/>
                        <a:latin typeface="Calibri"/>
                        <a:ea typeface="Calibri"/>
                        <a:cs typeface="Times New Roman"/>
                      </a:endParaRPr>
                    </a:p>
                  </a:txBody>
                  <a:tcPr marL="76200" marR="76200" marT="76200" marB="76200">
                    <a:solidFill>
                      <a:schemeClr val="bg1">
                        <a:lumMod val="85000"/>
                      </a:schemeClr>
                    </a:solidFill>
                  </a:tcPr>
                </a:tc>
                <a:tc>
                  <a:txBody>
                    <a:bodyPr/>
                    <a:lstStyle/>
                    <a:p>
                      <a:pPr marL="0" marR="0" algn="ctr">
                        <a:lnSpc>
                          <a:spcPct val="115000"/>
                        </a:lnSpc>
                        <a:spcBef>
                          <a:spcPts val="450"/>
                        </a:spcBef>
                        <a:spcAft>
                          <a:spcPts val="450"/>
                        </a:spcAft>
                      </a:pPr>
                      <a:r>
                        <a:rPr lang="en-US" sz="2800" dirty="0">
                          <a:solidFill>
                            <a:schemeClr val="tx1"/>
                          </a:solidFill>
                          <a:effectLst/>
                        </a:rPr>
                        <a:t>Methods</a:t>
                      </a:r>
                      <a:endParaRPr lang="en-US" sz="2400" dirty="0">
                        <a:solidFill>
                          <a:schemeClr val="tx1"/>
                        </a:solidFill>
                        <a:effectLst/>
                        <a:latin typeface="Calibri"/>
                        <a:ea typeface="Calibri"/>
                        <a:cs typeface="Times New Roman"/>
                      </a:endParaRPr>
                    </a:p>
                  </a:txBody>
                  <a:tcPr marL="76200" marR="76200" marT="76200" marB="76200">
                    <a:solidFill>
                      <a:schemeClr val="bg1">
                        <a:lumMod val="85000"/>
                      </a:schemeClr>
                    </a:solidFill>
                  </a:tcPr>
                </a:tc>
              </a:tr>
              <a:tr h="3579111">
                <a:tc>
                  <a:txBody>
                    <a:bodyPr/>
                    <a:lstStyle/>
                    <a:p>
                      <a:pPr marL="0" marR="0">
                        <a:lnSpc>
                          <a:spcPct val="115000"/>
                        </a:lnSpc>
                        <a:spcBef>
                          <a:spcPts val="450"/>
                        </a:spcBef>
                        <a:spcAft>
                          <a:spcPts val="450"/>
                        </a:spcAft>
                      </a:pPr>
                      <a:endParaRPr lang="en-US" sz="1800" dirty="0">
                        <a:solidFill>
                          <a:schemeClr val="tx1"/>
                        </a:solidFill>
                        <a:effectLst/>
                        <a:latin typeface="Times New Roman"/>
                        <a:ea typeface="Times New Roman"/>
                        <a:cs typeface="Times New Roman"/>
                      </a:endParaRPr>
                    </a:p>
                  </a:txBody>
                  <a:tcPr marL="152400" marR="76200" marT="76200" marB="76200">
                    <a:solidFill>
                      <a:schemeClr val="bg1">
                        <a:lumMod val="85000"/>
                      </a:schemeClr>
                    </a:solidFill>
                  </a:tcPr>
                </a:tc>
                <a:tc>
                  <a:txBody>
                    <a:bodyPr/>
                    <a:lstStyle/>
                    <a:p>
                      <a:pPr marL="0" marR="0">
                        <a:lnSpc>
                          <a:spcPct val="115000"/>
                        </a:lnSpc>
                        <a:spcBef>
                          <a:spcPts val="450"/>
                        </a:spcBef>
                        <a:spcAft>
                          <a:spcPts val="450"/>
                        </a:spcAft>
                      </a:pPr>
                      <a:r>
                        <a:rPr lang="en-US" sz="2400" dirty="0">
                          <a:solidFill>
                            <a:schemeClr val="tx1"/>
                          </a:solidFill>
                          <a:effectLst/>
                        </a:rPr>
                        <a:t/>
                      </a:r>
                      <a:br>
                        <a:rPr lang="en-US" sz="2400" dirty="0">
                          <a:solidFill>
                            <a:schemeClr val="tx1"/>
                          </a:solidFill>
                          <a:effectLst/>
                        </a:rPr>
                      </a:br>
                      <a:r>
                        <a:rPr lang="en-US" sz="2400" dirty="0">
                          <a:solidFill>
                            <a:schemeClr val="tx1"/>
                          </a:solidFill>
                          <a:effectLst/>
                        </a:rPr>
                        <a:t>car.name = Fiat</a:t>
                      </a:r>
                      <a:br>
                        <a:rPr lang="en-US" sz="2400" dirty="0">
                          <a:solidFill>
                            <a:schemeClr val="tx1"/>
                          </a:solidFill>
                          <a:effectLst/>
                        </a:rPr>
                      </a:br>
                      <a:r>
                        <a:rPr lang="en-US" sz="2400" dirty="0" err="1" smtClean="0">
                          <a:solidFill>
                            <a:schemeClr val="tx1"/>
                          </a:solidFill>
                          <a:effectLst/>
                        </a:rPr>
                        <a:t>car.model</a:t>
                      </a:r>
                      <a:r>
                        <a:rPr lang="en-US" sz="2400" dirty="0" smtClean="0">
                          <a:solidFill>
                            <a:schemeClr val="tx1"/>
                          </a:solidFill>
                          <a:effectLst/>
                        </a:rPr>
                        <a:t> </a:t>
                      </a:r>
                      <a:r>
                        <a:rPr lang="en-US" sz="2400" dirty="0">
                          <a:solidFill>
                            <a:schemeClr val="tx1"/>
                          </a:solidFill>
                          <a:effectLst/>
                        </a:rPr>
                        <a:t>= 500</a:t>
                      </a:r>
                      <a:br>
                        <a:rPr lang="en-US" sz="2400" dirty="0">
                          <a:solidFill>
                            <a:schemeClr val="tx1"/>
                          </a:solidFill>
                          <a:effectLst/>
                        </a:rPr>
                      </a:br>
                      <a:r>
                        <a:rPr lang="en-US" sz="2400" dirty="0" err="1" smtClean="0">
                          <a:solidFill>
                            <a:schemeClr val="tx1"/>
                          </a:solidFill>
                          <a:effectLst/>
                        </a:rPr>
                        <a:t>car.weight</a:t>
                      </a:r>
                      <a:r>
                        <a:rPr lang="en-US" sz="2400" dirty="0" smtClean="0">
                          <a:solidFill>
                            <a:schemeClr val="tx1"/>
                          </a:solidFill>
                          <a:effectLst/>
                        </a:rPr>
                        <a:t> </a:t>
                      </a:r>
                      <a:r>
                        <a:rPr lang="en-US" sz="2400" dirty="0">
                          <a:solidFill>
                            <a:schemeClr val="tx1"/>
                          </a:solidFill>
                          <a:effectLst/>
                        </a:rPr>
                        <a:t>= 850kg</a:t>
                      </a:r>
                      <a:br>
                        <a:rPr lang="en-US" sz="2400" dirty="0">
                          <a:solidFill>
                            <a:schemeClr val="tx1"/>
                          </a:solidFill>
                          <a:effectLst/>
                        </a:rPr>
                      </a:br>
                      <a:r>
                        <a:rPr lang="en-US" sz="2400" dirty="0" err="1" smtClean="0">
                          <a:solidFill>
                            <a:schemeClr val="tx1"/>
                          </a:solidFill>
                          <a:effectLst/>
                        </a:rPr>
                        <a:t>car.color</a:t>
                      </a:r>
                      <a:r>
                        <a:rPr lang="en-US" sz="2400" dirty="0" smtClean="0">
                          <a:solidFill>
                            <a:schemeClr val="tx1"/>
                          </a:solidFill>
                          <a:effectLst/>
                        </a:rPr>
                        <a:t> </a:t>
                      </a:r>
                      <a:r>
                        <a:rPr lang="en-US" sz="2400" dirty="0">
                          <a:solidFill>
                            <a:schemeClr val="tx1"/>
                          </a:solidFill>
                          <a:effectLst/>
                        </a:rPr>
                        <a:t>= white</a:t>
                      </a:r>
                      <a:endParaRPr lang="en-US" sz="2000" dirty="0">
                        <a:solidFill>
                          <a:schemeClr val="tx1"/>
                        </a:solidFill>
                        <a:effectLst/>
                        <a:latin typeface="Calibri"/>
                        <a:ea typeface="Calibri"/>
                        <a:cs typeface="Times New Roman"/>
                      </a:endParaRPr>
                    </a:p>
                  </a:txBody>
                  <a:tcPr marL="76200" marR="76200" marT="76200" marB="76200">
                    <a:solidFill>
                      <a:schemeClr val="bg1">
                        <a:lumMod val="85000"/>
                      </a:schemeClr>
                    </a:solidFill>
                  </a:tcPr>
                </a:tc>
                <a:tc>
                  <a:txBody>
                    <a:bodyPr/>
                    <a:lstStyle/>
                    <a:p>
                      <a:pPr marL="0" marR="0">
                        <a:lnSpc>
                          <a:spcPct val="115000"/>
                        </a:lnSpc>
                        <a:spcBef>
                          <a:spcPts val="450"/>
                        </a:spcBef>
                        <a:spcAft>
                          <a:spcPts val="450"/>
                        </a:spcAft>
                      </a:pPr>
                      <a:r>
                        <a:rPr lang="en-US" sz="1800" dirty="0">
                          <a:solidFill>
                            <a:schemeClr val="tx1"/>
                          </a:solidFill>
                          <a:effectLst/>
                        </a:rPr>
                        <a:t/>
                      </a:r>
                      <a:br>
                        <a:rPr lang="en-US" sz="1800" dirty="0">
                          <a:solidFill>
                            <a:schemeClr val="tx1"/>
                          </a:solidFill>
                          <a:effectLst/>
                        </a:rPr>
                      </a:br>
                      <a:r>
                        <a:rPr lang="en-US" sz="2400" dirty="0" err="1">
                          <a:solidFill>
                            <a:schemeClr val="tx1"/>
                          </a:solidFill>
                          <a:effectLst/>
                        </a:rPr>
                        <a:t>car.start</a:t>
                      </a:r>
                      <a:r>
                        <a:rPr lang="en-US" sz="2400" dirty="0">
                          <a:solidFill>
                            <a:schemeClr val="tx1"/>
                          </a:solidFill>
                          <a:effectLst/>
                        </a:rPr>
                        <a:t>()</a:t>
                      </a:r>
                      <a:br>
                        <a:rPr lang="en-US" sz="2400" dirty="0">
                          <a:solidFill>
                            <a:schemeClr val="tx1"/>
                          </a:solidFill>
                          <a:effectLst/>
                        </a:rPr>
                      </a:br>
                      <a:r>
                        <a:rPr lang="en-US" sz="2400" dirty="0" err="1" smtClean="0">
                          <a:solidFill>
                            <a:schemeClr val="tx1"/>
                          </a:solidFill>
                          <a:effectLst/>
                        </a:rPr>
                        <a:t>car.drive</a:t>
                      </a:r>
                      <a:r>
                        <a:rPr lang="en-US" sz="2400" dirty="0">
                          <a:solidFill>
                            <a:schemeClr val="tx1"/>
                          </a:solidFill>
                          <a:effectLst/>
                        </a:rPr>
                        <a:t>()</a:t>
                      </a:r>
                      <a:br>
                        <a:rPr lang="en-US" sz="2400" dirty="0">
                          <a:solidFill>
                            <a:schemeClr val="tx1"/>
                          </a:solidFill>
                          <a:effectLst/>
                        </a:rPr>
                      </a:br>
                      <a:r>
                        <a:rPr lang="en-US" sz="2400" dirty="0" err="1" smtClean="0">
                          <a:solidFill>
                            <a:schemeClr val="tx1"/>
                          </a:solidFill>
                          <a:effectLst/>
                        </a:rPr>
                        <a:t>car.brake</a:t>
                      </a:r>
                      <a:r>
                        <a:rPr lang="en-US" sz="2400" dirty="0">
                          <a:solidFill>
                            <a:schemeClr val="tx1"/>
                          </a:solidFill>
                          <a:effectLst/>
                        </a:rPr>
                        <a:t>() </a:t>
                      </a:r>
                      <a:br>
                        <a:rPr lang="en-US" sz="2400" dirty="0">
                          <a:solidFill>
                            <a:schemeClr val="tx1"/>
                          </a:solidFill>
                          <a:effectLst/>
                        </a:rPr>
                      </a:br>
                      <a:r>
                        <a:rPr lang="en-US" sz="2400" dirty="0" err="1" smtClean="0">
                          <a:solidFill>
                            <a:schemeClr val="tx1"/>
                          </a:solidFill>
                          <a:effectLst/>
                        </a:rPr>
                        <a:t>car.stop</a:t>
                      </a:r>
                      <a:r>
                        <a:rPr lang="en-US" sz="2400" dirty="0">
                          <a:solidFill>
                            <a:schemeClr val="tx1"/>
                          </a:solidFill>
                          <a:effectLst/>
                        </a:rPr>
                        <a:t>()</a:t>
                      </a:r>
                      <a:endParaRPr lang="en-US" sz="2000" dirty="0">
                        <a:solidFill>
                          <a:schemeClr val="tx1"/>
                        </a:solidFill>
                        <a:effectLst/>
                        <a:latin typeface="Calibri"/>
                        <a:ea typeface="Calibri"/>
                        <a:cs typeface="Times New Roman"/>
                      </a:endParaRPr>
                    </a:p>
                  </a:txBody>
                  <a:tcPr marL="76200" marR="76200" marT="76200" marB="76200">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6FAAC1B1-4423-42C5-9872-855B368044E8}" type="slidenum">
              <a:rPr lang="en-US" smtClean="0"/>
              <a:t>99</a:t>
            </a:fld>
            <a:endParaRPr lang="en-US"/>
          </a:p>
        </p:txBody>
      </p:sp>
      <p:pic>
        <p:nvPicPr>
          <p:cNvPr id="1025" name="Picture 1" descr="Description: https://www.w3schools.com/js/objectExplained.gif"/>
          <p:cNvPicPr>
            <a:picLocks noChangeAspect="1" noChangeArrowheads="1"/>
          </p:cNvPicPr>
          <p:nvPr/>
        </p:nvPicPr>
        <p:blipFill rotWithShape="1">
          <a:blip>
            <a:extLst>
              <a:ext uri="{28A0092B-C50C-407E-A947-70E740481C1C}">
                <a14:useLocalDpi xmlns:a14="http://schemas.microsoft.com/office/drawing/2010/main" val="0"/>
              </a:ext>
            </a:extLst>
          </a:blip>
          <a:srcRect l="15007" t="15215"/>
          <a:stretch/>
        </p:blipFill>
        <p:spPr bwMode="auto">
          <a:xfrm>
            <a:off x="457200" y="3048000"/>
            <a:ext cx="3360174" cy="18574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7368" y="1219200"/>
            <a:ext cx="3370006" cy="523220"/>
          </a:xfrm>
          <a:prstGeom prst="rect">
            <a:avLst/>
          </a:prstGeom>
        </p:spPr>
        <p:txBody>
          <a:bodyPr wrap="square">
            <a:spAutoFit/>
          </a:bodyPr>
          <a:lstStyle/>
          <a:p>
            <a:r>
              <a:rPr lang="en-US" sz="2800" b="1" dirty="0"/>
              <a:t>JavaScript Objects</a:t>
            </a:r>
          </a:p>
        </p:txBody>
      </p:sp>
    </p:spTree>
    <p:extLst>
      <p:ext uri="{BB962C8B-B14F-4D97-AF65-F5344CB8AC3E}">
        <p14:creationId xmlns:p14="http://schemas.microsoft.com/office/powerpoint/2010/main" val="20570475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17759</TotalTime>
  <Words>4298</Words>
  <Application>Microsoft Office PowerPoint</Application>
  <PresentationFormat>On-screen Show (4:3)</PresentationFormat>
  <Paragraphs>1233</Paragraphs>
  <Slides>128</Slides>
  <Notes>57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128</vt:i4>
      </vt:variant>
    </vt:vector>
  </HeadingPairs>
  <TitlesOfParts>
    <vt:vector size="130" baseType="lpstr">
      <vt:lpstr>Office Theme</vt:lpstr>
      <vt:lpstr>Bitmap Image</vt:lpstr>
      <vt:lpstr>Chapter 3   Creating Advanced Web Pages with Dynamic HTML  </vt:lpstr>
      <vt:lpstr>Chapter Outline</vt:lpstr>
      <vt:lpstr>3.1. Cascading Style Sheet (CSS)</vt:lpstr>
      <vt:lpstr>3.1. Cascading Style Sheet </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3.1. Cascading Style Sheet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lpstr>3.2. JavaScript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95</cp:revision>
  <dcterms:created xsi:type="dcterms:W3CDTF">2019-05-29T09:11:29Z</dcterms:created>
  <dcterms:modified xsi:type="dcterms:W3CDTF">2019-08-02T06:56:51Z</dcterms:modified>
</cp:coreProperties>
</file>