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  <p:sldId id="267" r:id="rId10"/>
    <p:sldId id="266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C2DB-8FA4-46B4-A1B1-085DB2CCC377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FD89-4508-45F5-8BE5-61C59ECE9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39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C2DB-8FA4-46B4-A1B1-085DB2CCC377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FD89-4508-45F5-8BE5-61C59ECE9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78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C2DB-8FA4-46B4-A1B1-085DB2CCC377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FD89-4508-45F5-8BE5-61C59ECE9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44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480175"/>
            <a:ext cx="2133600" cy="365125"/>
          </a:xfrm>
        </p:spPr>
        <p:txBody>
          <a:bodyPr/>
          <a:lstStyle/>
          <a:p>
            <a:fld id="{8157C2DB-8FA4-46B4-A1B1-085DB2CCC377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FD89-4508-45F5-8BE5-61C59ECE9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6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C2DB-8FA4-46B4-A1B1-085DB2CCC377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FD89-4508-45F5-8BE5-61C59ECE9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4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C2DB-8FA4-46B4-A1B1-085DB2CCC377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FD89-4508-45F5-8BE5-61C59ECE9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35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C2DB-8FA4-46B4-A1B1-085DB2CCC377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FD89-4508-45F5-8BE5-61C59ECE9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39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C2DB-8FA4-46B4-A1B1-085DB2CCC377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FD89-4508-45F5-8BE5-61C59ECE9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5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C2DB-8FA4-46B4-A1B1-085DB2CCC377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FD89-4508-45F5-8BE5-61C59ECE9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3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C2DB-8FA4-46B4-A1B1-085DB2CCC377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FD89-4508-45F5-8BE5-61C59ECE9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42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7C2DB-8FA4-46B4-A1B1-085DB2CCC377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CFD89-4508-45F5-8BE5-61C59ECE9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72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D5D4ED9-79FF-43E8-A137-50509507F602}"/>
              </a:ext>
            </a:extLst>
          </p:cNvPr>
          <p:cNvPicPr/>
          <p:nvPr/>
        </p:nvPicPr>
        <p:blipFill>
          <a:blip r:embed="rId13" cstate="print">
            <a:lum bright="-20000" contrast="30000"/>
          </a:blip>
          <a:srcRect b="77976"/>
          <a:stretch>
            <a:fillRect/>
          </a:stretch>
        </p:blipFill>
        <p:spPr bwMode="auto">
          <a:xfrm>
            <a:off x="-12700" y="0"/>
            <a:ext cx="74041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7C2DB-8FA4-46B4-A1B1-085DB2CCC377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CFD89-4508-45F5-8BE5-61C59ECE9398}" type="slidenum">
              <a:rPr lang="en-US" smtClean="0"/>
              <a:t>‹#›</a:t>
            </a:fld>
            <a:endParaRPr lang="en-US"/>
          </a:p>
        </p:txBody>
      </p:sp>
      <p:pic>
        <p:nvPicPr>
          <p:cNvPr id="2050" name="Picture 2" descr="eLearningAfrica"/>
          <p:cNvPicPr>
            <a:picLocks noChangeAspect="1" noChangeArrowheads="1"/>
          </p:cNvPicPr>
          <p:nvPr/>
        </p:nvPicPr>
        <p:blipFill>
          <a:blip r:embed="rId1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8100"/>
            <a:ext cx="1672681" cy="6857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105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omputer-assisted_language_learning" TargetMode="External"/><Relationship Id="rId2" Type="http://schemas.openxmlformats.org/officeDocument/2006/relationships/hyperlink" Target="https://elt.fandom.com/wiki/Computer_assisted_language_learn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uentu.com/blog/educator/what-is-computer-assisted-language-learning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resources.owllabs.com/blog/video-conferencing-tool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Getting Ready</a:t>
            </a:r>
          </a:p>
        </p:txBody>
      </p:sp>
    </p:spTree>
    <p:extLst>
      <p:ext uri="{BB962C8B-B14F-4D97-AF65-F5344CB8AC3E}">
        <p14:creationId xmlns:p14="http://schemas.microsoft.com/office/powerpoint/2010/main" val="3549517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C6FCD-A380-D37E-9293-D8E2539EA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theories of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8175B-FFD4-2BAF-02EF-5B424F786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hlinkClick r:id="rId2"/>
              </a:rPr>
              <a:t>Follow these links and</a:t>
            </a:r>
          </a:p>
          <a:p>
            <a:pPr lvl="1"/>
            <a:r>
              <a:rPr lang="en-US" sz="2200" dirty="0">
                <a:hlinkClick r:id="rId2"/>
              </a:rPr>
              <a:t>https://elt.fandom.com/wiki/Computer_assisted_language_learning</a:t>
            </a:r>
            <a:r>
              <a:rPr lang="en-US" sz="2200" dirty="0"/>
              <a:t> </a:t>
            </a:r>
          </a:p>
          <a:p>
            <a:pPr lvl="1"/>
            <a:r>
              <a:rPr lang="en-US" sz="2200" dirty="0">
                <a:hlinkClick r:id="rId3"/>
              </a:rPr>
              <a:t>https://en.wikipedia.org/wiki/Computer-assisted_language_learning</a:t>
            </a:r>
            <a:r>
              <a:rPr lang="en-US" sz="2200" dirty="0"/>
              <a:t> </a:t>
            </a:r>
          </a:p>
          <a:p>
            <a:pPr lvl="1"/>
            <a:r>
              <a:rPr lang="en-US" sz="2200" dirty="0">
                <a:hlinkClick r:id="rId4"/>
              </a:rPr>
              <a:t>https://www.fluentu.com/blog/educator/what-is-computer-assisted-language-learning/</a:t>
            </a:r>
            <a:r>
              <a:rPr lang="en-US" sz="2200" dirty="0"/>
              <a:t> </a:t>
            </a:r>
          </a:p>
          <a:p>
            <a:r>
              <a:rPr lang="en-US" dirty="0"/>
              <a:t>Answer the following questions: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are the tools used in CALL?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CALL?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are the typologies of CALL?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changes with CALL?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are the advantages of CALL?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Where we can publish research on CALL?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differences among the sources?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38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7A479-6764-FC20-F59D-8D29BF191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Conferencing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41A21-21FF-731A-EFD4-594E4D85E1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https://resources.owllabs.com/blog/video-conferencing-tools</a:t>
            </a:r>
            <a:r>
              <a:rPr lang="en-US" dirty="0"/>
              <a:t> </a:t>
            </a:r>
          </a:p>
          <a:p>
            <a:r>
              <a:rPr lang="en-US" dirty="0"/>
              <a:t>Let’s try some.</a:t>
            </a:r>
          </a:p>
        </p:txBody>
      </p:sp>
    </p:spTree>
    <p:extLst>
      <p:ext uri="{BB962C8B-B14F-4D97-AF65-F5344CB8AC3E}">
        <p14:creationId xmlns:p14="http://schemas.microsoft.com/office/powerpoint/2010/main" val="2875775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FF98D-383D-8C68-D6AE-448D5EE83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DEE07-2140-005E-822B-1690DE42A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Flipped</a:t>
            </a:r>
          </a:p>
          <a:p>
            <a:r>
              <a:rPr lang="en-US" dirty="0"/>
              <a:t>Hybrid</a:t>
            </a:r>
          </a:p>
          <a:p>
            <a:r>
              <a:rPr lang="en-US" dirty="0"/>
              <a:t>Blended</a:t>
            </a:r>
          </a:p>
          <a:p>
            <a:r>
              <a:rPr lang="en-US" dirty="0"/>
              <a:t>Virtual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089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ready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kind of computer related tools and apps do you know? </a:t>
            </a:r>
          </a:p>
          <a:p>
            <a:r>
              <a:rPr lang="en-US" dirty="0"/>
              <a:t>Which ones have you used for learning/teaching?</a:t>
            </a:r>
          </a:p>
          <a:p>
            <a:r>
              <a:rPr lang="en-US" dirty="0"/>
              <a:t>What advantages do you see in using them for learning/teaching?</a:t>
            </a:r>
          </a:p>
          <a:p>
            <a:r>
              <a:rPr lang="en-US" dirty="0"/>
              <a:t>What do you expect from this course?</a:t>
            </a:r>
          </a:p>
        </p:txBody>
      </p:sp>
    </p:spTree>
    <p:extLst>
      <p:ext uri="{BB962C8B-B14F-4D97-AF65-F5344CB8AC3E}">
        <p14:creationId xmlns:p14="http://schemas.microsoft.com/office/powerpoint/2010/main" val="4212358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kind of computer related tools and apps do you know?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Bedru</a:t>
            </a:r>
            <a:r>
              <a:rPr lang="en-US" dirty="0"/>
              <a:t>: Dictionary</a:t>
            </a:r>
          </a:p>
          <a:p>
            <a:r>
              <a:rPr lang="en-US" dirty="0" err="1"/>
              <a:t>Gedefaw</a:t>
            </a:r>
            <a:r>
              <a:rPr lang="en-US" dirty="0"/>
              <a:t>: YouTube, Google, </a:t>
            </a:r>
          </a:p>
          <a:p>
            <a:r>
              <a:rPr lang="en-US" dirty="0" err="1"/>
              <a:t>Amsalu</a:t>
            </a:r>
            <a:r>
              <a:rPr lang="en-US" dirty="0"/>
              <a:t>: </a:t>
            </a:r>
            <a:r>
              <a:rPr lang="en-US" dirty="0" err="1"/>
              <a:t>instagram</a:t>
            </a:r>
            <a:r>
              <a:rPr lang="en-US" dirty="0"/>
              <a:t>, twitter, </a:t>
            </a:r>
            <a:r>
              <a:rPr lang="en-US" dirty="0" err="1"/>
              <a:t>tiktok</a:t>
            </a:r>
            <a:r>
              <a:rPr lang="en-US" dirty="0"/>
              <a:t>, telegram, </a:t>
            </a:r>
            <a:r>
              <a:rPr lang="en-US" dirty="0" err="1"/>
              <a:t>emo</a:t>
            </a:r>
            <a:r>
              <a:rPr lang="en-US" dirty="0"/>
              <a:t>, </a:t>
            </a:r>
            <a:r>
              <a:rPr lang="en-US" dirty="0" err="1"/>
              <a:t>whatsup</a:t>
            </a:r>
            <a:r>
              <a:rPr lang="en-US" dirty="0"/>
              <a:t>,  </a:t>
            </a:r>
          </a:p>
          <a:p>
            <a:r>
              <a:rPr lang="en-US" dirty="0" err="1"/>
              <a:t>Zerihun</a:t>
            </a:r>
            <a:r>
              <a:rPr lang="en-US" dirty="0"/>
              <a:t>: email, twitter, Facebook, Video conference tools</a:t>
            </a:r>
          </a:p>
          <a:p>
            <a:r>
              <a:rPr lang="en-US" dirty="0"/>
              <a:t>Access tools - cellphones, copy </a:t>
            </a:r>
            <a:r>
              <a:rPr lang="en-US" dirty="0" err="1"/>
              <a:t>matchion</a:t>
            </a:r>
            <a:r>
              <a:rPr lang="en-US" dirty="0"/>
              <a:t>, projector, Pcs, </a:t>
            </a:r>
            <a:r>
              <a:rPr lang="en-US" dirty="0" err="1"/>
              <a:t>Tvs</a:t>
            </a:r>
            <a:r>
              <a:rPr lang="en-US" dirty="0"/>
              <a:t>, tablets, watches, radio, etc.</a:t>
            </a:r>
          </a:p>
        </p:txBody>
      </p:sp>
    </p:spTree>
    <p:extLst>
      <p:ext uri="{BB962C8B-B14F-4D97-AF65-F5344CB8AC3E}">
        <p14:creationId xmlns:p14="http://schemas.microsoft.com/office/powerpoint/2010/main" val="315308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Which ones have you used for learning/teaching?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err="1"/>
              <a:t>Amsalu</a:t>
            </a:r>
            <a:r>
              <a:rPr lang="en-US" dirty="0"/>
              <a:t>: Google/ YouTube? </a:t>
            </a:r>
          </a:p>
          <a:p>
            <a:pPr lvl="1"/>
            <a:r>
              <a:rPr lang="en-US" dirty="0"/>
              <a:t> video, audio, texts, </a:t>
            </a:r>
          </a:p>
          <a:p>
            <a:pPr lvl="1"/>
            <a:r>
              <a:rPr lang="en-US" dirty="0"/>
              <a:t>Pronunciation</a:t>
            </a:r>
          </a:p>
          <a:p>
            <a:pPr lvl="1"/>
            <a:r>
              <a:rPr lang="en-US" dirty="0"/>
              <a:t>Culture</a:t>
            </a:r>
          </a:p>
          <a:p>
            <a:r>
              <a:rPr lang="en-US" dirty="0" err="1"/>
              <a:t>Bedru</a:t>
            </a:r>
            <a:endParaRPr lang="en-US" dirty="0"/>
          </a:p>
          <a:p>
            <a:pPr lvl="1"/>
            <a:r>
              <a:rPr lang="en-US" dirty="0"/>
              <a:t> Dictionary (online and apps)</a:t>
            </a:r>
          </a:p>
          <a:p>
            <a:pPr lvl="1"/>
            <a:r>
              <a:rPr lang="en-US" dirty="0"/>
              <a:t>Google/ </a:t>
            </a:r>
            <a:r>
              <a:rPr lang="en-US" dirty="0" err="1"/>
              <a:t>Youtube</a:t>
            </a:r>
            <a:endParaRPr lang="en-US" dirty="0"/>
          </a:p>
          <a:p>
            <a:pPr lvl="2"/>
            <a:r>
              <a:rPr lang="en-US" dirty="0"/>
              <a:t> YouTube – for teaching to supplement </a:t>
            </a:r>
          </a:p>
          <a:p>
            <a:pPr lvl="1"/>
            <a:r>
              <a:rPr lang="en-US" dirty="0"/>
              <a:t>Cell phones – to access sources</a:t>
            </a:r>
          </a:p>
          <a:p>
            <a:pPr lvl="2"/>
            <a:r>
              <a:rPr lang="en-US" dirty="0"/>
              <a:t>  Facebook for checking grammar</a:t>
            </a:r>
          </a:p>
          <a:p>
            <a:pPr lvl="1"/>
            <a:r>
              <a:rPr lang="en-US" dirty="0"/>
              <a:t>Digital TVs for  teaching and testing (Plasma TV)</a:t>
            </a:r>
          </a:p>
          <a:p>
            <a:r>
              <a:rPr lang="en-US" dirty="0" err="1"/>
              <a:t>Gedefaw</a:t>
            </a:r>
            <a:r>
              <a:rPr lang="en-US" dirty="0"/>
              <a:t>: telegram</a:t>
            </a:r>
          </a:p>
          <a:p>
            <a:pPr lvl="1"/>
            <a:r>
              <a:rPr lang="en-US" dirty="0"/>
              <a:t>Sources for research </a:t>
            </a:r>
          </a:p>
          <a:p>
            <a:r>
              <a:rPr lang="en-US" dirty="0" err="1"/>
              <a:t>Tiktok</a:t>
            </a:r>
            <a:endParaRPr lang="en-US" dirty="0"/>
          </a:p>
          <a:p>
            <a:pPr lvl="1"/>
            <a:r>
              <a:rPr lang="en-US" dirty="0"/>
              <a:t>Vocabulary/grammar</a:t>
            </a:r>
          </a:p>
          <a:p>
            <a:r>
              <a:rPr lang="en-US" dirty="0" err="1"/>
              <a:t>Zerihun</a:t>
            </a:r>
            <a:endParaRPr lang="en-US" dirty="0"/>
          </a:p>
          <a:p>
            <a:pPr lvl="1"/>
            <a:r>
              <a:rPr lang="en-US" dirty="0"/>
              <a:t>video, audio, texts,  to teach listening</a:t>
            </a:r>
          </a:p>
          <a:p>
            <a:pPr lvl="1"/>
            <a:r>
              <a:rPr lang="en-US" dirty="0"/>
              <a:t>Telegram for sharing sources with other teachers</a:t>
            </a:r>
          </a:p>
          <a:p>
            <a:pPr lvl="1"/>
            <a:r>
              <a:rPr lang="en-US" dirty="0"/>
              <a:t>Google to get additional resources for learning/teaching</a:t>
            </a:r>
          </a:p>
          <a:p>
            <a:pPr lvl="1"/>
            <a:r>
              <a:rPr lang="en-US" dirty="0"/>
              <a:t>Project to project/teach lessons</a:t>
            </a:r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836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advantages do you see in using them for learning/teaching?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Bedru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Authentic </a:t>
            </a:r>
          </a:p>
          <a:p>
            <a:pPr lvl="1"/>
            <a:r>
              <a:rPr lang="en-US" dirty="0"/>
              <a:t>Economical </a:t>
            </a:r>
          </a:p>
          <a:p>
            <a:r>
              <a:rPr lang="en-US" dirty="0" err="1"/>
              <a:t>Zerihun</a:t>
            </a:r>
            <a:endParaRPr lang="en-US" dirty="0"/>
          </a:p>
          <a:p>
            <a:pPr lvl="1"/>
            <a:r>
              <a:rPr lang="en-US" dirty="0"/>
              <a:t>Saves time (quick reference)</a:t>
            </a:r>
          </a:p>
          <a:p>
            <a:r>
              <a:rPr lang="en-US" dirty="0" err="1"/>
              <a:t>Amsalu</a:t>
            </a:r>
            <a:r>
              <a:rPr lang="en-US" dirty="0"/>
              <a:t>: saves space (huge files can be mobile)</a:t>
            </a:r>
          </a:p>
          <a:p>
            <a:pPr lvl="1"/>
            <a:r>
              <a:rPr lang="en-US" dirty="0"/>
              <a:t>Interacting with native speakers</a:t>
            </a:r>
          </a:p>
          <a:p>
            <a:pPr lvl="1"/>
            <a:r>
              <a:rPr lang="en-US" dirty="0"/>
              <a:t>Helps generating income </a:t>
            </a:r>
          </a:p>
          <a:p>
            <a:r>
              <a:rPr lang="en-US" dirty="0" err="1"/>
              <a:t>Gedefaw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Assist teachers for more sources</a:t>
            </a:r>
          </a:p>
          <a:p>
            <a:pPr lvl="1"/>
            <a:r>
              <a:rPr lang="en-US" dirty="0"/>
              <a:t>Can be place , space and pace oriented </a:t>
            </a:r>
          </a:p>
        </p:txBody>
      </p:sp>
    </p:spTree>
    <p:extLst>
      <p:ext uri="{BB962C8B-B14F-4D97-AF65-F5344CB8AC3E}">
        <p14:creationId xmlns:p14="http://schemas.microsoft.com/office/powerpoint/2010/main" val="2091871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do you expect from this course?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4102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Bedru</a:t>
            </a:r>
            <a:r>
              <a:rPr lang="en-US" dirty="0"/>
              <a:t>:  </a:t>
            </a:r>
          </a:p>
          <a:p>
            <a:pPr lvl="1"/>
            <a:r>
              <a:rPr lang="en-US" dirty="0" err="1"/>
              <a:t>uptodate</a:t>
            </a:r>
            <a:r>
              <a:rPr lang="en-US" dirty="0"/>
              <a:t> technologies for teaching/learning/</a:t>
            </a:r>
          </a:p>
          <a:p>
            <a:pPr lvl="1"/>
            <a:r>
              <a:rPr lang="en-US" dirty="0"/>
              <a:t>Research areas in CALL</a:t>
            </a:r>
          </a:p>
          <a:p>
            <a:r>
              <a:rPr lang="en-US" dirty="0" err="1"/>
              <a:t>Zrihun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Introduction to different tools for teaching and learning language</a:t>
            </a:r>
          </a:p>
          <a:p>
            <a:r>
              <a:rPr lang="en-US" dirty="0" err="1"/>
              <a:t>Gedefaw</a:t>
            </a:r>
            <a:r>
              <a:rPr lang="en-US" dirty="0"/>
              <a:t>:  Apps/tools for teaching and learning</a:t>
            </a:r>
          </a:p>
          <a:p>
            <a:pPr lvl="1"/>
            <a:r>
              <a:rPr lang="en-US" dirty="0"/>
              <a:t>Using apps for research </a:t>
            </a:r>
          </a:p>
          <a:p>
            <a:r>
              <a:rPr lang="en-US" dirty="0" err="1"/>
              <a:t>Amsalu</a:t>
            </a:r>
            <a:endParaRPr lang="en-US" dirty="0"/>
          </a:p>
          <a:p>
            <a:pPr lvl="1"/>
            <a:r>
              <a:rPr lang="en-US" dirty="0"/>
              <a:t>Familiarity with tools/apps for learning/teaching English </a:t>
            </a:r>
          </a:p>
        </p:txBody>
      </p:sp>
    </p:spTree>
    <p:extLst>
      <p:ext uri="{BB962C8B-B14F-4D97-AF65-F5344CB8AC3E}">
        <p14:creationId xmlns:p14="http://schemas.microsoft.com/office/powerpoint/2010/main" val="3851322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first encounter to a computer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Bedru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Access was difficult during my BA</a:t>
            </a:r>
          </a:p>
          <a:p>
            <a:pPr lvl="1"/>
            <a:r>
              <a:rPr lang="en-US" dirty="0"/>
              <a:t>No training</a:t>
            </a:r>
          </a:p>
          <a:p>
            <a:pPr lvl="1"/>
            <a:r>
              <a:rPr lang="en-US" dirty="0"/>
              <a:t>Difficult to find  files</a:t>
            </a:r>
          </a:p>
          <a:p>
            <a:pPr lvl="1"/>
            <a:r>
              <a:rPr lang="en-US" dirty="0"/>
              <a:t>Learned through playing games</a:t>
            </a:r>
          </a:p>
          <a:p>
            <a:pPr lvl="1"/>
            <a:r>
              <a:rPr lang="en-US" dirty="0"/>
              <a:t>Trained my self going for a training </a:t>
            </a:r>
          </a:p>
          <a:p>
            <a:r>
              <a:rPr lang="en-US" dirty="0" err="1"/>
              <a:t>Amsalu</a:t>
            </a:r>
            <a:endParaRPr lang="en-US" dirty="0"/>
          </a:p>
          <a:p>
            <a:pPr lvl="1"/>
            <a:r>
              <a:rPr lang="en-US" dirty="0"/>
              <a:t> Robert showed me how to use during my diploma years</a:t>
            </a:r>
          </a:p>
          <a:p>
            <a:r>
              <a:rPr lang="en-US" dirty="0" err="1"/>
              <a:t>Zerihun</a:t>
            </a:r>
            <a:endParaRPr lang="en-US" dirty="0"/>
          </a:p>
          <a:p>
            <a:pPr lvl="1"/>
            <a:r>
              <a:rPr lang="en-US" dirty="0"/>
              <a:t> my high school years as a student</a:t>
            </a:r>
          </a:p>
          <a:p>
            <a:r>
              <a:rPr lang="en-US" dirty="0" err="1"/>
              <a:t>Gedefaw</a:t>
            </a:r>
            <a:endParaRPr lang="en-US" dirty="0"/>
          </a:p>
          <a:p>
            <a:pPr lvl="1"/>
            <a:r>
              <a:rPr lang="en-US" dirty="0"/>
              <a:t>ICT course at my </a:t>
            </a:r>
            <a:r>
              <a:rPr lang="en-US" dirty="0" err="1"/>
              <a:t>highschool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763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go about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What</a:t>
            </a:r>
          </a:p>
          <a:p>
            <a:pPr lvl="1"/>
            <a:r>
              <a:rPr lang="en-US" dirty="0"/>
              <a:t>ICT tools for learning/teaching </a:t>
            </a:r>
          </a:p>
          <a:p>
            <a:pPr lvl="2"/>
            <a:r>
              <a:rPr lang="en-US" dirty="0"/>
              <a:t>Office tools</a:t>
            </a:r>
          </a:p>
          <a:p>
            <a:pPr lvl="2"/>
            <a:r>
              <a:rPr lang="en-US" dirty="0"/>
              <a:t>Apps</a:t>
            </a:r>
          </a:p>
          <a:p>
            <a:pPr lvl="2"/>
            <a:r>
              <a:rPr lang="en-US" dirty="0"/>
              <a:t>Web 1.0 </a:t>
            </a:r>
            <a:r>
              <a:rPr lang="en-US" dirty="0" err="1"/>
              <a:t>vs</a:t>
            </a:r>
            <a:r>
              <a:rPr lang="en-US" dirty="0"/>
              <a:t> Web 2.0</a:t>
            </a:r>
          </a:p>
          <a:p>
            <a:r>
              <a:rPr lang="en-US" dirty="0"/>
              <a:t>How</a:t>
            </a:r>
          </a:p>
          <a:p>
            <a:pPr lvl="1"/>
            <a:r>
              <a:rPr lang="en-US" dirty="0"/>
              <a:t>Blended learning</a:t>
            </a:r>
          </a:p>
          <a:p>
            <a:pPr lvl="2"/>
            <a:r>
              <a:rPr lang="en-US" dirty="0"/>
              <a:t> Face to face VS online</a:t>
            </a:r>
          </a:p>
          <a:p>
            <a:pPr lvl="1"/>
            <a:r>
              <a:rPr lang="en-US" dirty="0"/>
              <a:t>Flipped classroom</a:t>
            </a:r>
          </a:p>
          <a:p>
            <a:pPr lvl="1"/>
            <a:r>
              <a:rPr lang="en-US" dirty="0"/>
              <a:t>Practice oriented </a:t>
            </a:r>
          </a:p>
          <a:p>
            <a:pPr lvl="1"/>
            <a:r>
              <a:rPr lang="en-US" dirty="0"/>
              <a:t>Online submission</a:t>
            </a:r>
          </a:p>
          <a:p>
            <a:r>
              <a:rPr lang="en-US" dirty="0"/>
              <a:t>When </a:t>
            </a:r>
          </a:p>
          <a:p>
            <a:pPr lvl="1"/>
            <a:r>
              <a:rPr lang="en-US" dirty="0"/>
              <a:t>Every Saturday</a:t>
            </a:r>
          </a:p>
          <a:p>
            <a:r>
              <a:rPr lang="en-US" dirty="0"/>
              <a:t>Where</a:t>
            </a:r>
          </a:p>
          <a:p>
            <a:pPr lvl="1"/>
            <a:r>
              <a:rPr lang="en-US" dirty="0"/>
              <a:t>Classroom</a:t>
            </a:r>
          </a:p>
          <a:p>
            <a:pPr lvl="1"/>
            <a:r>
              <a:rPr lang="en-US" dirty="0"/>
              <a:t>Virtual</a:t>
            </a:r>
          </a:p>
        </p:txBody>
      </p:sp>
    </p:spTree>
    <p:extLst>
      <p:ext uri="{BB962C8B-B14F-4D97-AF65-F5344CB8AC3E}">
        <p14:creationId xmlns:p14="http://schemas.microsoft.com/office/powerpoint/2010/main" val="3849700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087D7-F37D-5314-BB0B-EDC8EEAB6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E-portfolio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83151-9BAA-B23C-0AE2-8ADB98312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you have seen the google tools</a:t>
            </a:r>
          </a:p>
          <a:p>
            <a:pPr lvl="1"/>
            <a:r>
              <a:rPr lang="en-US" dirty="0"/>
              <a:t>Write a reflection on how the tools can be used in language teaching/learning</a:t>
            </a:r>
          </a:p>
          <a:p>
            <a:pPr lvl="1"/>
            <a:r>
              <a:rPr lang="en-US" dirty="0"/>
              <a:t>What advantages do you see?</a:t>
            </a:r>
          </a:p>
          <a:p>
            <a:pPr lvl="1"/>
            <a:r>
              <a:rPr lang="en-US" dirty="0"/>
              <a:t>Issues with using them</a:t>
            </a:r>
          </a:p>
          <a:p>
            <a:pPr lvl="1"/>
            <a:r>
              <a:rPr lang="en-US" dirty="0"/>
              <a:t>Personal opinion/feeling about the tools</a:t>
            </a:r>
          </a:p>
          <a:p>
            <a:pPr lvl="1"/>
            <a:r>
              <a:rPr lang="en-US" dirty="0"/>
              <a:t>Submit this online. </a:t>
            </a:r>
          </a:p>
        </p:txBody>
      </p:sp>
    </p:spTree>
    <p:extLst>
      <p:ext uri="{BB962C8B-B14F-4D97-AF65-F5344CB8AC3E}">
        <p14:creationId xmlns:p14="http://schemas.microsoft.com/office/powerpoint/2010/main" val="2519531132"/>
      </p:ext>
    </p:extLst>
  </p:cSld>
  <p:clrMapOvr>
    <a:masterClrMapping/>
  </p:clrMapOvr>
</p:sld>
</file>

<file path=ppt/theme/theme1.xml><?xml version="1.0" encoding="utf-8"?>
<a:theme xmlns:a="http://schemas.openxmlformats.org/drawingml/2006/main" name="A New Purpose for Educ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 New Purpose for Education</Template>
  <TotalTime>158</TotalTime>
  <Words>608</Words>
  <Application>Microsoft Office PowerPoint</Application>
  <PresentationFormat>On-screen Show (4:3)</PresentationFormat>
  <Paragraphs>114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A New Purpose for Education</vt:lpstr>
      <vt:lpstr>CALL</vt:lpstr>
      <vt:lpstr>Getting ready questions</vt:lpstr>
      <vt:lpstr>What kind of computer related tools and apps do you know?  </vt:lpstr>
      <vt:lpstr>Which ones have you used for learning/teaching? </vt:lpstr>
      <vt:lpstr>What advantages do you see in using them for learning/teaching? </vt:lpstr>
      <vt:lpstr>What do you expect from this course? </vt:lpstr>
      <vt:lpstr>Your first encounter to a computer</vt:lpstr>
      <vt:lpstr>How to go about</vt:lpstr>
      <vt:lpstr>E-portfolio</vt:lpstr>
      <vt:lpstr>Some theories of CALL</vt:lpstr>
      <vt:lpstr>Conferencing tools</vt:lpstr>
      <vt:lpstr>Terminologies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</dc:title>
  <dc:creator>User</dc:creator>
  <cp:lastModifiedBy>User</cp:lastModifiedBy>
  <cp:revision>19</cp:revision>
  <dcterms:created xsi:type="dcterms:W3CDTF">2022-11-19T05:29:56Z</dcterms:created>
  <dcterms:modified xsi:type="dcterms:W3CDTF">2022-11-25T18:41:03Z</dcterms:modified>
</cp:coreProperties>
</file>