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704" r:id="rId3"/>
    <p:sldMasterId id="2147483705" r:id="rId4"/>
    <p:sldMasterId id="2147483706" r:id="rId5"/>
    <p:sldMasterId id="214748370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y="6858000" cx="12192000"/>
  <p:notesSz cx="6858000" cy="9144000"/>
  <p:embeddedFontLst>
    <p:embeddedFont>
      <p:font typeface="Dosis"/>
      <p:regular r:id="rId61"/>
      <p:bold r:id="rId62"/>
    </p:embeddedFont>
    <p:embeddedFont>
      <p:font typeface="Roboto"/>
      <p:regular r:id="rId63"/>
      <p:bold r:id="rId64"/>
      <p:italic r:id="rId65"/>
      <p:boldItalic r:id="rId66"/>
    </p:embeddedFont>
    <p:embeddedFont>
      <p:font typeface="Nunito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0" Type="http://schemas.openxmlformats.org/officeDocument/2006/relationships/font" Target="fonts/Nunito-bold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Dosis-bold.fntdata"/><Relationship Id="rId61" Type="http://schemas.openxmlformats.org/officeDocument/2006/relationships/font" Target="fonts/Dosis-regular.fntdata"/><Relationship Id="rId20" Type="http://schemas.openxmlformats.org/officeDocument/2006/relationships/slide" Target="slides/slide13.xml"/><Relationship Id="rId64" Type="http://schemas.openxmlformats.org/officeDocument/2006/relationships/font" Target="fonts/Roboto-bold.fntdata"/><Relationship Id="rId63" Type="http://schemas.openxmlformats.org/officeDocument/2006/relationships/font" Target="fonts/Roboto-regular.fntdata"/><Relationship Id="rId22" Type="http://schemas.openxmlformats.org/officeDocument/2006/relationships/slide" Target="slides/slide15.xml"/><Relationship Id="rId66" Type="http://schemas.openxmlformats.org/officeDocument/2006/relationships/font" Target="fonts/Roboto-boldItalic.fntdata"/><Relationship Id="rId21" Type="http://schemas.openxmlformats.org/officeDocument/2006/relationships/slide" Target="slides/slide14.xml"/><Relationship Id="rId65" Type="http://schemas.openxmlformats.org/officeDocument/2006/relationships/font" Target="fonts/Roboto-italic.fntdata"/><Relationship Id="rId24" Type="http://schemas.openxmlformats.org/officeDocument/2006/relationships/slide" Target="slides/slide17.xml"/><Relationship Id="rId68" Type="http://schemas.openxmlformats.org/officeDocument/2006/relationships/font" Target="fonts/Nunito-bold.fntdata"/><Relationship Id="rId23" Type="http://schemas.openxmlformats.org/officeDocument/2006/relationships/slide" Target="slides/slide16.xml"/><Relationship Id="rId67" Type="http://schemas.openxmlformats.org/officeDocument/2006/relationships/font" Target="fonts/Nunito-regular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Nunito-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freecodecamp.org/simple-chess-ai-step-by-step-1d55a9266977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freecodecamp.org/simple-chess-ai-step-by-step-1d55a9266977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freecodecamp.org/simple-chess-ai-step-by-step-1d55a9266977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7bc73d273_2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7bc73d273_2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57bc73d273_2_1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57bc73d273_2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57bc73d273_2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57bc73d273_2_1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7bc73d273_2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7bc73d273_2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57bc73d273_2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7bc73d273_2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7bc73d273_2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57bc73d273_2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7bc73d273_2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7bc73d273_2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57bc73d273_2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57bc73d273_2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57bc73d273_2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57bc73d273_2_2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57bc73d273_2_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57bc73d273_2_2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57bc73d273_2_2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57bc73d273_2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57bc73d273_2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57bc73d273_2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57bc73d273_2_2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57bc73d273_2_2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57bc73d273_2_2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57bc73d273_2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57bc73d273_2_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57bc73d273_2_2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6128d0cc9_0_262:notes"/>
          <p:cNvSpPr/>
          <p:nvPr>
            <p:ph idx="2" type="sldImg"/>
          </p:nvPr>
        </p:nvSpPr>
        <p:spPr>
          <a:xfrm>
            <a:off x="134940" y="686475"/>
            <a:ext cx="65883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6128d0cc9_0_262:notes"/>
          <p:cNvSpPr txBox="1"/>
          <p:nvPr>
            <p:ph idx="1" type="body"/>
          </p:nvPr>
        </p:nvSpPr>
        <p:spPr>
          <a:xfrm>
            <a:off x="685800" y="434340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56128d0cc9_0_262:notes"/>
          <p:cNvSpPr txBox="1"/>
          <p:nvPr>
            <p:ph idx="12" type="sldNum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57bc73d273_2_2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57bc73d273_2_2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57bc73d273_2_2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56128d0cc9_0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56128d0cc9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56128d0cc9_0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61a78db59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561a78db59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561a78db59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561a78db59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561a78db59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561a78db59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61a78db5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61a78db5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https://medium.freecodecamp.org/simple-chess-ai-step-by-step-1d55a9266977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57bc73d273_2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57bc73d273_2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https://medium.freecodecamp.org/simple-chess-ai-step-by-step-1d55a9266977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561a78db59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561a78db59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561a78db59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7bc73d273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57bc73d273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57bc73d273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561a78db59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561a78db59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g561a78db59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561a78db59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561a78db59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g561a78db59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7bc73d273_2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7bc73d273_2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57bc73d273_2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61a78db59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61a78db59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561a78db59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561a78db59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561a78db59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g561a78db59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61a78db59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61a78db59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561a78db59_0_1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561a78db59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561a78db59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g561a78db59_0_1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561a78db59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561a78db59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g561a78db59_0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561a78db59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561a78db59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561a78db59_0_1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561a78db59_0_3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561a78db59_0_3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g561a78db59_0_3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561a78db59_0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561a78db59_0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g561a78db59_0_3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561a78db59_0_3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561a78db59_0_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561a78db59_0_3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561a78db59_0_3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561a78db59_0_3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561a78db59_0_3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7bc73d273_2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7bc73d273_2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57bc73d273_2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561a78db59_0_3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561a78db59_0_3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g561a78db59_0_3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561a78db59_0_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561a78db59_0_3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g561a78db59_0_3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561a78db59_0_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561a78db59_0_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g561a78db59_0_3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561a78db59_0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561a78db59_0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g561a78db59_0_4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561a78db59_0_4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561a78db59_0_4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g561a78db59_0_4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561a78db59_0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561a78db59_0_4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g561a78db59_0_4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561a78db59_0_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561a78db59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561a78db59_0_4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561a78db59_0_4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561a78db59_0_4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g561a78db59_0_4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561a78db59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561a78db59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561a78db59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561a78db59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7bc73d273_2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7bc73d273_2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57bc73d273_2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561a78db59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561a78db59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561a78db59_0_4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561a78db59_0_4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g561a78db59_0_4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561a78db59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561a78db59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Answer = 6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efe6519a2_1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g3efe6519a2_1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635463cd0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5635463cd0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5635463cd0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7bc73d273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7bc73d273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https://medium.freecodecamp.org/simple-chess-ai-step-by-step-1d55a9266977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61a78db5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61a78db5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561a78db5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61a78db59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61a78db59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561a78db59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21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Leeg">
  <p:cSld name="2_Leeg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>
            <p:ph idx="2" type="pic"/>
          </p:nvPr>
        </p:nvSpPr>
        <p:spPr>
          <a:xfrm>
            <a:off x="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6816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6816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fbeelding met bijschrift">
  <p:cSld name="1_Afbeelding met bijschrif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>
            <p:ph idx="2" type="pic"/>
          </p:nvPr>
        </p:nvSpPr>
        <p:spPr>
          <a:xfrm>
            <a:off x="609600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720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720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43434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title"/>
          </p:nvPr>
        </p:nvSpPr>
        <p:spPr>
          <a:xfrm>
            <a:off x="653667" y="600200"/>
            <a:ext cx="10832700" cy="5454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Roboto"/>
              <a:buNone/>
              <a:defRPr b="0" i="0" sz="6400" u="none" cap="none" strike="noStrike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i="0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dia">
  <p:cSld name="1_Titeldia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5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  <a:defRPr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Roboto"/>
              <a:buChar char="•"/>
              <a:defRPr i="0" sz="28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_AND_BODY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9" name="Google Shape;99;p16"/>
          <p:cNvSpPr txBox="1"/>
          <p:nvPr>
            <p:ph idx="1" type="subTitle"/>
          </p:nvPr>
        </p:nvSpPr>
        <p:spPr>
          <a:xfrm>
            <a:off x="4176000" y="1700640"/>
            <a:ext cx="7488300" cy="48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1000"/>
              </a:spcBef>
              <a:spcAft>
                <a:spcPts val="0"/>
              </a:spcAft>
              <a:buSzPts val="3200"/>
              <a:buNone/>
              <a:defRPr b="0" i="0" sz="1800" u="none" cap="none" strike="noStrike"/>
            </a:lvl1pPr>
            <a:lvl2pPr indent="0" lvl="1" marL="457200" marR="0" rtl="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indent="0" lvl="2" marL="914400" marR="0" rtl="0" algn="l">
              <a:spcBef>
                <a:spcPts val="500"/>
              </a:spcBef>
              <a:spcAft>
                <a:spcPts val="0"/>
              </a:spcAft>
              <a:buSzPts val="2400"/>
              <a:buNone/>
              <a:defRPr b="0" i="0" sz="1800" u="none" cap="none" strike="noStrike"/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Leeg">
  <p:cSld name="2_Leeg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8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">
  <p:cSld name="Bulleted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21"/>
          <p:cNvSpPr txBox="1"/>
          <p:nvPr>
            <p:ph idx="2" type="body"/>
          </p:nvPr>
        </p:nvSpPr>
        <p:spPr>
          <a:xfrm>
            <a:off x="214174" y="768420"/>
            <a:ext cx="116712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5" name="Google Shape;135;p22"/>
          <p:cNvSpPr txBox="1"/>
          <p:nvPr>
            <p:ph idx="10" type="dt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11" type="ftr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2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dia">
  <p:cSld name="3_Titeldia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731838" y="333376"/>
            <a:ext cx="107283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6"/>
            <a:ext cx="279133" cy="71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ee objecten" type="twoObj">
  <p:cSld name="TWO_OBJECT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731838" y="328246"/>
            <a:ext cx="10719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731838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4"/>
          <p:cNvSpPr txBox="1"/>
          <p:nvPr>
            <p:ph idx="2" type="body"/>
          </p:nvPr>
        </p:nvSpPr>
        <p:spPr>
          <a:xfrm>
            <a:off x="6237982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4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2824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wee objecten">
  <p:cSld name="1_Twee objecten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731838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5"/>
          <p:cNvSpPr txBox="1"/>
          <p:nvPr>
            <p:ph idx="2" type="body"/>
          </p:nvPr>
        </p:nvSpPr>
        <p:spPr>
          <a:xfrm>
            <a:off x="6237982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dia">
  <p:cSld name="2_Titeldia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/>
          <p:nvPr>
            <p:ph idx="2" type="pic"/>
          </p:nvPr>
        </p:nvSpPr>
        <p:spPr>
          <a:xfrm>
            <a:off x="0" y="0"/>
            <a:ext cx="12192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1" type="subTitle"/>
          </p:nvPr>
        </p:nvSpPr>
        <p:spPr>
          <a:xfrm>
            <a:off x="720000" y="3822952"/>
            <a:ext cx="7920000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26"/>
          <p:cNvSpPr txBox="1"/>
          <p:nvPr>
            <p:ph type="title"/>
          </p:nvPr>
        </p:nvSpPr>
        <p:spPr>
          <a:xfrm>
            <a:off x="720000" y="720003"/>
            <a:ext cx="5114700" cy="29298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2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b="0" i="0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type="picTx">
  <p:cSld name="PICTURE_WITH_CAPTIO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/>
          <p:nvPr>
            <p:ph idx="2" type="pic"/>
          </p:nvPr>
        </p:nvSpPr>
        <p:spPr>
          <a:xfrm>
            <a:off x="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27"/>
          <p:cNvSpPr txBox="1"/>
          <p:nvPr>
            <p:ph type="title"/>
          </p:nvPr>
        </p:nvSpPr>
        <p:spPr>
          <a:xfrm>
            <a:off x="6816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6816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27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2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fbeelding met bijschrift">
  <p:cSld name="1_Afbeelding met bijschrif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/>
          <p:nvPr>
            <p:ph idx="2" type="pic"/>
          </p:nvPr>
        </p:nvSpPr>
        <p:spPr>
          <a:xfrm>
            <a:off x="609600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28"/>
          <p:cNvSpPr txBox="1"/>
          <p:nvPr>
            <p:ph type="title"/>
          </p:nvPr>
        </p:nvSpPr>
        <p:spPr>
          <a:xfrm>
            <a:off x="720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720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28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2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653667" y="600200"/>
            <a:ext cx="10832700" cy="5454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Roboto"/>
              <a:buNone/>
              <a:defRPr b="0" i="0" sz="6400" u="none" cap="none" strike="noStrike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type="title">
  <p:cSld name="TITLE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i="0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2" name="Google Shape;182;p3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30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dia">
  <p:cSld name="1_Titeldia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Google Shape;186;p3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  <a:defRPr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Roboto"/>
              <a:buChar char="•"/>
              <a:defRPr i="0" sz="28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_AND_BODY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91" name="Google Shape;191;p32"/>
          <p:cNvSpPr txBox="1"/>
          <p:nvPr>
            <p:ph idx="1" type="subTitle"/>
          </p:nvPr>
        </p:nvSpPr>
        <p:spPr>
          <a:xfrm>
            <a:off x="4176000" y="1700640"/>
            <a:ext cx="7488300" cy="48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1000"/>
              </a:spcBef>
              <a:spcAft>
                <a:spcPts val="0"/>
              </a:spcAft>
              <a:buSzPts val="3200"/>
              <a:buNone/>
              <a:defRPr b="0" i="0" sz="1800" u="none" cap="none" strike="noStrike"/>
            </a:lvl1pPr>
            <a:lvl2pPr indent="0" lvl="1" marL="457200" marR="0" rtl="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indent="0" lvl="2" marL="914400" marR="0" rtl="0" algn="l">
              <a:spcBef>
                <a:spcPts val="500"/>
              </a:spcBef>
              <a:spcAft>
                <a:spcPts val="0"/>
              </a:spcAft>
              <a:buSzPts val="2400"/>
              <a:buNone/>
              <a:defRPr b="0" i="0" sz="1800" u="none" cap="none" strike="noStrike"/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9pPr>
          </a:lstStyle>
          <a:p/>
        </p:txBody>
      </p:sp>
      <p:sp>
        <p:nvSpPr>
          <p:cNvPr id="192" name="Google Shape;192;p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9" name="Google Shape;199;p3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0" name="Google Shape;200;p3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3" name="Google Shape;203;p3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7" name="Google Shape;207;p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1" name="Google Shape;211;p3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2" name="Google Shape;212;p3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5" name="Google Shape;215;p3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8" name="Google Shape;218;p39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9" name="Google Shape;219;p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2" name="Google Shape;222;p4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1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26" name="Google Shape;226;p41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7" name="Google Shape;227;p41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8" name="Google Shape;228;p4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31" name="Google Shape;231;p4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">
  <p:cSld name="Bulleted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214174" y="768420"/>
            <a:ext cx="11671300" cy="7560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4" name="Google Shape;234;p43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5" name="Google Shape;235;p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Leeg">
  <p:cSld name="2_Leeg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6" name="Google Shape;24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6"/>
          <p:cNvSpPr txBox="1"/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8" name="Google Shape;248;p46"/>
          <p:cNvSpPr/>
          <p:nvPr/>
        </p:nvSpPr>
        <p:spPr>
          <a:xfrm>
            <a:off x="0" y="0"/>
            <a:ext cx="3044100" cy="5705700"/>
          </a:xfrm>
          <a:prstGeom prst="rect">
            <a:avLst/>
          </a:prstGeom>
          <a:solidFill>
            <a:srgbClr val="0033A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46"/>
          <p:cNvPicPr preferRelativeResize="0"/>
          <p:nvPr/>
        </p:nvPicPr>
        <p:blipFill rotWithShape="1">
          <a:blip r:embed="rId3">
            <a:alphaModFix/>
          </a:blip>
          <a:srcRect b="0" l="14444" r="16442" t="4452"/>
          <a:stretch/>
        </p:blipFill>
        <p:spPr>
          <a:xfrm>
            <a:off x="0" y="2905246"/>
            <a:ext cx="2999498" cy="2800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dia">
  <p:cSld name="1_Titeldia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7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2" name="Google Shape;252;p4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3" name="Google Shape;253;p47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  <a:defRPr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Roboto"/>
              <a:buChar char="•"/>
              <a:defRPr i="0" sz="28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254" name="Google Shape;254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7" name="Google Shape;25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type="title">
  <p:cSld name="TITLE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i="0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0" name="Google Shape;260;p4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49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dia">
  <p:cSld name="3_Titeldia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4" name="Google Shape;264;p50"/>
          <p:cNvSpPr txBox="1"/>
          <p:nvPr>
            <p:ph idx="1" type="body"/>
          </p:nvPr>
        </p:nvSpPr>
        <p:spPr>
          <a:xfrm>
            <a:off x="731838" y="333376"/>
            <a:ext cx="107283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5" name="Google Shape;26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6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leen titel" type="titleOnly">
  <p:cSld name="TITLE_ONLY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1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8" name="Google Shape;268;p5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9" name="Google Shape;269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ee objecten" type="twoObj">
  <p:cSld name="TWO_OBJECTS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2"/>
          <p:cNvSpPr txBox="1"/>
          <p:nvPr>
            <p:ph type="title"/>
          </p:nvPr>
        </p:nvSpPr>
        <p:spPr>
          <a:xfrm>
            <a:off x="731838" y="328246"/>
            <a:ext cx="10719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2" name="Google Shape;272;p52"/>
          <p:cNvSpPr txBox="1"/>
          <p:nvPr>
            <p:ph idx="1" type="body"/>
          </p:nvPr>
        </p:nvSpPr>
        <p:spPr>
          <a:xfrm>
            <a:off x="731838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52"/>
          <p:cNvSpPr txBox="1"/>
          <p:nvPr>
            <p:ph idx="2" type="body"/>
          </p:nvPr>
        </p:nvSpPr>
        <p:spPr>
          <a:xfrm>
            <a:off x="6237982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5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5" name="Google Shape;27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28246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wee objecten">
  <p:cSld name="1_Twee objecten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/>
          <p:nvPr>
            <p:ph idx="1" type="body"/>
          </p:nvPr>
        </p:nvSpPr>
        <p:spPr>
          <a:xfrm>
            <a:off x="731838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53"/>
          <p:cNvSpPr txBox="1"/>
          <p:nvPr>
            <p:ph idx="2" type="body"/>
          </p:nvPr>
        </p:nvSpPr>
        <p:spPr>
          <a:xfrm>
            <a:off x="6237982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53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0" name="Google Shape;280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6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dia">
  <p:cSld name="2_Titeldia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4"/>
          <p:cNvSpPr/>
          <p:nvPr>
            <p:ph idx="2" type="pic"/>
          </p:nvPr>
        </p:nvSpPr>
        <p:spPr>
          <a:xfrm>
            <a:off x="0" y="0"/>
            <a:ext cx="12192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54"/>
          <p:cNvSpPr txBox="1"/>
          <p:nvPr>
            <p:ph idx="1" type="subTitle"/>
          </p:nvPr>
        </p:nvSpPr>
        <p:spPr>
          <a:xfrm>
            <a:off x="720000" y="3822952"/>
            <a:ext cx="7920000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54"/>
          <p:cNvSpPr txBox="1"/>
          <p:nvPr>
            <p:ph type="title"/>
          </p:nvPr>
        </p:nvSpPr>
        <p:spPr>
          <a:xfrm>
            <a:off x="720000" y="720003"/>
            <a:ext cx="5114700" cy="29298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2588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b="0" i="0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5" name="Google Shape;285;p54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type="picTx">
  <p:cSld name="PICTURE_WITH_CAPTION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5"/>
          <p:cNvSpPr/>
          <p:nvPr>
            <p:ph idx="2" type="pic"/>
          </p:nvPr>
        </p:nvSpPr>
        <p:spPr>
          <a:xfrm>
            <a:off x="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55"/>
          <p:cNvSpPr txBox="1"/>
          <p:nvPr>
            <p:ph type="title"/>
          </p:nvPr>
        </p:nvSpPr>
        <p:spPr>
          <a:xfrm>
            <a:off x="6816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9" name="Google Shape;289;p55"/>
          <p:cNvSpPr txBox="1"/>
          <p:nvPr>
            <p:ph idx="1" type="body"/>
          </p:nvPr>
        </p:nvSpPr>
        <p:spPr>
          <a:xfrm>
            <a:off x="6816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55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5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2" name="Google Shape;29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fbeelding met bijschrift">
  <p:cSld name="1_Afbeelding met bijschrif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6"/>
          <p:cNvSpPr/>
          <p:nvPr>
            <p:ph idx="2" type="pic"/>
          </p:nvPr>
        </p:nvSpPr>
        <p:spPr>
          <a:xfrm>
            <a:off x="609600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56"/>
          <p:cNvSpPr txBox="1"/>
          <p:nvPr>
            <p:ph type="title"/>
          </p:nvPr>
        </p:nvSpPr>
        <p:spPr>
          <a:xfrm>
            <a:off x="720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6" name="Google Shape;296;p56"/>
          <p:cNvSpPr txBox="1"/>
          <p:nvPr>
            <p:ph idx="1" type="body"/>
          </p:nvPr>
        </p:nvSpPr>
        <p:spPr>
          <a:xfrm>
            <a:off x="720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56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5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9" name="Google Shape;299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5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rtl="0">
              <a:spcBef>
                <a:spcPts val="100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2pPr>
            <a:lvl3pPr indent="-381000" lvl="2" marL="13716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5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434343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8"/>
          <p:cNvSpPr txBox="1"/>
          <p:nvPr>
            <p:ph type="title"/>
          </p:nvPr>
        </p:nvSpPr>
        <p:spPr>
          <a:xfrm>
            <a:off x="653667" y="600200"/>
            <a:ext cx="10832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9pPr>
          </a:lstStyle>
          <a:p/>
        </p:txBody>
      </p:sp>
      <p:sp>
        <p:nvSpPr>
          <p:cNvPr id="306" name="Google Shape;306;p5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292929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9"/>
          <p:cNvSpPr txBox="1"/>
          <p:nvPr>
            <p:ph type="title"/>
          </p:nvPr>
        </p:nvSpPr>
        <p:spPr>
          <a:xfrm>
            <a:off x="415600" y="536667"/>
            <a:ext cx="11360700" cy="59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800"/>
              <a:buNone/>
              <a:defRPr sz="4800">
                <a:solidFill>
                  <a:srgbClr val="EFEFE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9" name="Google Shape;309;p5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0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2" name="Google Shape;312;p60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60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60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60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dia">
  <p:cSld name="3_Titeldia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731838" y="333376"/>
            <a:ext cx="107283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ee objecten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731838" y="328246"/>
            <a:ext cx="10719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731838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6237982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2824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wee objecten">
  <p:cSld name="1_Twee objecte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" type="body"/>
          </p:nvPr>
        </p:nvSpPr>
        <p:spPr>
          <a:xfrm>
            <a:off x="731838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6237982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dia">
  <p:cSld name="2_Titeldia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>
            <p:ph idx="2" type="pic"/>
          </p:nvPr>
        </p:nvSpPr>
        <p:spPr>
          <a:xfrm>
            <a:off x="0" y="0"/>
            <a:ext cx="12192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720000" y="3822952"/>
            <a:ext cx="7920000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type="title"/>
          </p:nvPr>
        </p:nvSpPr>
        <p:spPr>
          <a:xfrm>
            <a:off x="720000" y="720003"/>
            <a:ext cx="5114700" cy="29298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2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b="0" i="0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.png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theme" Target="../theme/theme5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" Type="http://schemas.openxmlformats.org/officeDocument/2006/relationships/image" Target="../media/image12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DFDFD"/>
            </a:gs>
            <a:gs pos="92000">
              <a:srgbClr val="EDEDED"/>
            </a:gs>
            <a:gs pos="100000">
              <a:srgbClr val="EDEDED"/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9548" l="327" r="17818" t="7710"/>
          <a:stretch/>
        </p:blipFill>
        <p:spPr>
          <a:xfrm>
            <a:off x="0" y="5963847"/>
            <a:ext cx="12192000" cy="942379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9411"/>
              </a:srgbClr>
            </a:outerShdw>
          </a:effectLst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5" y="5961691"/>
            <a:ext cx="3353260" cy="9423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DFDFD"/>
            </a:gs>
            <a:gs pos="92000">
              <a:srgbClr val="EDEDED"/>
            </a:gs>
            <a:gs pos="100000">
              <a:srgbClr val="EDEDED"/>
            </a:gs>
          </a:gsLst>
          <a:lin ang="5400012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 rotWithShape="1">
          <a:blip r:embed="rId1">
            <a:alphaModFix/>
          </a:blip>
          <a:srcRect b="9548" l="327" r="17819" t="7711"/>
          <a:stretch/>
        </p:blipFill>
        <p:spPr>
          <a:xfrm>
            <a:off x="0" y="5963847"/>
            <a:ext cx="12192000" cy="942379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9410"/>
              </a:srgbClr>
            </a:outerShdw>
          </a:effectLst>
        </p:spPr>
      </p:pic>
      <p:sp>
        <p:nvSpPr>
          <p:cNvPr id="103" name="Google Shape;103;p17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5" y="5961691"/>
            <a:ext cx="3353260" cy="9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DFDFD"/>
            </a:gs>
            <a:gs pos="92000">
              <a:srgbClr val="EDEDED"/>
            </a:gs>
            <a:gs pos="100000">
              <a:srgbClr val="EDEDED"/>
            </a:gs>
          </a:gsLst>
          <a:lin ang="5400012" scaled="0"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5"/>
          <p:cNvPicPr preferRelativeResize="0"/>
          <p:nvPr/>
        </p:nvPicPr>
        <p:blipFill rotWithShape="1">
          <a:blip r:embed="rId1">
            <a:alphaModFix/>
          </a:blip>
          <a:srcRect b="9548" l="327" r="17819" t="7711"/>
          <a:stretch/>
        </p:blipFill>
        <p:spPr>
          <a:xfrm>
            <a:off x="0" y="5749635"/>
            <a:ext cx="12027722" cy="1156592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9800"/>
              </a:srgbClr>
            </a:outerShdw>
          </a:effectLst>
        </p:spPr>
      </p:pic>
      <p:sp>
        <p:nvSpPr>
          <p:cNvPr id="240" name="Google Shape;240;p45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1" name="Google Shape;241;p45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4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3" name="Google Shape;243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00" y="5873200"/>
            <a:ext cx="2688750" cy="9094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CgG1HipAayU" TargetMode="External"/><Relationship Id="rId4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Relationship Id="rId4" Type="http://schemas.openxmlformats.org/officeDocument/2006/relationships/image" Target="../media/image42.png"/><Relationship Id="rId5" Type="http://schemas.openxmlformats.org/officeDocument/2006/relationships/hyperlink" Target="https://www.slideshare.net/ckmarkohchang/alphago-in-depth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gif"/><Relationship Id="rId4" Type="http://schemas.openxmlformats.org/officeDocument/2006/relationships/image" Target="../media/image50.gif"/><Relationship Id="rId5" Type="http://schemas.openxmlformats.org/officeDocument/2006/relationships/image" Target="../media/image48.gi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7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png"/><Relationship Id="rId4" Type="http://schemas.openxmlformats.org/officeDocument/2006/relationships/image" Target="../media/image6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drive.google.com/file/d/1o5KzI7zEmfOfz3K4z9EDvurG_JXoKknr/view" TargetMode="External"/><Relationship Id="rId4" Type="http://schemas.openxmlformats.org/officeDocument/2006/relationships/image" Target="../media/image62.jpg"/><Relationship Id="rId5" Type="http://schemas.openxmlformats.org/officeDocument/2006/relationships/hyperlink" Target="http://drive.google.com/file/d/0B542CRkr3arZcEpFek4zUGRDUmc/view" TargetMode="External"/><Relationship Id="rId6" Type="http://schemas.openxmlformats.org/officeDocument/2006/relationships/image" Target="../media/image6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jpg"/><Relationship Id="rId4" Type="http://schemas.openxmlformats.org/officeDocument/2006/relationships/image" Target="../media/image6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www.youtube.com/watch?v=tlOIHko8ySg" TargetMode="External"/><Relationship Id="rId4" Type="http://schemas.openxmlformats.org/officeDocument/2006/relationships/image" Target="../media/image6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0.png"/><Relationship Id="rId4" Type="http://schemas.openxmlformats.org/officeDocument/2006/relationships/hyperlink" Target="mailto:jloeckx@ai.vub.ac.be" TargetMode="External"/><Relationship Id="rId5" Type="http://schemas.openxmlformats.org/officeDocument/2006/relationships/hyperlink" Target="https://ai.vub.ac.be" TargetMode="External"/><Relationship Id="rId6" Type="http://schemas.openxmlformats.org/officeDocument/2006/relationships/image" Target="../media/image6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hyperlink" Target="https://people.cs.kuleuven.be/~luc.deraedt/acai1.pdf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1"/>
          <p:cNvSpPr txBox="1"/>
          <p:nvPr/>
        </p:nvSpPr>
        <p:spPr>
          <a:xfrm>
            <a:off x="3776125" y="304275"/>
            <a:ext cx="8343900" cy="4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5500">
                <a:latin typeface="Roboto"/>
                <a:ea typeface="Roboto"/>
                <a:cs typeface="Roboto"/>
                <a:sym typeface="Roboto"/>
              </a:rPr>
              <a:t>Artificial Intelligence:</a:t>
            </a:r>
            <a:br>
              <a:rPr b="1" lang="en-US" sz="5500">
                <a:latin typeface="Roboto"/>
                <a:ea typeface="Roboto"/>
                <a:cs typeface="Roboto"/>
                <a:sym typeface="Roboto"/>
              </a:rPr>
            </a:br>
            <a:r>
              <a:rPr b="1" lang="en-US" sz="5500">
                <a:latin typeface="Roboto"/>
                <a:ea typeface="Roboto"/>
                <a:cs typeface="Roboto"/>
                <a:sym typeface="Roboto"/>
              </a:rPr>
              <a:t>tech &amp; applications</a:t>
            </a:r>
            <a:br>
              <a:rPr b="1" lang="en-US" sz="5500">
                <a:latin typeface="Roboto"/>
                <a:ea typeface="Roboto"/>
                <a:cs typeface="Roboto"/>
                <a:sym typeface="Roboto"/>
              </a:rPr>
            </a:br>
            <a:endParaRPr b="1" sz="5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AMU-IUC workshop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Johan Loeckx</a:t>
            </a:r>
            <a:endParaRPr sz="3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April 10th, 2019</a:t>
            </a:r>
            <a:br>
              <a:rPr b="0" i="0" lang="en-US" sz="36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jloeckx@ai.vub.ac.be</a:t>
            </a:r>
            <a:endParaRPr b="0" i="0" sz="6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61"/>
          <p:cNvSpPr txBox="1"/>
          <p:nvPr/>
        </p:nvSpPr>
        <p:spPr>
          <a:xfrm>
            <a:off x="8619067" y="3644638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142" y="351200"/>
            <a:ext cx="3067200" cy="460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0"/>
          <p:cNvSpPr txBox="1"/>
          <p:nvPr>
            <p:ph type="title"/>
          </p:nvPr>
        </p:nvSpPr>
        <p:spPr>
          <a:xfrm>
            <a:off x="653667" y="2192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Sub-symbolic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 </a:t>
            </a:r>
            <a:r>
              <a:rPr b="1" lang="en-US"/>
              <a:t>chair</a:t>
            </a:r>
            <a:r>
              <a:rPr lang="en-US"/>
              <a:t>? </a:t>
            </a:r>
            <a:endParaRPr/>
          </a:p>
        </p:txBody>
      </p:sp>
      <p:sp>
        <p:nvSpPr>
          <p:cNvPr id="398" name="Google Shape;398;p71"/>
          <p:cNvSpPr txBox="1"/>
          <p:nvPr>
            <p:ph idx="1" type="body"/>
          </p:nvPr>
        </p:nvSpPr>
        <p:spPr>
          <a:xfrm>
            <a:off x="415600" y="13842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Subsymbolic (“bottom-up”)</a:t>
            </a:r>
            <a:endParaRPr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95300" lvl="0" marL="609600" rtl="0" algn="l">
              <a:spcBef>
                <a:spcPts val="1000"/>
              </a:spcBef>
              <a:spcAft>
                <a:spcPts val="0"/>
              </a:spcAft>
              <a:buSzPts val="3000"/>
              <a:buFont typeface="Roboto"/>
              <a:buChar char="•"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“raw” measurable </a:t>
            </a: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data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, e.g. from sensors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-495300" lvl="0" marL="609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Char char="•"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robust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, good for ill-defined (</a:t>
            </a: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simple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) tasks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9" name="Google Shape;39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800" y="3399375"/>
            <a:ext cx="1975675" cy="24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1399" y="3468249"/>
            <a:ext cx="2351612" cy="235161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71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2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Example: meeting room occupation</a:t>
            </a:r>
            <a:endParaRPr/>
          </a:p>
        </p:txBody>
      </p:sp>
      <p:sp>
        <p:nvSpPr>
          <p:cNvPr id="408" name="Google Shape;408;p72"/>
          <p:cNvSpPr txBox="1"/>
          <p:nvPr>
            <p:ph idx="1" type="body"/>
          </p:nvPr>
        </p:nvSpPr>
        <p:spPr>
          <a:xfrm>
            <a:off x="6542343" y="1352050"/>
            <a:ext cx="49179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temperature IR sensor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/>
              <a:t>We want to detect automatically when the classroom is occupied.</a:t>
            </a:r>
            <a:endParaRPr i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5000"/>
                </a:solidFill>
              </a:rPr>
              <a:t>⇒ Set up an experiment to learn the relation!</a:t>
            </a:r>
            <a:endParaRPr>
              <a:solidFill>
                <a:srgbClr val="FF5000"/>
              </a:solidFill>
            </a:endParaRPr>
          </a:p>
        </p:txBody>
      </p:sp>
      <p:pic>
        <p:nvPicPr>
          <p:cNvPr id="409" name="Google Shape;4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53750"/>
            <a:ext cx="5596000" cy="419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72"/>
          <p:cNvCxnSpPr/>
          <p:nvPr/>
        </p:nvCxnSpPr>
        <p:spPr>
          <a:xfrm flipH="1">
            <a:off x="5710025" y="1874700"/>
            <a:ext cx="870600" cy="373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3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look at sensor data</a:t>
            </a:r>
            <a:endParaRPr/>
          </a:p>
        </p:txBody>
      </p:sp>
      <p:sp>
        <p:nvSpPr>
          <p:cNvPr id="417" name="Google Shape;417;p73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7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52050"/>
            <a:ext cx="5767123" cy="419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73"/>
          <p:cNvSpPr txBox="1"/>
          <p:nvPr/>
        </p:nvSpPr>
        <p:spPr>
          <a:xfrm>
            <a:off x="1970350" y="171307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0" name="Google Shape;420;p73"/>
          <p:cNvSpPr txBox="1"/>
          <p:nvPr/>
        </p:nvSpPr>
        <p:spPr>
          <a:xfrm>
            <a:off x="3480975" y="16550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1" name="Google Shape;421;p73"/>
          <p:cNvSpPr txBox="1"/>
          <p:nvPr/>
        </p:nvSpPr>
        <p:spPr>
          <a:xfrm>
            <a:off x="3901200" y="186515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2" name="Google Shape;422;p73"/>
          <p:cNvSpPr txBox="1"/>
          <p:nvPr/>
        </p:nvSpPr>
        <p:spPr>
          <a:xfrm>
            <a:off x="4799350" y="179820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18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3" name="Google Shape;423;p73"/>
          <p:cNvSpPr txBox="1"/>
          <p:nvPr/>
        </p:nvSpPr>
        <p:spPr>
          <a:xfrm>
            <a:off x="5497250" y="1579725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4" name="Google Shape;424;p73"/>
          <p:cNvSpPr txBox="1"/>
          <p:nvPr/>
        </p:nvSpPr>
        <p:spPr>
          <a:xfrm>
            <a:off x="5085325" y="2158275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15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5" name="Google Shape;425;p73"/>
          <p:cNvSpPr txBox="1"/>
          <p:nvPr>
            <p:ph idx="1" type="body"/>
          </p:nvPr>
        </p:nvSpPr>
        <p:spPr>
          <a:xfrm>
            <a:off x="6389950" y="1352050"/>
            <a:ext cx="5356200" cy="13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Nice: we can use AI to learn the #persons in the room.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5000"/>
              </a:solidFill>
            </a:endParaRPr>
          </a:p>
        </p:txBody>
      </p:sp>
      <p:sp>
        <p:nvSpPr>
          <p:cNvPr id="426" name="Google Shape;426;p73"/>
          <p:cNvSpPr txBox="1"/>
          <p:nvPr/>
        </p:nvSpPr>
        <p:spPr>
          <a:xfrm>
            <a:off x="2982000" y="27059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7" name="Google Shape;427;p73"/>
          <p:cNvSpPr txBox="1"/>
          <p:nvPr/>
        </p:nvSpPr>
        <p:spPr>
          <a:xfrm>
            <a:off x="4568175" y="26864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8" name="Google Shape;428;p73"/>
          <p:cNvSpPr txBox="1"/>
          <p:nvPr/>
        </p:nvSpPr>
        <p:spPr>
          <a:xfrm>
            <a:off x="5990838" y="26195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9" name="Google Shape;429;p73"/>
          <p:cNvSpPr txBox="1"/>
          <p:nvPr/>
        </p:nvSpPr>
        <p:spPr>
          <a:xfrm>
            <a:off x="1384025" y="27059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0" name="Google Shape;430;p73"/>
          <p:cNvSpPr txBox="1"/>
          <p:nvPr/>
        </p:nvSpPr>
        <p:spPr>
          <a:xfrm>
            <a:off x="6389950" y="3146825"/>
            <a:ext cx="5556600" cy="24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latin typeface="Roboto"/>
                <a:ea typeface="Roboto"/>
                <a:cs typeface="Roboto"/>
                <a:sym typeface="Roboto"/>
              </a:rPr>
              <a:t>Used for decision making:</a:t>
            </a:r>
            <a:endParaRPr b="1"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Rooms with &lt;20 users/day will be discarded.  </a:t>
            </a:r>
            <a:endParaRPr>
              <a:solidFill>
                <a:srgbClr val="FF5000"/>
              </a:solidFill>
            </a:endParaRPr>
          </a:p>
        </p:txBody>
      </p:sp>
      <p:sp>
        <p:nvSpPr>
          <p:cNvPr id="431" name="Google Shape;431;p73"/>
          <p:cNvSpPr/>
          <p:nvPr/>
        </p:nvSpPr>
        <p:spPr>
          <a:xfrm>
            <a:off x="4495475" y="1377025"/>
            <a:ext cx="1817400" cy="432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73"/>
          <p:cNvSpPr/>
          <p:nvPr/>
        </p:nvSpPr>
        <p:spPr>
          <a:xfrm>
            <a:off x="1384025" y="3709250"/>
            <a:ext cx="3111600" cy="2868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73"/>
          <p:cNvSpPr txBox="1"/>
          <p:nvPr/>
        </p:nvSpPr>
        <p:spPr>
          <a:xfrm>
            <a:off x="1912975" y="3458025"/>
            <a:ext cx="2053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HISTORICAL DATA</a:t>
            </a:r>
            <a:endParaRPr b="1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34" name="Google Shape;434;p73"/>
          <p:cNvCxnSpPr/>
          <p:nvPr/>
        </p:nvCxnSpPr>
        <p:spPr>
          <a:xfrm>
            <a:off x="4505050" y="1358200"/>
            <a:ext cx="0" cy="3701700"/>
          </a:xfrm>
          <a:prstGeom prst="straightConnector1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4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look at sensor data</a:t>
            </a:r>
            <a:endParaRPr/>
          </a:p>
        </p:txBody>
      </p:sp>
      <p:sp>
        <p:nvSpPr>
          <p:cNvPr id="441" name="Google Shape;441;p74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p7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52050"/>
            <a:ext cx="5767123" cy="419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4"/>
          <p:cNvSpPr txBox="1"/>
          <p:nvPr/>
        </p:nvSpPr>
        <p:spPr>
          <a:xfrm>
            <a:off x="1970350" y="171307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4" name="Google Shape;444;p74"/>
          <p:cNvSpPr txBox="1"/>
          <p:nvPr/>
        </p:nvSpPr>
        <p:spPr>
          <a:xfrm>
            <a:off x="3480975" y="16550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5" name="Google Shape;445;p74"/>
          <p:cNvSpPr txBox="1"/>
          <p:nvPr/>
        </p:nvSpPr>
        <p:spPr>
          <a:xfrm>
            <a:off x="3901200" y="186515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6" name="Google Shape;446;p74"/>
          <p:cNvSpPr txBox="1"/>
          <p:nvPr/>
        </p:nvSpPr>
        <p:spPr>
          <a:xfrm>
            <a:off x="4799350" y="179820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18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7" name="Google Shape;447;p74"/>
          <p:cNvSpPr txBox="1"/>
          <p:nvPr/>
        </p:nvSpPr>
        <p:spPr>
          <a:xfrm>
            <a:off x="5497250" y="1579725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8" name="Google Shape;448;p74"/>
          <p:cNvSpPr txBox="1"/>
          <p:nvPr/>
        </p:nvSpPr>
        <p:spPr>
          <a:xfrm>
            <a:off x="5085325" y="2158275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15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9" name="Google Shape;449;p74"/>
          <p:cNvSpPr txBox="1"/>
          <p:nvPr/>
        </p:nvSpPr>
        <p:spPr>
          <a:xfrm>
            <a:off x="2982000" y="27059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0" name="Google Shape;450;p74"/>
          <p:cNvSpPr txBox="1"/>
          <p:nvPr/>
        </p:nvSpPr>
        <p:spPr>
          <a:xfrm>
            <a:off x="4120540" y="271514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1" name="Google Shape;451;p74"/>
          <p:cNvSpPr txBox="1"/>
          <p:nvPr/>
        </p:nvSpPr>
        <p:spPr>
          <a:xfrm>
            <a:off x="5990838" y="26195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2" name="Google Shape;452;p74"/>
          <p:cNvSpPr txBox="1"/>
          <p:nvPr/>
        </p:nvSpPr>
        <p:spPr>
          <a:xfrm>
            <a:off x="6542350" y="1386900"/>
            <a:ext cx="5404200" cy="18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The board decides to</a:t>
            </a:r>
            <a:r>
              <a:rPr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3200">
                <a:latin typeface="Roboto"/>
                <a:ea typeface="Roboto"/>
                <a:cs typeface="Roboto"/>
                <a:sym typeface="Roboto"/>
              </a:rPr>
              <a:t>cut down energy. </a:t>
            </a:r>
            <a:r>
              <a:rPr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What will happen to the predictions?</a:t>
            </a:r>
            <a:endParaRPr>
              <a:solidFill>
                <a:srgbClr val="FF5000"/>
              </a:solidFill>
            </a:endParaRPr>
          </a:p>
        </p:txBody>
      </p:sp>
      <p:sp>
        <p:nvSpPr>
          <p:cNvPr id="453" name="Google Shape;453;p74"/>
          <p:cNvSpPr/>
          <p:nvPr/>
        </p:nvSpPr>
        <p:spPr>
          <a:xfrm>
            <a:off x="1384025" y="3937850"/>
            <a:ext cx="3111600" cy="2868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74"/>
          <p:cNvSpPr txBox="1"/>
          <p:nvPr/>
        </p:nvSpPr>
        <p:spPr>
          <a:xfrm>
            <a:off x="1912975" y="3686625"/>
            <a:ext cx="2053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HISTORICAL DATA</a:t>
            </a:r>
            <a:endParaRPr b="1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55" name="Google Shape;455;p74"/>
          <p:cNvCxnSpPr/>
          <p:nvPr/>
        </p:nvCxnSpPr>
        <p:spPr>
          <a:xfrm>
            <a:off x="4505050" y="1358200"/>
            <a:ext cx="0" cy="3701700"/>
          </a:xfrm>
          <a:prstGeom prst="straightConnector1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6" name="Google Shape;456;p74"/>
          <p:cNvSpPr/>
          <p:nvPr/>
        </p:nvSpPr>
        <p:spPr>
          <a:xfrm>
            <a:off x="4495625" y="3927950"/>
            <a:ext cx="1797900" cy="2868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4"/>
          <p:cNvSpPr txBox="1"/>
          <p:nvPr/>
        </p:nvSpPr>
        <p:spPr>
          <a:xfrm>
            <a:off x="4639148" y="3676725"/>
            <a:ext cx="1511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Nunito"/>
                <a:ea typeface="Nunito"/>
                <a:cs typeface="Nunito"/>
                <a:sym typeface="Nunito"/>
              </a:rPr>
              <a:t>PREDICTIONS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5"/>
          <p:cNvSpPr txBox="1"/>
          <p:nvPr>
            <p:ph idx="1" type="body"/>
          </p:nvPr>
        </p:nvSpPr>
        <p:spPr>
          <a:xfrm>
            <a:off x="731832" y="1352050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7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52050"/>
            <a:ext cx="5767100" cy="419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7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Energy saving ⇒ A/C off at night</a:t>
            </a:r>
            <a:endParaRPr/>
          </a:p>
        </p:txBody>
      </p:sp>
      <p:sp>
        <p:nvSpPr>
          <p:cNvPr id="466" name="Google Shape;466;p75"/>
          <p:cNvSpPr txBox="1"/>
          <p:nvPr/>
        </p:nvSpPr>
        <p:spPr>
          <a:xfrm>
            <a:off x="1970350" y="163687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7" name="Google Shape;467;p75"/>
          <p:cNvSpPr txBox="1"/>
          <p:nvPr/>
        </p:nvSpPr>
        <p:spPr>
          <a:xfrm>
            <a:off x="3480975" y="15788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8" name="Google Shape;468;p75"/>
          <p:cNvSpPr txBox="1"/>
          <p:nvPr/>
        </p:nvSpPr>
        <p:spPr>
          <a:xfrm>
            <a:off x="3901200" y="186515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9" name="Google Shape;469;p75"/>
          <p:cNvSpPr txBox="1"/>
          <p:nvPr/>
        </p:nvSpPr>
        <p:spPr>
          <a:xfrm>
            <a:off x="4799350" y="179820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18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0" name="Google Shape;470;p75"/>
          <p:cNvSpPr txBox="1"/>
          <p:nvPr/>
        </p:nvSpPr>
        <p:spPr>
          <a:xfrm>
            <a:off x="5497250" y="1579725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1" name="Google Shape;471;p75"/>
          <p:cNvSpPr txBox="1"/>
          <p:nvPr/>
        </p:nvSpPr>
        <p:spPr>
          <a:xfrm>
            <a:off x="5085325" y="2158275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15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2" name="Google Shape;472;p75"/>
          <p:cNvSpPr txBox="1"/>
          <p:nvPr/>
        </p:nvSpPr>
        <p:spPr>
          <a:xfrm>
            <a:off x="2982000" y="27059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3" name="Google Shape;473;p75"/>
          <p:cNvSpPr txBox="1"/>
          <p:nvPr/>
        </p:nvSpPr>
        <p:spPr>
          <a:xfrm>
            <a:off x="4895000" y="331762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-10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4" name="Google Shape;474;p75"/>
          <p:cNvSpPr txBox="1"/>
          <p:nvPr/>
        </p:nvSpPr>
        <p:spPr>
          <a:xfrm>
            <a:off x="6542350" y="1386900"/>
            <a:ext cx="54042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latin typeface="Roboto"/>
                <a:ea typeface="Roboto"/>
                <a:cs typeface="Roboto"/>
                <a:sym typeface="Roboto"/>
              </a:rPr>
              <a:t>Negative #persons?! </a:t>
            </a:r>
            <a:r>
              <a:rPr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What is the consequence?</a:t>
            </a:r>
            <a:endParaRPr sz="3200">
              <a:solidFill>
                <a:srgbClr val="FF5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5000"/>
              </a:solidFill>
            </a:endParaRPr>
          </a:p>
        </p:txBody>
      </p:sp>
      <p:sp>
        <p:nvSpPr>
          <p:cNvPr id="475" name="Google Shape;475;p75"/>
          <p:cNvSpPr/>
          <p:nvPr/>
        </p:nvSpPr>
        <p:spPr>
          <a:xfrm>
            <a:off x="1384025" y="3937850"/>
            <a:ext cx="3111600" cy="2868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5"/>
          <p:cNvSpPr txBox="1"/>
          <p:nvPr/>
        </p:nvSpPr>
        <p:spPr>
          <a:xfrm>
            <a:off x="1912975" y="3686625"/>
            <a:ext cx="2053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TRAINING DATA</a:t>
            </a:r>
            <a:endParaRPr b="1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77" name="Google Shape;477;p75"/>
          <p:cNvCxnSpPr/>
          <p:nvPr/>
        </p:nvCxnSpPr>
        <p:spPr>
          <a:xfrm>
            <a:off x="4505050" y="1358200"/>
            <a:ext cx="0" cy="3701700"/>
          </a:xfrm>
          <a:prstGeom prst="straightConnector1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75"/>
          <p:cNvSpPr/>
          <p:nvPr/>
        </p:nvSpPr>
        <p:spPr>
          <a:xfrm>
            <a:off x="4495625" y="3927950"/>
            <a:ext cx="1797900" cy="2868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75"/>
          <p:cNvSpPr txBox="1"/>
          <p:nvPr/>
        </p:nvSpPr>
        <p:spPr>
          <a:xfrm>
            <a:off x="4639148" y="3676725"/>
            <a:ext cx="1511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Nunito"/>
                <a:ea typeface="Nunito"/>
                <a:cs typeface="Nunito"/>
                <a:sym typeface="Nunito"/>
              </a:rPr>
              <a:t>PREDICTIONS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0" name="Google Shape;480;p75"/>
          <p:cNvSpPr txBox="1"/>
          <p:nvPr/>
        </p:nvSpPr>
        <p:spPr>
          <a:xfrm>
            <a:off x="5521850" y="331762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-10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1" name="Google Shape;481;p75"/>
          <p:cNvSpPr txBox="1"/>
          <p:nvPr/>
        </p:nvSpPr>
        <p:spPr>
          <a:xfrm>
            <a:off x="4122250" y="27151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2" name="Google Shape;482;p75"/>
          <p:cNvSpPr txBox="1"/>
          <p:nvPr/>
        </p:nvSpPr>
        <p:spPr>
          <a:xfrm>
            <a:off x="6542350" y="2681025"/>
            <a:ext cx="5404200" cy="23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The model </a:t>
            </a:r>
            <a:r>
              <a:rPr b="1" lang="en-US" sz="3200">
                <a:latin typeface="Roboto"/>
                <a:ea typeface="Roboto"/>
                <a:cs typeface="Roboto"/>
                <a:sym typeface="Roboto"/>
              </a:rPr>
              <a:t>overgeneralized. </a:t>
            </a:r>
            <a:br>
              <a:rPr b="1" lang="en-US" sz="3200">
                <a:latin typeface="Roboto"/>
                <a:ea typeface="Roboto"/>
                <a:cs typeface="Roboto"/>
                <a:sym typeface="Roboto"/>
              </a:rPr>
            </a:b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Room will be discarded as the sum &lt; 20. 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6"/>
          <p:cNvSpPr txBox="1"/>
          <p:nvPr>
            <p:ph type="title"/>
          </p:nvPr>
        </p:nvSpPr>
        <p:spPr>
          <a:xfrm>
            <a:off x="653667" y="2192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AHA!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FFFFFF"/>
                </a:solidFill>
              </a:rPr>
              <a:t>We</a:t>
            </a:r>
            <a:r>
              <a:rPr lang="en-US">
                <a:solidFill>
                  <a:srgbClr val="FFFFFF"/>
                </a:solidFill>
              </a:rPr>
              <a:t> know that the #persons cannot be negative.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7"/>
          <p:cNvSpPr txBox="1"/>
          <p:nvPr>
            <p:ph idx="1" type="body"/>
          </p:nvPr>
        </p:nvSpPr>
        <p:spPr>
          <a:xfrm>
            <a:off x="731832" y="1352050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Google Shape;495;p7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49" y="1358200"/>
            <a:ext cx="5767104" cy="419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77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Strange… what happens here? </a:t>
            </a:r>
            <a:endParaRPr/>
          </a:p>
        </p:txBody>
      </p:sp>
      <p:sp>
        <p:nvSpPr>
          <p:cNvPr id="497" name="Google Shape;497;p77"/>
          <p:cNvSpPr txBox="1"/>
          <p:nvPr/>
        </p:nvSpPr>
        <p:spPr>
          <a:xfrm>
            <a:off x="1970350" y="163687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8" name="Google Shape;498;p77"/>
          <p:cNvSpPr txBox="1"/>
          <p:nvPr/>
        </p:nvSpPr>
        <p:spPr>
          <a:xfrm>
            <a:off x="3480975" y="15788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" name="Google Shape;499;p77"/>
          <p:cNvSpPr txBox="1"/>
          <p:nvPr/>
        </p:nvSpPr>
        <p:spPr>
          <a:xfrm>
            <a:off x="3901200" y="186515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0" name="Google Shape;500;p77"/>
          <p:cNvSpPr txBox="1"/>
          <p:nvPr/>
        </p:nvSpPr>
        <p:spPr>
          <a:xfrm>
            <a:off x="2982000" y="27059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1" name="Google Shape;501;p77"/>
          <p:cNvSpPr txBox="1"/>
          <p:nvPr/>
        </p:nvSpPr>
        <p:spPr>
          <a:xfrm>
            <a:off x="4895000" y="331762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2" name="Google Shape;502;p77"/>
          <p:cNvSpPr txBox="1"/>
          <p:nvPr/>
        </p:nvSpPr>
        <p:spPr>
          <a:xfrm>
            <a:off x="6542350" y="1386900"/>
            <a:ext cx="54042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latin typeface="Roboto"/>
                <a:ea typeface="Roboto"/>
                <a:cs typeface="Roboto"/>
                <a:sym typeface="Roboto"/>
              </a:rPr>
              <a:t>Room no longer in use? </a:t>
            </a:r>
            <a:br>
              <a:rPr b="1" lang="en-US" sz="3200">
                <a:latin typeface="Roboto"/>
                <a:ea typeface="Roboto"/>
                <a:cs typeface="Roboto"/>
                <a:sym typeface="Roboto"/>
              </a:rPr>
            </a:b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Very cold outside?</a:t>
            </a:r>
            <a:endParaRPr sz="3200">
              <a:solidFill>
                <a:srgbClr val="FF5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5000"/>
              </a:solidFill>
            </a:endParaRPr>
          </a:p>
        </p:txBody>
      </p:sp>
      <p:cxnSp>
        <p:nvCxnSpPr>
          <p:cNvPr id="503" name="Google Shape;503;p77"/>
          <p:cNvCxnSpPr/>
          <p:nvPr/>
        </p:nvCxnSpPr>
        <p:spPr>
          <a:xfrm>
            <a:off x="4505050" y="1358200"/>
            <a:ext cx="0" cy="3701700"/>
          </a:xfrm>
          <a:prstGeom prst="straightConnector1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4" name="Google Shape;504;p77"/>
          <p:cNvSpPr txBox="1"/>
          <p:nvPr/>
        </p:nvSpPr>
        <p:spPr>
          <a:xfrm>
            <a:off x="4122250" y="27151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5" name="Google Shape;505;p77"/>
          <p:cNvSpPr txBox="1"/>
          <p:nvPr/>
        </p:nvSpPr>
        <p:spPr>
          <a:xfrm>
            <a:off x="6542350" y="2985825"/>
            <a:ext cx="5404200" cy="23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sensor</a:t>
            </a:r>
            <a:r>
              <a:rPr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 input was </a:t>
            </a:r>
            <a:r>
              <a:rPr b="1"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blocked </a:t>
            </a:r>
            <a:r>
              <a:rPr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and outputs 0</a:t>
            </a:r>
            <a:r>
              <a:rPr b="1"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b="1" lang="en-US" sz="3200"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b="1" lang="en-US" sz="3200">
                <a:latin typeface="Roboto"/>
                <a:ea typeface="Roboto"/>
                <a:cs typeface="Roboto"/>
                <a:sym typeface="Roboto"/>
              </a:rPr>
            </a:b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Room will be discarded. 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p77"/>
          <p:cNvSpPr txBox="1"/>
          <p:nvPr/>
        </p:nvSpPr>
        <p:spPr>
          <a:xfrm>
            <a:off x="5152600" y="396707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7" name="Google Shape;507;p77"/>
          <p:cNvSpPr txBox="1"/>
          <p:nvPr/>
        </p:nvSpPr>
        <p:spPr>
          <a:xfrm>
            <a:off x="5687800" y="396675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08" name="Google Shape;508;p77"/>
          <p:cNvCxnSpPr>
            <a:endCxn id="501" idx="0"/>
          </p:cNvCxnSpPr>
          <p:nvPr/>
        </p:nvCxnSpPr>
        <p:spPr>
          <a:xfrm flipH="1">
            <a:off x="5124500" y="2601525"/>
            <a:ext cx="270000" cy="716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9" name="Google Shape;509;p77"/>
          <p:cNvSpPr txBox="1"/>
          <p:nvPr/>
        </p:nvSpPr>
        <p:spPr>
          <a:xfrm>
            <a:off x="4841100" y="1867050"/>
            <a:ext cx="1539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Nunito"/>
                <a:ea typeface="Nunito"/>
                <a:cs typeface="Nunito"/>
                <a:sym typeface="Nunito"/>
              </a:rPr>
              <a:t>We capped the #persons to be &gt;=0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/>
          <p:nvPr>
            <p:ph idx="1" type="body"/>
          </p:nvPr>
        </p:nvSpPr>
        <p:spPr>
          <a:xfrm>
            <a:off x="731832" y="1352050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Google Shape;516;p7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25" y="1352050"/>
            <a:ext cx="5767119" cy="419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8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summer comes...</a:t>
            </a:r>
            <a:endParaRPr/>
          </a:p>
        </p:txBody>
      </p:sp>
      <p:sp>
        <p:nvSpPr>
          <p:cNvPr id="518" name="Google Shape;518;p78"/>
          <p:cNvSpPr txBox="1"/>
          <p:nvPr/>
        </p:nvSpPr>
        <p:spPr>
          <a:xfrm>
            <a:off x="1970350" y="1636875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9" name="Google Shape;519;p78"/>
          <p:cNvSpPr txBox="1"/>
          <p:nvPr/>
        </p:nvSpPr>
        <p:spPr>
          <a:xfrm>
            <a:off x="3480975" y="15788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22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0" name="Google Shape;520;p78"/>
          <p:cNvSpPr txBox="1"/>
          <p:nvPr/>
        </p:nvSpPr>
        <p:spPr>
          <a:xfrm>
            <a:off x="3901200" y="1865150"/>
            <a:ext cx="5082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20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1" name="Google Shape;521;p78"/>
          <p:cNvSpPr txBox="1"/>
          <p:nvPr/>
        </p:nvSpPr>
        <p:spPr>
          <a:xfrm>
            <a:off x="2982000" y="270590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22" name="Google Shape;522;p78"/>
          <p:cNvCxnSpPr/>
          <p:nvPr/>
        </p:nvCxnSpPr>
        <p:spPr>
          <a:xfrm>
            <a:off x="4505050" y="1358200"/>
            <a:ext cx="0" cy="3701700"/>
          </a:xfrm>
          <a:prstGeom prst="straightConnector1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3" name="Google Shape;523;p78"/>
          <p:cNvSpPr txBox="1"/>
          <p:nvPr/>
        </p:nvSpPr>
        <p:spPr>
          <a:xfrm>
            <a:off x="4122250" y="27151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4" name="Google Shape;524;p78"/>
          <p:cNvSpPr txBox="1"/>
          <p:nvPr/>
        </p:nvSpPr>
        <p:spPr>
          <a:xfrm>
            <a:off x="6542350" y="1309425"/>
            <a:ext cx="5404200" cy="3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A/C is shut off in summer.</a:t>
            </a:r>
            <a:br>
              <a:rPr lang="en-US" sz="3200">
                <a:latin typeface="Roboto"/>
                <a:ea typeface="Roboto"/>
                <a:cs typeface="Roboto"/>
                <a:sym typeface="Roboto"/>
              </a:rPr>
            </a:br>
            <a:r>
              <a:rPr lang="en-US" sz="3200">
                <a:solidFill>
                  <a:srgbClr val="FF5000"/>
                </a:solidFill>
                <a:latin typeface="Roboto"/>
                <a:ea typeface="Roboto"/>
                <a:cs typeface="Roboto"/>
                <a:sym typeface="Roboto"/>
              </a:rPr>
              <a:t> 20 °C is no longer a reference.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u="sng">
                <a:latin typeface="Roboto"/>
                <a:ea typeface="Roboto"/>
                <a:cs typeface="Roboto"/>
                <a:sym typeface="Roboto"/>
              </a:rPr>
              <a:t>We</a:t>
            </a:r>
            <a:r>
              <a:rPr lang="en-US" sz="3200">
                <a:latin typeface="Roboto"/>
                <a:ea typeface="Roboto"/>
                <a:cs typeface="Roboto"/>
                <a:sym typeface="Roboto"/>
              </a:rPr>
              <a:t> know the sensor is just a proxy to measure t° increase by human presence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p78"/>
          <p:cNvSpPr txBox="1"/>
          <p:nvPr/>
        </p:nvSpPr>
        <p:spPr>
          <a:xfrm>
            <a:off x="4581250" y="3312750"/>
            <a:ext cx="459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endParaRPr b="1" sz="1200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9"/>
          <p:cNvSpPr txBox="1"/>
          <p:nvPr>
            <p:ph type="title"/>
          </p:nvPr>
        </p:nvSpPr>
        <p:spPr>
          <a:xfrm>
            <a:off x="653667" y="2192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Algorithms have no idea of the </a:t>
            </a:r>
            <a:r>
              <a:rPr b="1" lang="en-US">
                <a:solidFill>
                  <a:srgbClr val="FFFFFF"/>
                </a:solidFill>
              </a:rPr>
              <a:t>context</a:t>
            </a:r>
            <a:r>
              <a:rPr lang="en-US">
                <a:solidFill>
                  <a:srgbClr val="FFFFFF"/>
                </a:solidFill>
              </a:rPr>
              <a:t>, unless you tell them so.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vid Cope's computer program Experiments in Musical Intelligence composed a complete hour-long symphony in Beethoven's style of which this represents the beginning of the second movement. The complete work is available from Amazon as a CD or as MP3 downloads. The visual part was algorithmically composed as well." id="328" name="Google Shape;328;p62" title="David Cope Emmy Beethoven 2 be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Data</a:t>
            </a:r>
            <a:r>
              <a:rPr lang="en-US"/>
              <a:t> are a </a:t>
            </a:r>
            <a:r>
              <a:rPr b="1" lang="en-US"/>
              <a:t>projection</a:t>
            </a:r>
            <a:r>
              <a:rPr lang="en-US"/>
              <a:t> of reality</a:t>
            </a:r>
            <a:endParaRPr/>
          </a:p>
        </p:txBody>
      </p:sp>
      <p:sp>
        <p:nvSpPr>
          <p:cNvPr id="538" name="Google Shape;538;p80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9" name="Google Shape;53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2045000"/>
            <a:ext cx="5471460" cy="36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80"/>
          <p:cNvSpPr txBox="1"/>
          <p:nvPr/>
        </p:nvSpPr>
        <p:spPr>
          <a:xfrm>
            <a:off x="415600" y="14339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Which </a:t>
            </a:r>
            <a:r>
              <a:rPr b="1" lang="en-US" sz="32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representation</a:t>
            </a:r>
            <a:r>
              <a:rPr lang="en-US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do you prefer?</a:t>
            </a:r>
            <a:endParaRPr/>
          </a:p>
        </p:txBody>
      </p:sp>
      <p:pic>
        <p:nvPicPr>
          <p:cNvPr id="541" name="Google Shape;54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850" y="2045000"/>
            <a:ext cx="5611302" cy="3652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1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8" name="Google Shape;548;p8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learning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8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Learning: regression</a:t>
            </a:r>
            <a:endParaRPr/>
          </a:p>
        </p:txBody>
      </p:sp>
      <p:sp>
        <p:nvSpPr>
          <p:cNvPr id="556" name="Google Shape;556;p8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>
                <a:latin typeface="Nunito"/>
                <a:ea typeface="Nunito"/>
                <a:cs typeface="Nunito"/>
                <a:sym typeface="Nunito"/>
              </a:rPr>
              <a:t>Optimization 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of parameters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That define a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function</a:t>
            </a:r>
            <a:br>
              <a:rPr b="1" lang="en-US">
                <a:latin typeface="Nunito"/>
                <a:ea typeface="Nunito"/>
                <a:cs typeface="Nunito"/>
                <a:sym typeface="Nunito"/>
              </a:rPr>
            </a:br>
            <a:r>
              <a:rPr lang="en-US" sz="24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(nonlinear, high-dimensional)</a:t>
            </a:r>
            <a:br>
              <a:rPr lang="en-US">
                <a:latin typeface="Nunito"/>
                <a:ea typeface="Nunito"/>
                <a:cs typeface="Nunito"/>
                <a:sym typeface="Nunito"/>
              </a:rPr>
            </a:b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to maximize a particular </a:t>
            </a:r>
            <a:r>
              <a:rPr b="1" lang="en-US">
                <a:latin typeface="Nunito"/>
                <a:ea typeface="Nunito"/>
                <a:cs typeface="Nunito"/>
                <a:sym typeface="Nunito"/>
              </a:rPr>
              <a:t>objective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 </a:t>
            </a:r>
            <a:br>
              <a:rPr lang="en-US">
                <a:latin typeface="Nunito"/>
                <a:ea typeface="Nunito"/>
                <a:cs typeface="Nunito"/>
                <a:sym typeface="Nunito"/>
              </a:rPr>
            </a:br>
            <a:r>
              <a:rPr lang="en-US" sz="24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(e.g. #prediction errors)</a:t>
            </a:r>
            <a:endParaRPr sz="24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7" name="Google Shape;557;p82"/>
          <p:cNvSpPr/>
          <p:nvPr/>
        </p:nvSpPr>
        <p:spPr>
          <a:xfrm>
            <a:off x="3039050" y="3072625"/>
            <a:ext cx="2073000" cy="423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8" name="Google Shape;558;p82"/>
          <p:cNvPicPr preferRelativeResize="0"/>
          <p:nvPr/>
        </p:nvPicPr>
        <p:blipFill rotWithShape="1">
          <a:blip r:embed="rId3">
            <a:alphaModFix/>
          </a:blip>
          <a:srcRect b="18103" l="7503" r="6549" t="17309"/>
          <a:stretch/>
        </p:blipFill>
        <p:spPr>
          <a:xfrm>
            <a:off x="7037775" y="1482700"/>
            <a:ext cx="4738524" cy="267062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82"/>
          <p:cNvSpPr txBox="1"/>
          <p:nvPr/>
        </p:nvSpPr>
        <p:spPr>
          <a:xfrm>
            <a:off x="5640675" y="2967600"/>
            <a:ext cx="162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= task</a:t>
            </a:r>
            <a:endParaRPr sz="30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Learning: classification</a:t>
            </a:r>
            <a:endParaRPr/>
          </a:p>
        </p:txBody>
      </p:sp>
      <p:sp>
        <p:nvSpPr>
          <p:cNvPr id="566" name="Google Shape;566;p83"/>
          <p:cNvSpPr txBox="1"/>
          <p:nvPr>
            <p:ph idx="1" type="body"/>
          </p:nvPr>
        </p:nvSpPr>
        <p:spPr>
          <a:xfrm>
            <a:off x="415600" y="1527700"/>
            <a:ext cx="115800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Divide the input space in classes</a:t>
            </a:r>
            <a:br>
              <a:rPr lang="en-US">
                <a:latin typeface="Nunito"/>
                <a:ea typeface="Nunito"/>
                <a:cs typeface="Nunito"/>
                <a:sym typeface="Nunito"/>
              </a:rPr>
            </a:b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31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Nunito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E.g. Support Vector Machines (SVMs)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67" name="Google Shape;56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9950" y="3309000"/>
            <a:ext cx="2523275" cy="248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5950" y="3298838"/>
            <a:ext cx="4956850" cy="22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4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4" name="Google Shape;574;p84"/>
          <p:cNvSpPr txBox="1"/>
          <p:nvPr/>
        </p:nvSpPr>
        <p:spPr>
          <a:xfrm>
            <a:off x="354900" y="4714575"/>
            <a:ext cx="119967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/>
              <a:t>BASIS = OPTIMIZATION</a:t>
            </a:r>
            <a:br>
              <a:rPr b="1" lang="en-US" sz="4800"/>
            </a:b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  <p:pic>
        <p:nvPicPr>
          <p:cNvPr id="575" name="Google Shape;5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7121" y="1234950"/>
            <a:ext cx="2604875" cy="159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4"/>
          <p:cNvSpPr txBox="1"/>
          <p:nvPr/>
        </p:nvSpPr>
        <p:spPr>
          <a:xfrm>
            <a:off x="10477900" y="883375"/>
            <a:ext cx="11961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Dosis"/>
                <a:ea typeface="Dosis"/>
                <a:cs typeface="Dosis"/>
                <a:sym typeface="Dosis"/>
              </a:rPr>
              <a:t>Model B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77" name="Google Shape;577;p84"/>
          <p:cNvSpPr/>
          <p:nvPr/>
        </p:nvSpPr>
        <p:spPr>
          <a:xfrm>
            <a:off x="9936950" y="1328875"/>
            <a:ext cx="90000" cy="90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84"/>
          <p:cNvSpPr/>
          <p:nvPr/>
        </p:nvSpPr>
        <p:spPr>
          <a:xfrm>
            <a:off x="10536850" y="1418875"/>
            <a:ext cx="90000" cy="90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84"/>
          <p:cNvSpPr/>
          <p:nvPr/>
        </p:nvSpPr>
        <p:spPr>
          <a:xfrm>
            <a:off x="11175825" y="1910975"/>
            <a:ext cx="90000" cy="90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84"/>
          <p:cNvSpPr/>
          <p:nvPr/>
        </p:nvSpPr>
        <p:spPr>
          <a:xfrm>
            <a:off x="11746075" y="2000975"/>
            <a:ext cx="90000" cy="90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84"/>
          <p:cNvSpPr/>
          <p:nvPr/>
        </p:nvSpPr>
        <p:spPr>
          <a:xfrm>
            <a:off x="12005000" y="2417175"/>
            <a:ext cx="90000" cy="90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2" name="Google Shape;582;p84"/>
          <p:cNvGrpSpPr/>
          <p:nvPr/>
        </p:nvGrpSpPr>
        <p:grpSpPr>
          <a:xfrm>
            <a:off x="341828" y="883375"/>
            <a:ext cx="2702600" cy="2019497"/>
            <a:chOff x="494228" y="1188175"/>
            <a:chExt cx="2702600" cy="2019497"/>
          </a:xfrm>
        </p:grpSpPr>
        <p:pic>
          <p:nvPicPr>
            <p:cNvPr id="583" name="Google Shape;583;p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4228" y="1433872"/>
              <a:ext cx="2702600" cy="177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84"/>
            <p:cNvSpPr txBox="1"/>
            <p:nvPr/>
          </p:nvSpPr>
          <p:spPr>
            <a:xfrm>
              <a:off x="1476475" y="1188175"/>
              <a:ext cx="11961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Dosis"/>
                  <a:ea typeface="Dosis"/>
                  <a:cs typeface="Dosis"/>
                  <a:sym typeface="Dosis"/>
                </a:rPr>
                <a:t>Model A</a:t>
              </a:r>
              <a:endParaRPr b="1"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585" name="Google Shape;585;p84"/>
            <p:cNvSpPr/>
            <p:nvPr/>
          </p:nvSpPr>
          <p:spPr>
            <a:xfrm>
              <a:off x="923225" y="1655425"/>
              <a:ext cx="90000" cy="900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84"/>
            <p:cNvSpPr/>
            <p:nvPr/>
          </p:nvSpPr>
          <p:spPr>
            <a:xfrm>
              <a:off x="1523125" y="1745425"/>
              <a:ext cx="90000" cy="900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84"/>
            <p:cNvSpPr/>
            <p:nvPr/>
          </p:nvSpPr>
          <p:spPr>
            <a:xfrm>
              <a:off x="2162100" y="2237525"/>
              <a:ext cx="90000" cy="900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84"/>
            <p:cNvSpPr/>
            <p:nvPr/>
          </p:nvSpPr>
          <p:spPr>
            <a:xfrm>
              <a:off x="2732350" y="2327525"/>
              <a:ext cx="90000" cy="900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84"/>
            <p:cNvSpPr/>
            <p:nvPr/>
          </p:nvSpPr>
          <p:spPr>
            <a:xfrm>
              <a:off x="2991275" y="2743725"/>
              <a:ext cx="90000" cy="900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84"/>
          <p:cNvSpPr/>
          <p:nvPr/>
        </p:nvSpPr>
        <p:spPr>
          <a:xfrm>
            <a:off x="1070025" y="3484725"/>
            <a:ext cx="90000" cy="90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1" name="Google Shape;591;p84"/>
          <p:cNvGrpSpPr/>
          <p:nvPr/>
        </p:nvGrpSpPr>
        <p:grpSpPr>
          <a:xfrm>
            <a:off x="3044428" y="145350"/>
            <a:ext cx="6689393" cy="4430625"/>
            <a:chOff x="3044428" y="145350"/>
            <a:chExt cx="6689393" cy="4430625"/>
          </a:xfrm>
        </p:grpSpPr>
        <p:pic>
          <p:nvPicPr>
            <p:cNvPr id="592" name="Google Shape;592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65988" y="145350"/>
              <a:ext cx="5495926" cy="41219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3" name="Google Shape;593;p84"/>
            <p:cNvCxnSpPr>
              <a:endCxn id="583" idx="3"/>
            </p:cNvCxnSpPr>
            <p:nvPr/>
          </p:nvCxnSpPr>
          <p:spPr>
            <a:xfrm rot="10800000">
              <a:off x="3044428" y="2015972"/>
              <a:ext cx="3469500" cy="1245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94" name="Google Shape;594;p84"/>
            <p:cNvCxnSpPr/>
            <p:nvPr/>
          </p:nvCxnSpPr>
          <p:spPr>
            <a:xfrm flipH="1" rot="10800000">
              <a:off x="9020121" y="2498965"/>
              <a:ext cx="713700" cy="66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95" name="Google Shape;595;p84"/>
            <p:cNvSpPr/>
            <p:nvPr/>
          </p:nvSpPr>
          <p:spPr>
            <a:xfrm>
              <a:off x="6645700" y="3207675"/>
              <a:ext cx="123000" cy="123000"/>
            </a:xfrm>
            <a:prstGeom prst="ellipse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84"/>
            <p:cNvSpPr/>
            <p:nvPr/>
          </p:nvSpPr>
          <p:spPr>
            <a:xfrm>
              <a:off x="8927075" y="3116925"/>
              <a:ext cx="123000" cy="123000"/>
            </a:xfrm>
            <a:prstGeom prst="ellipse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84"/>
            <p:cNvSpPr txBox="1"/>
            <p:nvPr/>
          </p:nvSpPr>
          <p:spPr>
            <a:xfrm>
              <a:off x="6518794" y="3254475"/>
              <a:ext cx="3768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Dosis"/>
                  <a:ea typeface="Dosis"/>
                  <a:cs typeface="Dosis"/>
                  <a:sym typeface="Dosis"/>
                </a:rPr>
                <a:t>A</a:t>
              </a:r>
              <a:endParaRPr b="1"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598" name="Google Shape;598;p84"/>
            <p:cNvSpPr txBox="1"/>
            <p:nvPr/>
          </p:nvSpPr>
          <p:spPr>
            <a:xfrm>
              <a:off x="8668000" y="2826975"/>
              <a:ext cx="3768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Dosis"/>
                  <a:ea typeface="Dosis"/>
                  <a:cs typeface="Dosis"/>
                  <a:sym typeface="Dosis"/>
                </a:rPr>
                <a:t>B</a:t>
              </a:r>
              <a:endParaRPr b="1"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599" name="Google Shape;599;p84"/>
            <p:cNvSpPr txBox="1"/>
            <p:nvPr/>
          </p:nvSpPr>
          <p:spPr>
            <a:xfrm>
              <a:off x="4307350" y="778375"/>
              <a:ext cx="8193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Courier New"/>
                  <a:ea typeface="Courier New"/>
                  <a:cs typeface="Courier New"/>
                  <a:sym typeface="Courier New"/>
                </a:rPr>
                <a:t>error</a:t>
              </a:r>
              <a:endParaRPr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600" name="Google Shape;600;p84"/>
            <p:cNvSpPr txBox="1"/>
            <p:nvPr/>
          </p:nvSpPr>
          <p:spPr>
            <a:xfrm>
              <a:off x="6152500" y="4025475"/>
              <a:ext cx="8193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Courier New"/>
                  <a:ea typeface="Courier New"/>
                  <a:cs typeface="Courier New"/>
                  <a:sym typeface="Courier New"/>
                </a:rPr>
                <a:t>model space</a:t>
              </a:r>
              <a:endParaRPr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  <p:cxnSp>
        <p:nvCxnSpPr>
          <p:cNvPr id="601" name="Google Shape;601;p84"/>
          <p:cNvCxnSpPr/>
          <p:nvPr/>
        </p:nvCxnSpPr>
        <p:spPr>
          <a:xfrm>
            <a:off x="564450" y="3913475"/>
            <a:ext cx="5550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2" name="Google Shape;602;p84"/>
          <p:cNvSpPr txBox="1"/>
          <p:nvPr/>
        </p:nvSpPr>
        <p:spPr>
          <a:xfrm>
            <a:off x="1142175" y="3327395"/>
            <a:ext cx="47196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5000"/>
                </a:solidFill>
                <a:latin typeface="Nunito"/>
                <a:ea typeface="Nunito"/>
                <a:cs typeface="Nunito"/>
                <a:sym typeface="Nunito"/>
              </a:rPr>
              <a:t>data</a:t>
            </a:r>
            <a:endParaRPr>
              <a:solidFill>
                <a:srgbClr val="FF5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5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5000"/>
                </a:solidFill>
                <a:latin typeface="Nunito"/>
                <a:ea typeface="Nunito"/>
                <a:cs typeface="Nunito"/>
                <a:sym typeface="Nunito"/>
              </a:rPr>
              <a:t>model</a:t>
            </a:r>
            <a:r>
              <a:rPr lang="en-US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, determined by parameters in the model space</a:t>
            </a:r>
            <a:endParaRPr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5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8" name="Google Shape;608;p85"/>
          <p:cNvSpPr txBox="1"/>
          <p:nvPr/>
        </p:nvSpPr>
        <p:spPr>
          <a:xfrm>
            <a:off x="354900" y="66375"/>
            <a:ext cx="11482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/>
              <a:t>TRENDS IN (MACHINE) LEARNING</a:t>
            </a:r>
            <a:endParaRPr sz="4800"/>
          </a:p>
        </p:txBody>
      </p:sp>
      <p:sp>
        <p:nvSpPr>
          <p:cNvPr id="609" name="Google Shape;609;p85"/>
          <p:cNvSpPr/>
          <p:nvPr/>
        </p:nvSpPr>
        <p:spPr>
          <a:xfrm>
            <a:off x="354900" y="1157715"/>
            <a:ext cx="2638200" cy="4375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85"/>
          <p:cNvSpPr/>
          <p:nvPr/>
        </p:nvSpPr>
        <p:spPr>
          <a:xfrm>
            <a:off x="4776900" y="1157715"/>
            <a:ext cx="2638200" cy="43755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5"/>
          <p:cNvSpPr/>
          <p:nvPr/>
        </p:nvSpPr>
        <p:spPr>
          <a:xfrm>
            <a:off x="9198900" y="1157715"/>
            <a:ext cx="2638200" cy="43755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85"/>
          <p:cNvSpPr txBox="1"/>
          <p:nvPr/>
        </p:nvSpPr>
        <p:spPr>
          <a:xfrm>
            <a:off x="354900" y="1157715"/>
            <a:ext cx="26382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from </a:t>
            </a:r>
            <a:br>
              <a:rPr lang="en-US" sz="2400">
                <a:latin typeface="Nunito"/>
                <a:ea typeface="Nunito"/>
                <a:cs typeface="Nunito"/>
                <a:sym typeface="Nunito"/>
              </a:rPr>
            </a:br>
            <a:r>
              <a:rPr b="1" lang="en-US" sz="2400" u="sng">
                <a:latin typeface="Nunito"/>
                <a:ea typeface="Nunito"/>
                <a:cs typeface="Nunito"/>
                <a:sym typeface="Nunito"/>
              </a:rPr>
              <a:t>knowledge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3" name="Google Shape;613;p85"/>
          <p:cNvSpPr txBox="1"/>
          <p:nvPr/>
        </p:nvSpPr>
        <p:spPr>
          <a:xfrm>
            <a:off x="4776900" y="1157715"/>
            <a:ext cx="26382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from</a:t>
            </a:r>
            <a:br>
              <a:rPr lang="en-US" sz="2400">
                <a:latin typeface="Nunito"/>
                <a:ea typeface="Nunito"/>
                <a:cs typeface="Nunito"/>
                <a:sym typeface="Nunito"/>
              </a:rPr>
            </a:br>
            <a:r>
              <a:rPr b="1" lang="en-US" sz="2400" u="sng">
                <a:latin typeface="Nunito"/>
                <a:ea typeface="Nunito"/>
                <a:cs typeface="Nunito"/>
                <a:sym typeface="Nunito"/>
              </a:rPr>
              <a:t>examples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4" name="Google Shape;614;p85"/>
          <p:cNvSpPr txBox="1"/>
          <p:nvPr/>
        </p:nvSpPr>
        <p:spPr>
          <a:xfrm>
            <a:off x="9157175" y="1157715"/>
            <a:ext cx="26382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from</a:t>
            </a:r>
            <a:br>
              <a:rPr lang="en-US" sz="2400">
                <a:latin typeface="Nunito"/>
                <a:ea typeface="Nunito"/>
                <a:cs typeface="Nunito"/>
                <a:sym typeface="Nunito"/>
              </a:rPr>
            </a:br>
            <a:r>
              <a:rPr b="1" lang="en-US" sz="2400" u="sng">
                <a:latin typeface="Nunito"/>
                <a:ea typeface="Nunito"/>
                <a:cs typeface="Nunito"/>
                <a:sym typeface="Nunito"/>
              </a:rPr>
              <a:t>interaction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5" name="Google Shape;615;p85"/>
          <p:cNvSpPr txBox="1"/>
          <p:nvPr/>
        </p:nvSpPr>
        <p:spPr>
          <a:xfrm>
            <a:off x="338700" y="3517440"/>
            <a:ext cx="26382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Symbolic AI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6" name="Google Shape;616;p85"/>
          <p:cNvSpPr txBox="1"/>
          <p:nvPr/>
        </p:nvSpPr>
        <p:spPr>
          <a:xfrm>
            <a:off x="4776900" y="3517440"/>
            <a:ext cx="2638200" cy="5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Machine Learning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7" name="Google Shape;617;p85"/>
          <p:cNvSpPr txBox="1"/>
          <p:nvPr/>
        </p:nvSpPr>
        <p:spPr>
          <a:xfrm>
            <a:off x="9198900" y="3372990"/>
            <a:ext cx="2638200" cy="9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Reinforcement Learning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8" name="Google Shape;618;p85"/>
          <p:cNvSpPr txBox="1"/>
          <p:nvPr/>
        </p:nvSpPr>
        <p:spPr>
          <a:xfrm>
            <a:off x="338700" y="4635040"/>
            <a:ext cx="26382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Human creates </a:t>
            </a:r>
            <a:r>
              <a:rPr b="1" lang="en-US" sz="2400">
                <a:latin typeface="Nunito"/>
                <a:ea typeface="Nunito"/>
                <a:cs typeface="Nunito"/>
                <a:sym typeface="Nunito"/>
              </a:rPr>
              <a:t>rules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9" name="Google Shape;619;p85"/>
          <p:cNvSpPr txBox="1"/>
          <p:nvPr/>
        </p:nvSpPr>
        <p:spPr>
          <a:xfrm>
            <a:off x="4768800" y="4635040"/>
            <a:ext cx="26382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Human annotates </a:t>
            </a:r>
            <a:r>
              <a:rPr b="1" lang="en-US" sz="2400">
                <a:latin typeface="Nunito"/>
                <a:ea typeface="Nunito"/>
                <a:cs typeface="Nunito"/>
                <a:sym typeface="Nunito"/>
              </a:rPr>
              <a:t>data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0" name="Google Shape;620;p85"/>
          <p:cNvSpPr txBox="1"/>
          <p:nvPr/>
        </p:nvSpPr>
        <p:spPr>
          <a:xfrm>
            <a:off x="9198900" y="4635040"/>
            <a:ext cx="26382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Nunito"/>
                <a:ea typeface="Nunito"/>
                <a:cs typeface="Nunito"/>
                <a:sym typeface="Nunito"/>
              </a:rPr>
              <a:t>Human designs </a:t>
            </a:r>
            <a:r>
              <a:rPr b="1" lang="en-US" sz="2400">
                <a:latin typeface="Nunito"/>
                <a:ea typeface="Nunito"/>
                <a:cs typeface="Nunito"/>
                <a:sym typeface="Nunito"/>
              </a:rPr>
              <a:t>rewards/success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1" name="Google Shape;621;p85"/>
          <p:cNvSpPr/>
          <p:nvPr/>
        </p:nvSpPr>
        <p:spPr>
          <a:xfrm>
            <a:off x="3414600" y="3502965"/>
            <a:ext cx="940800" cy="59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85"/>
          <p:cNvSpPr/>
          <p:nvPr/>
        </p:nvSpPr>
        <p:spPr>
          <a:xfrm>
            <a:off x="7883350" y="3502965"/>
            <a:ext cx="940800" cy="59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5564" y="2123750"/>
            <a:ext cx="1944875" cy="12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374" y="2123750"/>
            <a:ext cx="1942998" cy="12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9851" y="2146238"/>
            <a:ext cx="2258249" cy="124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Clustering</a:t>
            </a:r>
            <a:endParaRPr/>
          </a:p>
        </p:txBody>
      </p:sp>
      <p:sp>
        <p:nvSpPr>
          <p:cNvPr id="632" name="Google Shape;632;p8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Font typeface="Nunito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Anomaly detection</a:t>
            </a:r>
            <a:br>
              <a:rPr lang="en-US">
                <a:latin typeface="Nunito"/>
                <a:ea typeface="Nunito"/>
                <a:cs typeface="Nunito"/>
                <a:sym typeface="Nunito"/>
              </a:rPr>
            </a:b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Nunito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Classifying behaviour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Font typeface="Nunito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What kind of driver are you?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Font typeface="Nunito"/>
              <a:buChar char="•"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Malicious network traffic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3" name="Google Shape;63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550" y="1536625"/>
            <a:ext cx="4359750" cy="374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0" name="Google Shape;640;p87"/>
          <p:cNvSpPr txBox="1"/>
          <p:nvPr>
            <p:ph type="title"/>
          </p:nvPr>
        </p:nvSpPr>
        <p:spPr>
          <a:xfrm>
            <a:off x="653667" y="2192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3F3F3"/>
                </a:solidFill>
              </a:rPr>
              <a:t>Convolutional Neural Networks (CNNs)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Convolutional neural networks</a:t>
            </a:r>
            <a:endParaRPr/>
          </a:p>
        </p:txBody>
      </p:sp>
      <p:sp>
        <p:nvSpPr>
          <p:cNvPr id="647" name="Google Shape;647;p8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8" name="Google Shape;64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150" y="2100250"/>
            <a:ext cx="975360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Convolution</a:t>
            </a:r>
            <a:endParaRPr/>
          </a:p>
        </p:txBody>
      </p:sp>
      <p:sp>
        <p:nvSpPr>
          <p:cNvPr id="655" name="Google Shape;655;p8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6" name="Google Shape;656;p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600" y="1536626"/>
            <a:ext cx="10356300" cy="41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Representations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5000"/>
                </a:solidFill>
              </a:rPr>
              <a:t>What is a chair?</a:t>
            </a:r>
            <a:endParaRPr b="0">
              <a:solidFill>
                <a:srgbClr val="FF5000"/>
              </a:solidFill>
            </a:endParaRPr>
          </a:p>
        </p:txBody>
      </p:sp>
      <p:sp>
        <p:nvSpPr>
          <p:cNvPr id="335" name="Google Shape;335;p63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6" name="Google Shape;336;p6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Convolutionary neural networks</a:t>
            </a:r>
            <a:endParaRPr/>
          </a:p>
        </p:txBody>
      </p:sp>
      <p:pic>
        <p:nvPicPr>
          <p:cNvPr id="663" name="Google Shape;663;p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7275" y="1536625"/>
            <a:ext cx="8454300" cy="41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 filters</a:t>
            </a:r>
            <a:endParaRPr/>
          </a:p>
        </p:txBody>
      </p:sp>
      <p:pic>
        <p:nvPicPr>
          <p:cNvPr id="670" name="Google Shape;670;p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7496" y="1356865"/>
            <a:ext cx="8774400" cy="42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8422" y="3074978"/>
            <a:ext cx="723449" cy="708054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91"/>
          <p:cNvSpPr/>
          <p:nvPr/>
        </p:nvSpPr>
        <p:spPr>
          <a:xfrm>
            <a:off x="5287675" y="3002125"/>
            <a:ext cx="1089900" cy="1163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3" name="Google Shape;673;p91"/>
          <p:cNvCxnSpPr>
            <a:endCxn id="672" idx="4"/>
          </p:cNvCxnSpPr>
          <p:nvPr/>
        </p:nvCxnSpPr>
        <p:spPr>
          <a:xfrm rot="10800000">
            <a:off x="5832625" y="4165225"/>
            <a:ext cx="312600" cy="372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4" name="Google Shape;674;p91"/>
          <p:cNvSpPr txBox="1"/>
          <p:nvPr/>
        </p:nvSpPr>
        <p:spPr>
          <a:xfrm>
            <a:off x="5913275" y="4474775"/>
            <a:ext cx="1252500" cy="11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LEARN</a:t>
            </a:r>
            <a:r>
              <a:rPr lang="en-US">
                <a:solidFill>
                  <a:srgbClr val="FF0000"/>
                </a:solidFill>
              </a:rPr>
              <a:t> the filter mask instead of designing it!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Feature visualization</a:t>
            </a:r>
            <a:endParaRPr/>
          </a:p>
        </p:txBody>
      </p:sp>
      <p:sp>
        <p:nvSpPr>
          <p:cNvPr id="681" name="Google Shape;681;p9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2" name="Google Shape;682;p9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675" y="2515992"/>
            <a:ext cx="10470900" cy="28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Recommendation</a:t>
            </a:r>
            <a:endParaRPr/>
          </a:p>
        </p:txBody>
      </p:sp>
      <p:sp>
        <p:nvSpPr>
          <p:cNvPr id="689" name="Google Shape;689;p93"/>
          <p:cNvSpPr txBox="1"/>
          <p:nvPr>
            <p:ph idx="1" type="body"/>
          </p:nvPr>
        </p:nvSpPr>
        <p:spPr>
          <a:xfrm>
            <a:off x="415600" y="1527700"/>
            <a:ext cx="115800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Given a sparse matrix of (user,item) preferences</a:t>
            </a:r>
            <a:endParaRPr/>
          </a:p>
          <a:p>
            <a:pPr indent="-431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Predict new preferences</a:t>
            </a:r>
            <a:endParaRPr/>
          </a:p>
        </p:txBody>
      </p:sp>
      <p:pic>
        <p:nvPicPr>
          <p:cNvPr id="690" name="Google Shape;69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375" y="2445675"/>
            <a:ext cx="5386925" cy="32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200" y="2934918"/>
            <a:ext cx="5439100" cy="28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9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Reinforcement learning</a:t>
            </a:r>
            <a:endParaRPr/>
          </a:p>
        </p:txBody>
      </p:sp>
      <p:pic>
        <p:nvPicPr>
          <p:cNvPr id="698" name="Google Shape;69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833" y="1892300"/>
            <a:ext cx="3175000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8225" y="1401050"/>
            <a:ext cx="4988075" cy="37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94"/>
          <p:cNvSpPr txBox="1"/>
          <p:nvPr/>
        </p:nvSpPr>
        <p:spPr>
          <a:xfrm>
            <a:off x="6098900" y="5131200"/>
            <a:ext cx="6726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Courier New"/>
                <a:ea typeface="Courier New"/>
                <a:cs typeface="Courier New"/>
                <a:sym typeface="Courier New"/>
              </a:rPr>
              <a:t>Mark Chang, AlphaGo in Depth, </a:t>
            </a:r>
            <a:r>
              <a:rPr lang="en-US" sz="1300" u="sng">
                <a:solidFill>
                  <a:srgbClr val="0563C1"/>
                </a:solidFill>
                <a:latin typeface="Courier New"/>
                <a:ea typeface="Courier New"/>
                <a:cs typeface="Courier New"/>
                <a:sym typeface="Courier New"/>
                <a:hlinkClick r:id="rId5"/>
              </a:rPr>
              <a:t>https://www.slideshare.net/ckmarkohchang/alphago-in-depth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01" name="Google Shape;701;p94"/>
          <p:cNvSpPr/>
          <p:nvPr/>
        </p:nvSpPr>
        <p:spPr>
          <a:xfrm>
            <a:off x="1716500" y="3089700"/>
            <a:ext cx="1061700" cy="524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Emergence</a:t>
            </a:r>
            <a:endParaRPr/>
          </a:p>
        </p:txBody>
      </p:sp>
      <p:sp>
        <p:nvSpPr>
          <p:cNvPr id="708" name="Google Shape;708;p95"/>
          <p:cNvSpPr txBox="1"/>
          <p:nvPr>
            <p:ph idx="1" type="body"/>
          </p:nvPr>
        </p:nvSpPr>
        <p:spPr>
          <a:xfrm>
            <a:off x="415600" y="1536632"/>
            <a:ext cx="11223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Conway’s game of life</a:t>
            </a:r>
            <a:endParaRPr/>
          </a:p>
        </p:txBody>
      </p:sp>
      <p:pic>
        <p:nvPicPr>
          <p:cNvPr descr="Gospers_glider_gun.gif" id="709" name="Google Shape;70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1275" y="2705088"/>
            <a:ext cx="2381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me_of_life_blinker.gif" id="710" name="Google Shape;710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825" y="3386675"/>
            <a:ext cx="351350" cy="351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me_of_life_pulsar.gif" id="711" name="Google Shape;711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2588" y="2909888"/>
            <a:ext cx="1304925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3825" y="2818127"/>
            <a:ext cx="351350" cy="35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5150" y="3955200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me_of_life_animated_LWSS.gif" id="714" name="Google Shape;714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1886" y="3295963"/>
            <a:ext cx="685029" cy="5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5"/>
          <p:cNvSpPr txBox="1"/>
          <p:nvPr/>
        </p:nvSpPr>
        <p:spPr>
          <a:xfrm>
            <a:off x="1991800" y="4912525"/>
            <a:ext cx="9687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What have </a:t>
            </a:r>
            <a:r>
              <a:rPr lang="en-US" sz="30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eggs &amp; segregation in common?</a:t>
            </a:r>
            <a:endParaRPr sz="30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Intelligence is hard</a:t>
            </a:r>
            <a:br>
              <a:rPr lang="en-US"/>
            </a:br>
            <a:r>
              <a:rPr lang="en-US"/>
              <a:t>(</a:t>
            </a:r>
            <a:r>
              <a:rPr b="0" lang="en-US"/>
              <a:t>there are no miracles.)</a:t>
            </a:r>
            <a:endParaRPr b="0"/>
          </a:p>
        </p:txBody>
      </p:sp>
      <p:sp>
        <p:nvSpPr>
          <p:cNvPr id="722" name="Google Shape;722;p9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Reason #1: Reality is </a:t>
            </a:r>
            <a:r>
              <a:rPr b="1" lang="en-US"/>
              <a:t>ambiguous</a:t>
            </a:r>
            <a:endParaRPr b="1"/>
          </a:p>
        </p:txBody>
      </p:sp>
      <p:sp>
        <p:nvSpPr>
          <p:cNvPr id="729" name="Google Shape;729;p9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“Descendez-le!”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0" name="Google Shape;73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601" y="1536625"/>
            <a:ext cx="5974699" cy="40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4575" y="2074220"/>
            <a:ext cx="337800" cy="6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97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R#2: We </a:t>
            </a:r>
            <a:r>
              <a:rPr b="1" lang="en-US"/>
              <a:t>reason</a:t>
            </a:r>
            <a:r>
              <a:rPr lang="en-US"/>
              <a:t> over language</a:t>
            </a:r>
            <a:endParaRPr/>
          </a:p>
        </p:txBody>
      </p:sp>
      <p:sp>
        <p:nvSpPr>
          <p:cNvPr id="739" name="Google Shape;739;p98"/>
          <p:cNvSpPr txBox="1"/>
          <p:nvPr>
            <p:ph idx="1" type="body"/>
          </p:nvPr>
        </p:nvSpPr>
        <p:spPr>
          <a:xfrm>
            <a:off x="275450" y="5294931"/>
            <a:ext cx="5087700" cy="10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the flag is </a:t>
            </a:r>
            <a:r>
              <a:rPr b="1" lang="en-US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left</a:t>
            </a:r>
            <a:r>
              <a:rPr lang="en-US" sz="24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 of the table!</a:t>
            </a:r>
            <a:endParaRPr sz="24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0" name="Google Shape;740;p98"/>
          <p:cNvSpPr txBox="1"/>
          <p:nvPr>
            <p:ph idx="1" type="body"/>
          </p:nvPr>
        </p:nvSpPr>
        <p:spPr>
          <a:xfrm>
            <a:off x="6688600" y="5294931"/>
            <a:ext cx="5087700" cy="10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the flag is </a:t>
            </a:r>
            <a:r>
              <a:rPr b="1" lang="en-US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right</a:t>
            </a:r>
            <a:r>
              <a:rPr lang="en-US" sz="24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 of the table!</a:t>
            </a:r>
            <a:endParaRPr sz="24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1" name="Google Shape;74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362" y="1582025"/>
            <a:ext cx="6873176" cy="38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98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R#3: </a:t>
            </a:r>
            <a:r>
              <a:rPr b="1" lang="en-US"/>
              <a:t>Context</a:t>
            </a:r>
            <a:r>
              <a:rPr lang="en-US"/>
              <a:t> matters</a:t>
            </a:r>
            <a:endParaRPr/>
          </a:p>
        </p:txBody>
      </p:sp>
      <p:sp>
        <p:nvSpPr>
          <p:cNvPr id="749" name="Google Shape;749;p9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“Could you please pass me the glass of water?”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0" name="Google Shape;75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450" y="2385000"/>
            <a:ext cx="3678176" cy="367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750" y="2405300"/>
            <a:ext cx="3678176" cy="3678176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99"/>
          <p:cNvSpPr txBox="1"/>
          <p:nvPr/>
        </p:nvSpPr>
        <p:spPr>
          <a:xfrm>
            <a:off x="8109450" y="3330550"/>
            <a:ext cx="38646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when I’m thirsty?</a:t>
            </a:r>
            <a:endParaRPr sz="24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3" name="Google Shape;753;p99"/>
          <p:cNvSpPr txBox="1"/>
          <p:nvPr/>
        </p:nvSpPr>
        <p:spPr>
          <a:xfrm>
            <a:off x="8109450" y="4168750"/>
            <a:ext cx="38646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when I’m holding a bottle of water?</a:t>
            </a:r>
            <a:endParaRPr sz="24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4" name="Google Shape;754;p99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4"/>
          <p:cNvSpPr txBox="1"/>
          <p:nvPr>
            <p:ph type="title"/>
          </p:nvPr>
        </p:nvSpPr>
        <p:spPr>
          <a:xfrm>
            <a:off x="653667" y="219200"/>
            <a:ext cx="10832700" cy="5454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Symbolic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R#4: </a:t>
            </a:r>
            <a:r>
              <a:rPr b="1" lang="en-US"/>
              <a:t>Representation = </a:t>
            </a:r>
            <a:r>
              <a:rPr lang="en-US"/>
              <a:t>everything</a:t>
            </a:r>
            <a:endParaRPr/>
          </a:p>
        </p:txBody>
      </p:sp>
      <p:pic>
        <p:nvPicPr>
          <p:cNvPr id="761" name="Google Shape;76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400" y="1541850"/>
            <a:ext cx="9099525" cy="43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0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0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R#5: Machines don’t speak the same language</a:t>
            </a:r>
            <a:endParaRPr sz="3600"/>
          </a:p>
        </p:txBody>
      </p:sp>
      <p:pic>
        <p:nvPicPr>
          <p:cNvPr id="769" name="Google Shape;769;p101" title="baxterdem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100" y="1527275"/>
            <a:ext cx="5463200" cy="40974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0" name="Google Shape;770;p101" title="video-garbage-collection-robot.og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600" y="1527277"/>
            <a:ext cx="5463200" cy="40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01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R#5: Machines don’t speak the same language (2)</a:t>
            </a:r>
            <a:endParaRPr sz="3600"/>
          </a:p>
        </p:txBody>
      </p:sp>
      <p:sp>
        <p:nvSpPr>
          <p:cNvPr id="778" name="Google Shape;778;p102"/>
          <p:cNvSpPr txBox="1"/>
          <p:nvPr/>
        </p:nvSpPr>
        <p:spPr>
          <a:xfrm>
            <a:off x="407700" y="2145300"/>
            <a:ext cx="15117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garbage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9" name="Google Shape;779;p102"/>
          <p:cNvSpPr txBox="1"/>
          <p:nvPr/>
        </p:nvSpPr>
        <p:spPr>
          <a:xfrm>
            <a:off x="3381175" y="2145300"/>
            <a:ext cx="20646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not garbage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0" name="Google Shape;780;p102"/>
          <p:cNvSpPr/>
          <p:nvPr/>
        </p:nvSpPr>
        <p:spPr>
          <a:xfrm>
            <a:off x="958350" y="2766000"/>
            <a:ext cx="410400" cy="4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02"/>
          <p:cNvSpPr/>
          <p:nvPr/>
        </p:nvSpPr>
        <p:spPr>
          <a:xfrm>
            <a:off x="3910971" y="3253546"/>
            <a:ext cx="246900" cy="2469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102"/>
          <p:cNvSpPr/>
          <p:nvPr/>
        </p:nvSpPr>
        <p:spPr>
          <a:xfrm>
            <a:off x="4520763" y="3318063"/>
            <a:ext cx="410400" cy="410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102"/>
          <p:cNvSpPr/>
          <p:nvPr/>
        </p:nvSpPr>
        <p:spPr>
          <a:xfrm>
            <a:off x="3683302" y="4038554"/>
            <a:ext cx="285600" cy="246900"/>
          </a:xfrm>
          <a:prstGeom prst="triangle">
            <a:avLst>
              <a:gd fmla="val 50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102"/>
          <p:cNvSpPr/>
          <p:nvPr/>
        </p:nvSpPr>
        <p:spPr>
          <a:xfrm>
            <a:off x="4157863" y="3756875"/>
            <a:ext cx="474600" cy="410400"/>
          </a:xfrm>
          <a:prstGeom prst="triangle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5" name="Google Shape;785;p102"/>
          <p:cNvGrpSpPr/>
          <p:nvPr/>
        </p:nvGrpSpPr>
        <p:grpSpPr>
          <a:xfrm>
            <a:off x="407700" y="4733875"/>
            <a:ext cx="5766600" cy="993275"/>
            <a:chOff x="6427500" y="4505275"/>
            <a:chExt cx="5766600" cy="993275"/>
          </a:xfrm>
        </p:grpSpPr>
        <p:sp>
          <p:nvSpPr>
            <p:cNvPr id="786" name="Google Shape;786;p102"/>
            <p:cNvSpPr/>
            <p:nvPr/>
          </p:nvSpPr>
          <p:spPr>
            <a:xfrm>
              <a:off x="9073500" y="5088150"/>
              <a:ext cx="474600" cy="410400"/>
            </a:xfrm>
            <a:prstGeom prst="triangle">
              <a:avLst>
                <a:gd fmla="val 50000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02"/>
            <p:cNvSpPr txBox="1"/>
            <p:nvPr/>
          </p:nvSpPr>
          <p:spPr>
            <a:xfrm>
              <a:off x="6427500" y="4505275"/>
              <a:ext cx="5766600" cy="67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/>
                <a:t>Is the following shape garbage or not?</a:t>
              </a:r>
              <a:endParaRPr sz="2400"/>
            </a:p>
          </p:txBody>
        </p:sp>
      </p:grpSp>
      <p:sp>
        <p:nvSpPr>
          <p:cNvPr id="788" name="Google Shape;788;p102"/>
          <p:cNvSpPr/>
          <p:nvPr/>
        </p:nvSpPr>
        <p:spPr>
          <a:xfrm>
            <a:off x="4025288" y="2705763"/>
            <a:ext cx="410400" cy="4104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102"/>
          <p:cNvSpPr/>
          <p:nvPr/>
        </p:nvSpPr>
        <p:spPr>
          <a:xfrm>
            <a:off x="3719050" y="3637825"/>
            <a:ext cx="246900" cy="2469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102"/>
          <p:cNvSpPr/>
          <p:nvPr/>
        </p:nvSpPr>
        <p:spPr>
          <a:xfrm>
            <a:off x="3381175" y="2808075"/>
            <a:ext cx="474600" cy="474600"/>
          </a:xfrm>
          <a:prstGeom prst="diamond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102"/>
          <p:cNvSpPr/>
          <p:nvPr/>
        </p:nvSpPr>
        <p:spPr>
          <a:xfrm>
            <a:off x="4824375" y="4080320"/>
            <a:ext cx="246900" cy="246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02"/>
          <p:cNvSpPr txBox="1"/>
          <p:nvPr/>
        </p:nvSpPr>
        <p:spPr>
          <a:xfrm>
            <a:off x="437675" y="1448225"/>
            <a:ext cx="111654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Teach the </a:t>
            </a:r>
            <a:r>
              <a:rPr b="1" lang="en-US" sz="32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concept</a:t>
            </a:r>
            <a:r>
              <a:rPr lang="en-US" sz="32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 of “only red big spheres are garbage.”</a:t>
            </a:r>
            <a:endParaRPr sz="32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p102"/>
          <p:cNvSpPr/>
          <p:nvPr/>
        </p:nvSpPr>
        <p:spPr>
          <a:xfrm>
            <a:off x="4719375" y="2916875"/>
            <a:ext cx="285600" cy="2856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4" name="Google Shape;794;p102"/>
          <p:cNvGrpSpPr/>
          <p:nvPr/>
        </p:nvGrpSpPr>
        <p:grpSpPr>
          <a:xfrm>
            <a:off x="7557925" y="2423263"/>
            <a:ext cx="3809350" cy="3303888"/>
            <a:chOff x="7585950" y="2418213"/>
            <a:chExt cx="3809350" cy="3303888"/>
          </a:xfrm>
        </p:grpSpPr>
        <p:sp>
          <p:nvSpPr>
            <p:cNvPr id="795" name="Google Shape;795;p102"/>
            <p:cNvSpPr/>
            <p:nvPr/>
          </p:nvSpPr>
          <p:spPr>
            <a:xfrm>
              <a:off x="9805500" y="2936700"/>
              <a:ext cx="140100" cy="140700"/>
            </a:xfrm>
            <a:prstGeom prst="ellipse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02"/>
            <p:cNvSpPr/>
            <p:nvPr/>
          </p:nvSpPr>
          <p:spPr>
            <a:xfrm>
              <a:off x="10657600" y="3776100"/>
              <a:ext cx="140100" cy="140700"/>
            </a:xfrm>
            <a:prstGeom prst="ellipse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02"/>
            <p:cNvSpPr/>
            <p:nvPr/>
          </p:nvSpPr>
          <p:spPr>
            <a:xfrm>
              <a:off x="8942400" y="3776100"/>
              <a:ext cx="140100" cy="140700"/>
            </a:xfrm>
            <a:prstGeom prst="ellipse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02"/>
            <p:cNvSpPr txBox="1"/>
            <p:nvPr/>
          </p:nvSpPr>
          <p:spPr>
            <a:xfrm>
              <a:off x="9307500" y="2418213"/>
              <a:ext cx="1136100" cy="3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latin typeface="Roboto"/>
                  <a:ea typeface="Roboto"/>
                  <a:cs typeface="Roboto"/>
                  <a:sym typeface="Roboto"/>
                </a:rPr>
                <a:t>red?</a:t>
              </a:r>
              <a:endParaRPr b="1" sz="24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799" name="Google Shape;799;p102"/>
            <p:cNvCxnSpPr>
              <a:stCxn id="795" idx="4"/>
              <a:endCxn id="797" idx="7"/>
            </p:cNvCxnSpPr>
            <p:nvPr/>
          </p:nvCxnSpPr>
          <p:spPr>
            <a:xfrm flipH="1">
              <a:off x="9061950" y="3077400"/>
              <a:ext cx="813600" cy="719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00" name="Google Shape;800;p102"/>
            <p:cNvCxnSpPr>
              <a:stCxn id="795" idx="4"/>
              <a:endCxn id="796" idx="1"/>
            </p:cNvCxnSpPr>
            <p:nvPr/>
          </p:nvCxnSpPr>
          <p:spPr>
            <a:xfrm>
              <a:off x="9875550" y="3077400"/>
              <a:ext cx="802500" cy="719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801" name="Google Shape;801;p102"/>
            <p:cNvSpPr txBox="1"/>
            <p:nvPr/>
          </p:nvSpPr>
          <p:spPr>
            <a:xfrm>
              <a:off x="9260075" y="2962200"/>
              <a:ext cx="2856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Roboto"/>
                  <a:ea typeface="Roboto"/>
                  <a:cs typeface="Roboto"/>
                  <a:sym typeface="Roboto"/>
                </a:rPr>
                <a:t>y</a:t>
              </a:r>
              <a:endParaRPr sz="24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2" name="Google Shape;802;p102"/>
            <p:cNvSpPr txBox="1"/>
            <p:nvPr/>
          </p:nvSpPr>
          <p:spPr>
            <a:xfrm>
              <a:off x="10248400" y="2981700"/>
              <a:ext cx="5616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Roboto"/>
                  <a:ea typeface="Roboto"/>
                  <a:cs typeface="Roboto"/>
                  <a:sym typeface="Roboto"/>
                </a:rPr>
                <a:t>n</a:t>
              </a:r>
              <a:endParaRPr sz="24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3" name="Google Shape;803;p102"/>
            <p:cNvSpPr txBox="1"/>
            <p:nvPr/>
          </p:nvSpPr>
          <p:spPr>
            <a:xfrm>
              <a:off x="9995500" y="3884725"/>
              <a:ext cx="1399800" cy="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6600"/>
                  </a:solidFill>
                  <a:latin typeface="Roboto"/>
                  <a:ea typeface="Roboto"/>
                  <a:cs typeface="Roboto"/>
                  <a:sym typeface="Roboto"/>
                </a:rPr>
                <a:t>not garbage</a:t>
              </a:r>
              <a:endParaRPr sz="18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4" name="Google Shape;804;p102"/>
            <p:cNvSpPr/>
            <p:nvPr/>
          </p:nvSpPr>
          <p:spPr>
            <a:xfrm>
              <a:off x="9782100" y="4620175"/>
              <a:ext cx="140100" cy="140700"/>
            </a:xfrm>
            <a:prstGeom prst="ellipse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02"/>
            <p:cNvSpPr/>
            <p:nvPr/>
          </p:nvSpPr>
          <p:spPr>
            <a:xfrm>
              <a:off x="8066900" y="4620175"/>
              <a:ext cx="140100" cy="140700"/>
            </a:xfrm>
            <a:prstGeom prst="ellipse">
              <a:avLst/>
            </a:prstGeom>
            <a:solidFill>
              <a:srgbClr val="43434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06" name="Google Shape;806;p102"/>
            <p:cNvCxnSpPr>
              <a:endCxn id="805" idx="7"/>
            </p:cNvCxnSpPr>
            <p:nvPr/>
          </p:nvCxnSpPr>
          <p:spPr>
            <a:xfrm flipH="1">
              <a:off x="8186483" y="3921380"/>
              <a:ext cx="813600" cy="719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07" name="Google Shape;807;p102"/>
            <p:cNvCxnSpPr>
              <a:endCxn id="804" idx="1"/>
            </p:cNvCxnSpPr>
            <p:nvPr/>
          </p:nvCxnSpPr>
          <p:spPr>
            <a:xfrm>
              <a:off x="9000117" y="3921380"/>
              <a:ext cx="802500" cy="719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808" name="Google Shape;808;p102"/>
            <p:cNvSpPr txBox="1"/>
            <p:nvPr/>
          </p:nvSpPr>
          <p:spPr>
            <a:xfrm>
              <a:off x="8384575" y="3806275"/>
              <a:ext cx="2856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Roboto"/>
                  <a:ea typeface="Roboto"/>
                  <a:cs typeface="Roboto"/>
                  <a:sym typeface="Roboto"/>
                </a:rPr>
                <a:t>y</a:t>
              </a:r>
              <a:endParaRPr sz="24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9" name="Google Shape;809;p102"/>
            <p:cNvSpPr txBox="1"/>
            <p:nvPr/>
          </p:nvSpPr>
          <p:spPr>
            <a:xfrm>
              <a:off x="9372900" y="3825775"/>
              <a:ext cx="5616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Roboto"/>
                  <a:ea typeface="Roboto"/>
                  <a:cs typeface="Roboto"/>
                  <a:sym typeface="Roboto"/>
                </a:rPr>
                <a:t>n</a:t>
              </a:r>
              <a:endParaRPr sz="24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10" name="Google Shape;810;p102"/>
            <p:cNvSpPr txBox="1"/>
            <p:nvPr/>
          </p:nvSpPr>
          <p:spPr>
            <a:xfrm>
              <a:off x="9120000" y="4728800"/>
              <a:ext cx="1399800" cy="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6600"/>
                  </a:solidFill>
                  <a:latin typeface="Roboto"/>
                  <a:ea typeface="Roboto"/>
                  <a:cs typeface="Roboto"/>
                  <a:sym typeface="Roboto"/>
                </a:rPr>
                <a:t>not garbage</a:t>
              </a:r>
              <a:endParaRPr sz="18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11" name="Google Shape;811;p102"/>
            <p:cNvSpPr txBox="1"/>
            <p:nvPr/>
          </p:nvSpPr>
          <p:spPr>
            <a:xfrm>
              <a:off x="8025225" y="3367263"/>
              <a:ext cx="1136100" cy="3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latin typeface="Roboto"/>
                  <a:ea typeface="Roboto"/>
                  <a:cs typeface="Roboto"/>
                  <a:sym typeface="Roboto"/>
                </a:rPr>
                <a:t>big?</a:t>
              </a:r>
              <a:endParaRPr b="1" sz="24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12" name="Google Shape;812;p102"/>
            <p:cNvSpPr txBox="1"/>
            <p:nvPr/>
          </p:nvSpPr>
          <p:spPr>
            <a:xfrm>
              <a:off x="7585950" y="4760875"/>
              <a:ext cx="1399800" cy="67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6600"/>
                  </a:solidFill>
                  <a:latin typeface="Roboto"/>
                  <a:ea typeface="Roboto"/>
                  <a:cs typeface="Roboto"/>
                  <a:sym typeface="Roboto"/>
                </a:rPr>
                <a:t>garbage</a:t>
              </a:r>
              <a:endParaRPr sz="18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13" name="Google Shape;813;p102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R#6: Inference algorithms exploit </a:t>
            </a:r>
            <a:r>
              <a:rPr b="1" lang="en-US"/>
              <a:t>biases</a:t>
            </a:r>
            <a:endParaRPr b="1"/>
          </a:p>
        </p:txBody>
      </p:sp>
      <p:sp>
        <p:nvSpPr>
          <p:cNvPr id="820" name="Google Shape;820;p10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Not always that visible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Some biases are valuable insights, some aren’t!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1" name="Google Shape;82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200" y="2853324"/>
            <a:ext cx="4234950" cy="28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725" y="2853325"/>
            <a:ext cx="4234950" cy="282761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03"/>
          <p:cNvSpPr txBox="1"/>
          <p:nvPr/>
        </p:nvSpPr>
        <p:spPr>
          <a:xfrm>
            <a:off x="8139950" y="4957450"/>
            <a:ext cx="3683700" cy="1662000"/>
          </a:xfrm>
          <a:prstGeom prst="rect">
            <a:avLst/>
          </a:prstGeom>
          <a:solidFill>
            <a:srgbClr val="FF66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Biases are often implicit / indirect, and invisible to human judgement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4" name="Google Shape;824;p103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0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R#7: Implicit </a:t>
            </a:r>
            <a:r>
              <a:rPr b="1" lang="en-US"/>
              <a:t>assumptions</a:t>
            </a:r>
            <a:endParaRPr b="1"/>
          </a:p>
        </p:txBody>
      </p:sp>
      <p:sp>
        <p:nvSpPr>
          <p:cNvPr id="831" name="Google Shape;831;p10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Q: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What is the epidemic </a:t>
            </a: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disease mitigation strategy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that saves the maximum number of lives?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A: 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Kill all identified victims.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2" name="Google Shape;832;p104"/>
          <p:cNvSpPr txBox="1"/>
          <p:nvPr/>
        </p:nvSpPr>
        <p:spPr>
          <a:xfrm>
            <a:off x="3114100" y="3926250"/>
            <a:ext cx="7138200" cy="1662000"/>
          </a:xfrm>
          <a:prstGeom prst="rect">
            <a:avLst/>
          </a:prstGeom>
          <a:solidFill>
            <a:srgbClr val="FF66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There are always </a:t>
            </a: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hidden assumptions</a:t>
            </a: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, secondary factors and multiple objectives.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AI often challenges our (ethical) beliefs.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3" name="Google Shape;833;p104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R#8: Specifying objectives</a:t>
            </a:r>
            <a:endParaRPr/>
          </a:p>
        </p:txBody>
      </p:sp>
      <p:sp>
        <p:nvSpPr>
          <p:cNvPr id="840" name="Google Shape;840;p105"/>
          <p:cNvSpPr txBox="1"/>
          <p:nvPr>
            <p:ph idx="1" type="body"/>
          </p:nvPr>
        </p:nvSpPr>
        <p:spPr>
          <a:xfrm>
            <a:off x="415600" y="1536625"/>
            <a:ext cx="60318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Cobra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effect: government policy to get rid of cobras. If a citizen brings in a venomous snake, they got a reward. People started breeding snakes.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Misspecified reward functions causing odd RL behavior within the OpenAI Universe environment CoastRunners. Blog: https://openai.com/blog/faulty-reward-functions/" id="841" name="Google Shape;841;p105" title="CoastRunners 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6975" y="1714500"/>
            <a:ext cx="5149325" cy="38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05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0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Biases</a:t>
            </a:r>
            <a:endParaRPr/>
          </a:p>
        </p:txBody>
      </p:sp>
      <p:sp>
        <p:nvSpPr>
          <p:cNvPr id="849" name="Google Shape;849;p106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0" name="Google Shape;850;p10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07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7" name="Google Shape;85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0000" y="330500"/>
            <a:ext cx="3472800" cy="52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07"/>
          <p:cNvSpPr txBox="1"/>
          <p:nvPr/>
        </p:nvSpPr>
        <p:spPr>
          <a:xfrm>
            <a:off x="296875" y="276550"/>
            <a:ext cx="6607500" cy="4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Nunito"/>
                <a:ea typeface="Nunito"/>
                <a:cs typeface="Nunito"/>
                <a:sym typeface="Nunito"/>
              </a:rPr>
              <a:t>AI continuously </a:t>
            </a:r>
            <a:r>
              <a:rPr lang="en-US" sz="4800">
                <a:solidFill>
                  <a:srgbClr val="FF5000"/>
                </a:solidFill>
                <a:latin typeface="Nunito"/>
                <a:ea typeface="Nunito"/>
                <a:cs typeface="Nunito"/>
                <a:sym typeface="Nunito"/>
              </a:rPr>
              <a:t>challenges</a:t>
            </a:r>
            <a:r>
              <a:rPr lang="en-US" sz="4800">
                <a:latin typeface="Nunito"/>
                <a:ea typeface="Nunito"/>
                <a:cs typeface="Nunito"/>
                <a:sym typeface="Nunito"/>
              </a:rPr>
              <a:t> our </a:t>
            </a:r>
            <a:r>
              <a:rPr b="1" lang="en-US" sz="4800">
                <a:solidFill>
                  <a:srgbClr val="FF5000"/>
                </a:solidFill>
                <a:latin typeface="Nunito"/>
                <a:ea typeface="Nunito"/>
                <a:cs typeface="Nunito"/>
                <a:sym typeface="Nunito"/>
              </a:rPr>
              <a:t>beliefs</a:t>
            </a:r>
            <a:r>
              <a:rPr lang="en-US" sz="4800"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1" lang="en-US" sz="4800">
                <a:solidFill>
                  <a:srgbClr val="FF5000"/>
                </a:solidFill>
                <a:latin typeface="Nunito"/>
                <a:ea typeface="Nunito"/>
                <a:cs typeface="Nunito"/>
                <a:sym typeface="Nunito"/>
              </a:rPr>
              <a:t>knowledge</a:t>
            </a:r>
            <a:r>
              <a:rPr lang="en-US" sz="4800">
                <a:latin typeface="Nunito"/>
                <a:ea typeface="Nunito"/>
                <a:cs typeface="Nunito"/>
                <a:sym typeface="Nunito"/>
              </a:rPr>
              <a:t>, as it learns to reproduce our results, and will take over a big part of </a:t>
            </a:r>
            <a:r>
              <a:rPr b="1" lang="en-US" sz="4800">
                <a:solidFill>
                  <a:srgbClr val="FF5000"/>
                </a:solidFill>
                <a:latin typeface="Nunito"/>
                <a:ea typeface="Nunito"/>
                <a:cs typeface="Nunito"/>
                <a:sym typeface="Nunito"/>
              </a:rPr>
              <a:t>experimentation</a:t>
            </a:r>
            <a:r>
              <a:rPr lang="en-US" sz="4800">
                <a:latin typeface="Nunito"/>
                <a:ea typeface="Nunito"/>
                <a:cs typeface="Nunito"/>
                <a:sym typeface="Nunito"/>
              </a:rPr>
              <a:t> too. </a:t>
            </a:r>
            <a:endParaRPr sz="4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8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4" name="Google Shape;86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300" y="-44667"/>
            <a:ext cx="7645400" cy="56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08"/>
          <p:cNvSpPr txBox="1"/>
          <p:nvPr/>
        </p:nvSpPr>
        <p:spPr>
          <a:xfrm>
            <a:off x="0" y="5661700"/>
            <a:ext cx="12192000" cy="12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Bullets in airplanes that came back in WW II. </a:t>
            </a:r>
            <a:br>
              <a:rPr lang="en-US" sz="3200"/>
            </a:br>
            <a:r>
              <a:rPr b="1" lang="en-US" sz="3200">
                <a:solidFill>
                  <a:srgbClr val="FF6600"/>
                </a:solidFill>
              </a:rPr>
              <a:t>Where to reinforce the armour?</a:t>
            </a:r>
            <a:endParaRPr b="1" sz="320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09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871" name="Google Shape;871;p109"/>
          <p:cNvSpPr txBox="1"/>
          <p:nvPr/>
        </p:nvSpPr>
        <p:spPr>
          <a:xfrm>
            <a:off x="0" y="1529567"/>
            <a:ext cx="12192000" cy="30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6600"/>
                </a:solidFill>
                <a:highlight>
                  <a:srgbClr val="FFFFFF"/>
                </a:highlight>
                <a:latin typeface="Droid Sans"/>
                <a:ea typeface="Droid Sans"/>
                <a:cs typeface="Droid Sans"/>
                <a:sym typeface="Droid Sans"/>
              </a:rPr>
              <a:t>How many f’s </a:t>
            </a:r>
            <a:r>
              <a:rPr lang="en-US" sz="4800">
                <a:solidFill>
                  <a:srgbClr val="333333"/>
                </a:solidFill>
                <a:highlight>
                  <a:srgbClr val="FFFFFF"/>
                </a:highlight>
                <a:latin typeface="Droid Sans"/>
                <a:ea typeface="Droid Sans"/>
                <a:cs typeface="Droid Sans"/>
                <a:sym typeface="Droid Sans"/>
              </a:rPr>
              <a:t>in the following sentence?</a:t>
            </a:r>
            <a:endParaRPr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is all about </a:t>
            </a:r>
            <a:r>
              <a:rPr b="1" lang="en-US"/>
              <a:t>representations</a:t>
            </a:r>
            <a:endParaRPr b="1"/>
          </a:p>
        </p:txBody>
      </p:sp>
      <p:sp>
        <p:nvSpPr>
          <p:cNvPr id="349" name="Google Shape;349;p65"/>
          <p:cNvSpPr txBox="1"/>
          <p:nvPr>
            <p:ph idx="1" type="body"/>
          </p:nvPr>
        </p:nvSpPr>
        <p:spPr>
          <a:xfrm>
            <a:off x="415600" y="13842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Symbolic (“top-down”): good-old-fashioned AI</a:t>
            </a:r>
            <a:endParaRPr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95300" lvl="0" marL="609600" rtl="0" algn="l">
              <a:spcBef>
                <a:spcPts val="1000"/>
              </a:spcBef>
              <a:spcAft>
                <a:spcPts val="0"/>
              </a:spcAft>
              <a:buSzPts val="3000"/>
              <a:buFont typeface="Roboto"/>
              <a:buChar char="•"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concepts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 understandable by humans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-495300" lvl="0" marL="609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Char char="•"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manipulation of these concepts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-508000" lvl="0" marL="6096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good in creating </a:t>
            </a: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new knowledge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 (in a well contained domain)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0" name="Google Shape;35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913" y="3852088"/>
            <a:ext cx="2257425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5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0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877" name="Google Shape;877;p110"/>
          <p:cNvSpPr txBox="1"/>
          <p:nvPr/>
        </p:nvSpPr>
        <p:spPr>
          <a:xfrm>
            <a:off x="0" y="1529567"/>
            <a:ext cx="12192000" cy="30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33333"/>
                </a:solidFill>
                <a:highlight>
                  <a:srgbClr val="FFFFFF"/>
                </a:highlight>
                <a:latin typeface="Droid Sans"/>
                <a:ea typeface="Droid Sans"/>
                <a:cs typeface="Droid Sans"/>
                <a:sym typeface="Droid Sans"/>
              </a:rPr>
              <a:t>“Finished files are the result of years of scientific study combined with the experience of years.” </a:t>
            </a:r>
            <a:endParaRPr sz="4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11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4" name="Google Shape;884;p111"/>
          <p:cNvSpPr txBox="1"/>
          <p:nvPr/>
        </p:nvSpPr>
        <p:spPr>
          <a:xfrm>
            <a:off x="2080525" y="2215375"/>
            <a:ext cx="45753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EXTRA EXAMPLE OF HUMAN BIAS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2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/>
              <a:t>‹#›</a:t>
            </a:fld>
            <a:endParaRPr sz="1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3833" y="581337"/>
            <a:ext cx="2499407" cy="3999052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13"/>
          <p:cNvSpPr txBox="1"/>
          <p:nvPr/>
        </p:nvSpPr>
        <p:spPr>
          <a:xfrm>
            <a:off x="1285375" y="725100"/>
            <a:ext cx="6656700" cy="4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Questions?</a:t>
            </a:r>
            <a:endParaRPr b="1" sz="30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Johan Loeckx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jloeckx@ai.vub.ac.be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https://ai.vub.ac.be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000"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+32(0)486 37 98 71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      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@aibrussels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6" name="Google Shape;896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5375" y="4383470"/>
            <a:ext cx="605875" cy="4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113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</a:t>
            </a:r>
            <a:endParaRPr/>
          </a:p>
        </p:txBody>
      </p:sp>
      <p:sp>
        <p:nvSpPr>
          <p:cNvPr id="358" name="Google Shape;358;p6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66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0" name="Google Shape;36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88" y="1536625"/>
            <a:ext cx="7686675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6"/>
          <p:cNvSpPr txBox="1"/>
          <p:nvPr/>
        </p:nvSpPr>
        <p:spPr>
          <a:xfrm>
            <a:off x="3346875" y="6239275"/>
            <a:ext cx="6087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Thanks to Luc De Raedt’s ACAI tutorial. </a:t>
            </a:r>
            <a:r>
              <a:rPr lang="en-US" sz="1200" u="sng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https://people.cs.kuleuven.be/~luc.deraedt/acai1.pdf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7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" name="Google Shape;367;p67"/>
          <p:cNvSpPr txBox="1"/>
          <p:nvPr/>
        </p:nvSpPr>
        <p:spPr>
          <a:xfrm>
            <a:off x="354900" y="4638375"/>
            <a:ext cx="119967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/>
              <a:t>LOGIC</a:t>
            </a:r>
            <a:br>
              <a:rPr b="1" lang="en-US" sz="4800"/>
            </a:br>
            <a:r>
              <a:rPr lang="en-US" sz="2400"/>
              <a:t>(e.g. model expansion)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  <p:pic>
        <p:nvPicPr>
          <p:cNvPr id="368" name="Google Shape;36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9588" y="883625"/>
            <a:ext cx="355282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Reasoning &amp; logic: symbolic</a:t>
            </a:r>
            <a:endParaRPr/>
          </a:p>
        </p:txBody>
      </p:sp>
      <p:sp>
        <p:nvSpPr>
          <p:cNvPr id="375" name="Google Shape;375;p6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Model </a:t>
            </a: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knowledge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(e.g. of humans)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914400" rtl="0" algn="l">
              <a:spcBef>
                <a:spcPts val="100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Root cause analysis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9144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Rule-based systems (e.g. insurance)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9144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Generate hypotheses (e.g. medical diagnoses)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Rules can be automatically mined too, from data.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Explainable!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203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Different kinds of reasoning!</a:t>
            </a:r>
            <a:endParaRPr/>
          </a:p>
        </p:txBody>
      </p:sp>
      <p:sp>
        <p:nvSpPr>
          <p:cNvPr id="382" name="Google Shape;382;p6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38" y="1474088"/>
            <a:ext cx="5591175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5350" y="1474088"/>
            <a:ext cx="581025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1775" y="4089825"/>
            <a:ext cx="33337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 VU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 VU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 VU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