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704" r:id="rId3"/>
    <p:sldMasterId id="2147483705" r:id="rId4"/>
    <p:sldMasterId id="2147483706" r:id="rId5"/>
    <p:sldMasterId id="2147483707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</p:sldIdLst>
  <p:sldSz cy="6858000" cx="12192000"/>
  <p:notesSz cx="6858000" cy="9144000"/>
  <p:embeddedFontLst>
    <p:embeddedFont>
      <p:font typeface="Dosis"/>
      <p:regular r:id="rId61"/>
      <p:bold r:id="rId62"/>
    </p:embeddedFont>
    <p:embeddedFont>
      <p:font typeface="Roboto"/>
      <p:regular r:id="rId63"/>
      <p:bold r:id="rId64"/>
      <p:italic r:id="rId65"/>
      <p:boldItalic r:id="rId66"/>
    </p:embeddedFont>
    <p:embeddedFont>
      <p:font typeface="Nunito"/>
      <p:regular r:id="rId67"/>
      <p:bold r:id="rId68"/>
      <p:italic r:id="rId69"/>
      <p:boldItalic r:id="rId7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2.xml"/><Relationship Id="rId48" Type="http://schemas.openxmlformats.org/officeDocument/2006/relationships/slide" Target="slides/slide41.xml"/><Relationship Id="rId47" Type="http://schemas.openxmlformats.org/officeDocument/2006/relationships/slide" Target="slides/slide40.xml"/><Relationship Id="rId49" Type="http://schemas.openxmlformats.org/officeDocument/2006/relationships/slide" Target="slides/slide42.xml"/><Relationship Id="rId5" Type="http://schemas.openxmlformats.org/officeDocument/2006/relationships/slideMaster" Target="slideMasters/slideMaster3.xml"/><Relationship Id="rId6" Type="http://schemas.openxmlformats.org/officeDocument/2006/relationships/slideMaster" Target="slideMasters/slideMaster4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70" Type="http://schemas.openxmlformats.org/officeDocument/2006/relationships/font" Target="fonts/Nunito-boldItalic.fntdata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62" Type="http://schemas.openxmlformats.org/officeDocument/2006/relationships/font" Target="fonts/Dosis-bold.fntdata"/><Relationship Id="rId61" Type="http://schemas.openxmlformats.org/officeDocument/2006/relationships/font" Target="fonts/Dosis-regular.fntdata"/><Relationship Id="rId20" Type="http://schemas.openxmlformats.org/officeDocument/2006/relationships/slide" Target="slides/slide13.xml"/><Relationship Id="rId64" Type="http://schemas.openxmlformats.org/officeDocument/2006/relationships/font" Target="fonts/Roboto-bold.fntdata"/><Relationship Id="rId63" Type="http://schemas.openxmlformats.org/officeDocument/2006/relationships/font" Target="fonts/Roboto-regular.fntdata"/><Relationship Id="rId22" Type="http://schemas.openxmlformats.org/officeDocument/2006/relationships/slide" Target="slides/slide15.xml"/><Relationship Id="rId66" Type="http://schemas.openxmlformats.org/officeDocument/2006/relationships/font" Target="fonts/Roboto-boldItalic.fntdata"/><Relationship Id="rId21" Type="http://schemas.openxmlformats.org/officeDocument/2006/relationships/slide" Target="slides/slide14.xml"/><Relationship Id="rId65" Type="http://schemas.openxmlformats.org/officeDocument/2006/relationships/font" Target="fonts/Roboto-italic.fntdata"/><Relationship Id="rId24" Type="http://schemas.openxmlformats.org/officeDocument/2006/relationships/slide" Target="slides/slide17.xml"/><Relationship Id="rId68" Type="http://schemas.openxmlformats.org/officeDocument/2006/relationships/font" Target="fonts/Nunito-bold.fntdata"/><Relationship Id="rId23" Type="http://schemas.openxmlformats.org/officeDocument/2006/relationships/slide" Target="slides/slide16.xml"/><Relationship Id="rId67" Type="http://schemas.openxmlformats.org/officeDocument/2006/relationships/font" Target="fonts/Nunito-regular.fntdata"/><Relationship Id="rId60" Type="http://schemas.openxmlformats.org/officeDocument/2006/relationships/slide" Target="slides/slide53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69" Type="http://schemas.openxmlformats.org/officeDocument/2006/relationships/font" Target="fonts/Nunito-italic.fntdata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51" Type="http://schemas.openxmlformats.org/officeDocument/2006/relationships/slide" Target="slides/slide44.xml"/><Relationship Id="rId50" Type="http://schemas.openxmlformats.org/officeDocument/2006/relationships/slide" Target="slides/slide43.xml"/><Relationship Id="rId53" Type="http://schemas.openxmlformats.org/officeDocument/2006/relationships/slide" Target="slides/slide46.xml"/><Relationship Id="rId52" Type="http://schemas.openxmlformats.org/officeDocument/2006/relationships/slide" Target="slides/slide45.xml"/><Relationship Id="rId11" Type="http://schemas.openxmlformats.org/officeDocument/2006/relationships/slide" Target="slides/slide4.xml"/><Relationship Id="rId55" Type="http://schemas.openxmlformats.org/officeDocument/2006/relationships/slide" Target="slides/slide48.xml"/><Relationship Id="rId10" Type="http://schemas.openxmlformats.org/officeDocument/2006/relationships/slide" Target="slides/slide3.xml"/><Relationship Id="rId54" Type="http://schemas.openxmlformats.org/officeDocument/2006/relationships/slide" Target="slides/slide47.xml"/><Relationship Id="rId13" Type="http://schemas.openxmlformats.org/officeDocument/2006/relationships/slide" Target="slides/slide6.xml"/><Relationship Id="rId57" Type="http://schemas.openxmlformats.org/officeDocument/2006/relationships/slide" Target="slides/slide50.xml"/><Relationship Id="rId12" Type="http://schemas.openxmlformats.org/officeDocument/2006/relationships/slide" Target="slides/slide5.xml"/><Relationship Id="rId56" Type="http://schemas.openxmlformats.org/officeDocument/2006/relationships/slide" Target="slides/slide49.xml"/><Relationship Id="rId15" Type="http://schemas.openxmlformats.org/officeDocument/2006/relationships/slide" Target="slides/slide8.xml"/><Relationship Id="rId59" Type="http://schemas.openxmlformats.org/officeDocument/2006/relationships/slide" Target="slides/slide52.xml"/><Relationship Id="rId14" Type="http://schemas.openxmlformats.org/officeDocument/2006/relationships/slide" Target="slides/slide7.xml"/><Relationship Id="rId58" Type="http://schemas.openxmlformats.org/officeDocument/2006/relationships/slide" Target="slides/slide5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medium.freecodecamp.org/simple-chess-ai-step-by-step-1d55a9266977" TargetMode="Externa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medium.freecodecamp.org/simple-chess-ai-step-by-step-1d55a9266977" TargetMode="Externa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medium.freecodecamp.org/simple-chess-ai-step-by-step-1d55a9266977" TargetMode="Externa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57bc73d273_2_1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57bc73d273_2_14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g57bc73d273_2_14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57bc73d273_2_1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57bc73d273_2_1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g57bc73d273_2_13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57bc73d273_2_1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57bc73d273_2_16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g57bc73d273_2_16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57bc73d273_2_1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57bc73d273_2_16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g57bc73d273_2_16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57bc73d273_2_19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57bc73d273_2_19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g57bc73d273_2_19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57bc73d273_2_2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57bc73d273_2_2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g57bc73d273_2_21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57bc73d273_2_2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57bc73d273_2_2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g57bc73d273_2_23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57bc73d273_2_2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57bc73d273_2_24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g57bc73d273_2_24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57bc73d273_2_2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2" name="Google Shape;512;g57bc73d273_2_2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g57bc73d273_2_26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57bc73d273_2_27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" name="Google Shape;528;g57bc73d273_2_27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9" name="Google Shape;529;g57bc73d273_2_27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56128d0cc9_0_262:notes"/>
          <p:cNvSpPr/>
          <p:nvPr>
            <p:ph idx="2" type="sldImg"/>
          </p:nvPr>
        </p:nvSpPr>
        <p:spPr>
          <a:xfrm>
            <a:off x="134940" y="686475"/>
            <a:ext cx="6588300" cy="3428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56128d0cc9_0_262:notes"/>
          <p:cNvSpPr txBox="1"/>
          <p:nvPr>
            <p:ph idx="1" type="body"/>
          </p:nvPr>
        </p:nvSpPr>
        <p:spPr>
          <a:xfrm>
            <a:off x="685800" y="434340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g56128d0cc9_0_262:notes"/>
          <p:cNvSpPr txBox="1"/>
          <p:nvPr>
            <p:ph idx="12" type="sldNum"/>
          </p:nvPr>
        </p:nvSpPr>
        <p:spPr>
          <a:xfrm>
            <a:off x="3884613" y="8685224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57bc73d273_2_28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4" name="Google Shape;534;g57bc73d273_2_28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" name="Google Shape;535;g57bc73d273_2_28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56128d0cc9_0_2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56128d0cc9_0_24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" name="Google Shape;545;g56128d0cc9_0_24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561a78db59_0_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2" name="Google Shape;552;g561a78db59_0_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3" name="Google Shape;553;g561a78db59_0_2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561a78db59_0_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2" name="Google Shape;562;g561a78db59_0_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g561a78db59_0_3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561a78db59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561a78db59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2"/>
              </a:rPr>
              <a:t>https://medium.freecodecamp.org/simple-chess-ai-step-by-step-1d55a9266977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57bc73d273_2_3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5" name="Google Shape;605;g57bc73d273_2_3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2"/>
              </a:rPr>
              <a:t>https://medium.freecodecamp.org/simple-chess-ai-step-by-step-1d55a9266977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561a78db59_0_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8" name="Google Shape;628;g561a78db59_0_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9" name="Google Shape;629;g561a78db59_0_1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57bc73d273_2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57bc73d273_2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g57bc73d273_2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g561a78db59_0_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3" name="Google Shape;643;g561a78db59_0_7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4" name="Google Shape;644;g561a78db59_0_7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561a78db59_0_7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1" name="Google Shape;651;g561a78db59_0_7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2" name="Google Shape;652;g561a78db59_0_7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57bc73d273_2_1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57bc73d273_2_1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g57bc73d273_2_1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g561a78db59_0_8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9" name="Google Shape;659;g561a78db59_0_8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0" name="Google Shape;660;g561a78db59_0_8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g561a78db59_0_9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6" name="Google Shape;666;g561a78db59_0_9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7" name="Google Shape;667;g561a78db59_0_9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g561a78db59_0_10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7" name="Google Shape;677;g561a78db59_0_10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g561a78db59_0_10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g561a78db59_0_10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5" name="Google Shape;685;g561a78db59_0_10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6" name="Google Shape;686;g561a78db59_0_10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561a78db59_0_1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4" name="Google Shape;694;g561a78db59_0_1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" name="Google Shape;695;g561a78db59_0_11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g561a78db59_0_1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4" name="Google Shape;704;g561a78db59_0_1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" name="Google Shape;705;g561a78db59_0_12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g561a78db59_0_30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8" name="Google Shape;718;g561a78db59_0_30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9" name="Google Shape;719;g561a78db59_0_30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g561a78db59_0_3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5" name="Google Shape;725;g561a78db59_0_3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6" name="Google Shape;726;g561a78db59_0_31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g561a78db59_0_3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5" name="Google Shape;735;g561a78db59_0_3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6" name="Google Shape;736;g561a78db59_0_32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g561a78db59_0_3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5" name="Google Shape;745;g561a78db59_0_33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6" name="Google Shape;746;g561a78db59_0_33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57bc73d273_2_1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57bc73d273_2_1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g57bc73d273_2_11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g561a78db59_0_3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7" name="Google Shape;757;g561a78db59_0_34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8" name="Google Shape;758;g561a78db59_0_34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g561a78db59_0_3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5" name="Google Shape;765;g561a78db59_0_35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6" name="Google Shape;766;g561a78db59_0_35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g561a78db59_0_3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4" name="Google Shape;774;g561a78db59_0_35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5" name="Google Shape;775;g561a78db59_0_35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g561a78db59_0_40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6" name="Google Shape;816;g561a78db59_0_40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7" name="Google Shape;817;g561a78db59_0_40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5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g561a78db59_0_4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7" name="Google Shape;827;g561a78db59_0_4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8" name="Google Shape;828;g561a78db59_0_4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g561a78db59_0_4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6" name="Google Shape;836;g561a78db59_0_4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7" name="Google Shape;837;g561a78db59_0_41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3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g561a78db59_0_4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5" name="Google Shape;845;g561a78db59_0_4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6" name="Google Shape;846;g561a78db59_0_42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g561a78db59_0_4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3" name="Google Shape;853;g561a78db59_0_43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4" name="Google Shape;854;g561a78db59_0_43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g561a78db59_0_4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1" name="Google Shape;861;g561a78db59_0_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g561a78db59_0_4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8" name="Google Shape;868;g561a78db59_0_4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57bc73d273_2_1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57bc73d273_2_1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g57bc73d273_2_12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g561a78db59_0_4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4" name="Google Shape;874;g561a78db59_0_4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8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g561a78db59_0_4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0" name="Google Shape;880;g561a78db59_0_45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1" name="Google Shape;881;g561a78db59_0_45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561a78db59_0_4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561a78db59_0_4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Answer = 6</a:t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g3efe6519a2_1_14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2" name="Google Shape;892;g3efe6519a2_1_1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5635463cd0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5635463cd0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g5635463cd0_0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57bc73d273_2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57bc73d273_2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2"/>
              </a:rPr>
              <a:t>https://medium.freecodecamp.org/simple-chess-ai-step-by-step-1d55a9266977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561a78db59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561a78db59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g561a78db59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561a78db59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561a78db59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g561a78db59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3.png"/><Relationship Id="rId3" Type="http://schemas.openxmlformats.org/officeDocument/2006/relationships/image" Target="../media/image21.jp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3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3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3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3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3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3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3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Leeg">
  <p:cSld name="2_Leeg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/>
          <p:nvPr>
            <p:ph type="title"/>
          </p:nvPr>
        </p:nvSpPr>
        <p:spPr>
          <a:xfrm>
            <a:off x="5666267" y="333375"/>
            <a:ext cx="5687100" cy="3178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2"/>
          <p:cNvSpPr txBox="1"/>
          <p:nvPr/>
        </p:nvSpPr>
        <p:spPr>
          <a:xfrm>
            <a:off x="10029500" y="6195293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@aibrussels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0" name="Google Shape;2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>
        <p14:gallery dir="l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fbeelding met bijschrift" type="picTx">
  <p:cSld name="PICTURE_WITH_CAPTION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/>
          <p:nvPr>
            <p:ph idx="2" type="pic"/>
          </p:nvPr>
        </p:nvSpPr>
        <p:spPr>
          <a:xfrm>
            <a:off x="0" y="0"/>
            <a:ext cx="6096000" cy="56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11"/>
          <p:cNvSpPr txBox="1"/>
          <p:nvPr>
            <p:ph type="title"/>
          </p:nvPr>
        </p:nvSpPr>
        <p:spPr>
          <a:xfrm>
            <a:off x="6816000" y="720000"/>
            <a:ext cx="4680000" cy="5400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oboto"/>
              <a:buNone/>
              <a:defRPr b="0" i="0" sz="24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>
            <a:off x="6816000" y="1440000"/>
            <a:ext cx="468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07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idx="11" type="ftr"/>
          </p:nvPr>
        </p:nvSpPr>
        <p:spPr>
          <a:xfrm>
            <a:off x="8610600" y="6203733"/>
            <a:ext cx="2743200" cy="1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6" name="Google Shape;76;p11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7" name="Google Shape;77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25700" y="714542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Afbeelding met bijschrift">
  <p:cSld name="1_Afbeelding met bijschrif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/>
          <p:nvPr>
            <p:ph idx="2" type="pic"/>
          </p:nvPr>
        </p:nvSpPr>
        <p:spPr>
          <a:xfrm>
            <a:off x="6096000" y="0"/>
            <a:ext cx="6096000" cy="56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Google Shape;80;p12"/>
          <p:cNvSpPr txBox="1"/>
          <p:nvPr>
            <p:ph type="title"/>
          </p:nvPr>
        </p:nvSpPr>
        <p:spPr>
          <a:xfrm>
            <a:off x="720000" y="720000"/>
            <a:ext cx="4680000" cy="5400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oboto"/>
              <a:buNone/>
              <a:defRPr b="0" i="0" sz="24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p12"/>
          <p:cNvSpPr txBox="1"/>
          <p:nvPr>
            <p:ph idx="1" type="body"/>
          </p:nvPr>
        </p:nvSpPr>
        <p:spPr>
          <a:xfrm>
            <a:off x="720000" y="1440000"/>
            <a:ext cx="468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8610600" y="6203733"/>
            <a:ext cx="2743200" cy="1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4" name="Google Shape;84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25700" y="714542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rgbClr val="434343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title"/>
          </p:nvPr>
        </p:nvSpPr>
        <p:spPr>
          <a:xfrm>
            <a:off x="653667" y="600200"/>
            <a:ext cx="10832700" cy="54543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Roboto"/>
              <a:buNone/>
              <a:defRPr b="0" i="0" sz="6400" u="none" cap="none" strike="noStrike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p1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eldia" type="title">
  <p:cSld name="TITLE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195" lvl="0" marL="179995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oboto"/>
              <a:buNone/>
              <a:defRPr b="1" i="0" sz="6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0" name="Google Shape;90;p14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4572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914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1371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18288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22860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1" name="Google Shape;91;p14"/>
          <p:cNvSpPr txBox="1"/>
          <p:nvPr>
            <p:ph idx="12" type="sldNum"/>
          </p:nvPr>
        </p:nvSpPr>
        <p:spPr>
          <a:xfrm>
            <a:off x="5607116" y="6443750"/>
            <a:ext cx="977700" cy="18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eldia">
  <p:cSld name="1_Titeldia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195" lvl="0" marL="17999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4" name="Google Shape;94;p15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5" name="Google Shape;95;p15"/>
          <p:cNvSpPr txBox="1"/>
          <p:nvPr>
            <p:ph idx="1" type="body"/>
          </p:nvPr>
        </p:nvSpPr>
        <p:spPr>
          <a:xfrm>
            <a:off x="731838" y="1352062"/>
            <a:ext cx="10728300" cy="41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Char char="•"/>
              <a:defRPr i="0" sz="3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Roboto"/>
              <a:buChar char="•"/>
              <a:defRPr i="0" sz="28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Roboto"/>
              <a:buChar char="•"/>
              <a:defRPr i="0" sz="24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Roboto"/>
              <a:buChar char="•"/>
              <a:defRPr i="0" sz="20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Roboto"/>
              <a:buChar char="•"/>
              <a:defRPr i="0" sz="20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pic>
        <p:nvPicPr>
          <p:cNvPr id="96" name="Google Shape;96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>
  <p:cSld name="TITLE_AND_BODY_1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/>
          <p:nvPr>
            <p:ph type="title"/>
          </p:nvPr>
        </p:nvSpPr>
        <p:spPr>
          <a:xfrm>
            <a:off x="60960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4800"/>
              <a:buNone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9" name="Google Shape;99;p16"/>
          <p:cNvSpPr txBox="1"/>
          <p:nvPr>
            <p:ph idx="1" type="subTitle"/>
          </p:nvPr>
        </p:nvSpPr>
        <p:spPr>
          <a:xfrm>
            <a:off x="4176000" y="1700640"/>
            <a:ext cx="7488300" cy="48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SzPts val="3200"/>
              <a:buNone/>
              <a:defRPr b="0" i="0" sz="1800" u="none" cap="none" strike="noStrike"/>
            </a:lvl1pPr>
            <a:lvl2pPr indent="0" lvl="1" marL="457200" marR="0" rtl="0" algn="l">
              <a:spcBef>
                <a:spcPts val="500"/>
              </a:spcBef>
              <a:spcAft>
                <a:spcPts val="0"/>
              </a:spcAft>
              <a:buSzPts val="2800"/>
              <a:buNone/>
              <a:defRPr b="0" i="0" sz="1800" u="none" cap="none" strike="noStrike"/>
            </a:lvl2pPr>
            <a:lvl3pPr indent="0" lvl="2" marL="914400" marR="0" rtl="0" algn="l">
              <a:spcBef>
                <a:spcPts val="500"/>
              </a:spcBef>
              <a:spcAft>
                <a:spcPts val="0"/>
              </a:spcAft>
              <a:buSzPts val="2400"/>
              <a:buNone/>
              <a:defRPr b="0" i="0" sz="1800" u="none" cap="none" strike="noStrike"/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0" i="0" sz="1800" u="none" cap="none" strike="noStrike"/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0" i="0" sz="1800" u="none" cap="none" strike="noStrike"/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0" i="0" sz="1800" u="none" cap="none" strike="noStrike"/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0" i="0" sz="1800" u="none" cap="none" strike="noStrike"/>
            </a:lvl9pPr>
          </a:lstStyle>
          <a:p/>
        </p:txBody>
      </p:sp>
      <p:sp>
        <p:nvSpPr>
          <p:cNvPr id="100" name="Google Shape;100;p1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>
              <a:buNone/>
              <a:defRPr sz="1300">
                <a:solidFill>
                  <a:schemeClr val="dk1"/>
                </a:solidFill>
              </a:defRPr>
            </a:lvl1pPr>
            <a:lvl2pPr lvl="1" rtl="0">
              <a:buNone/>
              <a:defRPr sz="1300">
                <a:solidFill>
                  <a:schemeClr val="dk1"/>
                </a:solidFill>
              </a:defRPr>
            </a:lvl2pPr>
            <a:lvl3pPr lvl="2" rtl="0">
              <a:buNone/>
              <a:defRPr sz="1300">
                <a:solidFill>
                  <a:schemeClr val="dk1"/>
                </a:solidFill>
              </a:defRPr>
            </a:lvl3pPr>
            <a:lvl4pPr lvl="3" rtl="0">
              <a:buNone/>
              <a:defRPr sz="1300">
                <a:solidFill>
                  <a:schemeClr val="dk1"/>
                </a:solidFill>
              </a:defRPr>
            </a:lvl4pPr>
            <a:lvl5pPr lvl="4" rtl="0">
              <a:buNone/>
              <a:defRPr sz="1300">
                <a:solidFill>
                  <a:schemeClr val="dk1"/>
                </a:solidFill>
              </a:defRPr>
            </a:lvl5pPr>
            <a:lvl6pPr lvl="5" rtl="0">
              <a:buNone/>
              <a:defRPr sz="1300">
                <a:solidFill>
                  <a:schemeClr val="dk1"/>
                </a:solidFill>
              </a:defRPr>
            </a:lvl6pPr>
            <a:lvl7pPr lvl="6" rtl="0">
              <a:buNone/>
              <a:defRPr sz="1300">
                <a:solidFill>
                  <a:schemeClr val="dk1"/>
                </a:solidFill>
              </a:defRPr>
            </a:lvl7pPr>
            <a:lvl8pPr lvl="7" rtl="0">
              <a:buNone/>
              <a:defRPr sz="1300">
                <a:solidFill>
                  <a:schemeClr val="dk1"/>
                </a:solidFill>
              </a:defRPr>
            </a:lvl8pPr>
            <a:lvl9pPr lvl="8" rtl="0">
              <a:buNone/>
              <a:defRPr sz="1300"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Leeg">
  <p:cSld name="2_Leeg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8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1" name="Google Shape;111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8"/>
          <p:cNvSpPr txBox="1"/>
          <p:nvPr>
            <p:ph type="title"/>
          </p:nvPr>
        </p:nvSpPr>
        <p:spPr>
          <a:xfrm>
            <a:off x="5666267" y="333375"/>
            <a:ext cx="5687100" cy="3178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3" name="Google Shape;113;p18"/>
          <p:cNvSpPr txBox="1"/>
          <p:nvPr/>
        </p:nvSpPr>
        <p:spPr>
          <a:xfrm>
            <a:off x="10029500" y="6195293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@aibrussels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14" name="Google Shape;11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>
        <p14:gallery dir="l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9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7" name="Google Shape;117;p19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8" name="Google Shape;118;p19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9" name="Google Shape;119;p19"/>
          <p:cNvSpPr txBox="1"/>
          <p:nvPr/>
        </p:nvSpPr>
        <p:spPr>
          <a:xfrm>
            <a:off x="10029500" y="6203725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@aibrussels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0" name="Google Shape;120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Leeg" type="blank">
  <p:cSld name="BLANK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0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3" name="Google Shape;123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0"/>
          <p:cNvSpPr txBox="1"/>
          <p:nvPr/>
        </p:nvSpPr>
        <p:spPr>
          <a:xfrm>
            <a:off x="10029500" y="6203725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@aibrussels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5" name="Google Shape;12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ulleted">
  <p:cSld name="Bulleted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1"/>
          <p:cNvSpPr txBox="1"/>
          <p:nvPr>
            <p:ph type="title"/>
          </p:nvPr>
        </p:nvSpPr>
        <p:spPr>
          <a:xfrm>
            <a:off x="720000" y="328246"/>
            <a:ext cx="10731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8" name="Google Shape;128;p21"/>
          <p:cNvSpPr txBox="1"/>
          <p:nvPr>
            <p:ph idx="1" type="body"/>
          </p:nvPr>
        </p:nvSpPr>
        <p:spPr>
          <a:xfrm>
            <a:off x="731838" y="1333919"/>
            <a:ext cx="10731300" cy="42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9" name="Google Shape;129;p21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0" name="Google Shape;130;p21"/>
          <p:cNvSpPr txBox="1"/>
          <p:nvPr>
            <p:ph idx="2" type="body"/>
          </p:nvPr>
        </p:nvSpPr>
        <p:spPr>
          <a:xfrm>
            <a:off x="214174" y="768420"/>
            <a:ext cx="11671200" cy="7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31" name="Google Shape;131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" name="Google Shape;25;p3"/>
          <p:cNvSpPr txBox="1"/>
          <p:nvPr/>
        </p:nvSpPr>
        <p:spPr>
          <a:xfrm>
            <a:off x="10029500" y="6203725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@aibrussels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6" name="Google Shape;26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2"/>
          <p:cNvSpPr txBox="1"/>
          <p:nvPr>
            <p:ph type="title"/>
          </p:nvPr>
        </p:nvSpPr>
        <p:spPr>
          <a:xfrm>
            <a:off x="720000" y="328246"/>
            <a:ext cx="10731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4" name="Google Shape;134;p22"/>
          <p:cNvSpPr txBox="1"/>
          <p:nvPr>
            <p:ph idx="1" type="body"/>
          </p:nvPr>
        </p:nvSpPr>
        <p:spPr>
          <a:xfrm>
            <a:off x="731838" y="1333919"/>
            <a:ext cx="10731300" cy="42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unito"/>
              <a:buChar char="•"/>
              <a:defRPr i="0" sz="32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Nunito"/>
              <a:buChar char="•"/>
              <a:defRPr i="0" sz="28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Nunito"/>
              <a:buChar char="•"/>
              <a:defRPr i="0" sz="24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unito"/>
              <a:buChar char="•"/>
              <a:defRPr i="0" sz="20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unito"/>
              <a:buChar char="•"/>
              <a:defRPr i="0" sz="20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35" name="Google Shape;135;p22"/>
          <p:cNvSpPr txBox="1"/>
          <p:nvPr>
            <p:ph idx="10" type="dt"/>
          </p:nvPr>
        </p:nvSpPr>
        <p:spPr>
          <a:xfrm>
            <a:off x="838200" y="6356352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6" name="Google Shape;136;p22"/>
          <p:cNvSpPr txBox="1"/>
          <p:nvPr>
            <p:ph idx="11" type="ftr"/>
          </p:nvPr>
        </p:nvSpPr>
        <p:spPr>
          <a:xfrm>
            <a:off x="4038600" y="6356352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7" name="Google Shape;137;p22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8" name="Google Shape;138;p22"/>
          <p:cNvSpPr txBox="1"/>
          <p:nvPr/>
        </p:nvSpPr>
        <p:spPr>
          <a:xfrm>
            <a:off x="10029500" y="6195293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@aibrussels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39" name="Google Shape;139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Titeldia">
  <p:cSld name="3_Titeldia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3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2" name="Google Shape;142;p23"/>
          <p:cNvSpPr txBox="1"/>
          <p:nvPr>
            <p:ph idx="1" type="body"/>
          </p:nvPr>
        </p:nvSpPr>
        <p:spPr>
          <a:xfrm>
            <a:off x="731838" y="333376"/>
            <a:ext cx="10728300" cy="52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43" name="Google Shape;143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6"/>
            <a:ext cx="279133" cy="717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ee objecten" type="twoObj">
  <p:cSld name="TWO_OBJECTS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"/>
          <p:cNvSpPr txBox="1"/>
          <p:nvPr>
            <p:ph type="title"/>
          </p:nvPr>
        </p:nvSpPr>
        <p:spPr>
          <a:xfrm>
            <a:off x="731838" y="328246"/>
            <a:ext cx="10719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7" name="Google Shape;147;p24"/>
          <p:cNvSpPr txBox="1"/>
          <p:nvPr>
            <p:ph idx="1" type="body"/>
          </p:nvPr>
        </p:nvSpPr>
        <p:spPr>
          <a:xfrm>
            <a:off x="731838" y="1341438"/>
            <a:ext cx="5213400" cy="42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8" name="Google Shape;148;p24"/>
          <p:cNvSpPr txBox="1"/>
          <p:nvPr>
            <p:ph idx="2" type="body"/>
          </p:nvPr>
        </p:nvSpPr>
        <p:spPr>
          <a:xfrm>
            <a:off x="6237982" y="1341438"/>
            <a:ext cx="5213400" cy="42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9" name="Google Shape;149;p24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0" name="Google Shape;150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28246"/>
            <a:ext cx="279133" cy="71742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4"/>
          <p:cNvSpPr txBox="1"/>
          <p:nvPr/>
        </p:nvSpPr>
        <p:spPr>
          <a:xfrm>
            <a:off x="10029500" y="6195293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@aibrussels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52" name="Google Shape;15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wee objecten">
  <p:cSld name="1_Twee objecten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5"/>
          <p:cNvSpPr txBox="1"/>
          <p:nvPr>
            <p:ph idx="1" type="body"/>
          </p:nvPr>
        </p:nvSpPr>
        <p:spPr>
          <a:xfrm>
            <a:off x="731838" y="333376"/>
            <a:ext cx="5213400" cy="52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5" name="Google Shape;155;p25"/>
          <p:cNvSpPr txBox="1"/>
          <p:nvPr>
            <p:ph idx="2" type="body"/>
          </p:nvPr>
        </p:nvSpPr>
        <p:spPr>
          <a:xfrm>
            <a:off x="6237982" y="333376"/>
            <a:ext cx="5213400" cy="52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6" name="Google Shape;156;p25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7" name="Google Shape;157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iteldia">
  <p:cSld name="2_Titeldia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6"/>
          <p:cNvSpPr/>
          <p:nvPr>
            <p:ph idx="2" type="pic"/>
          </p:nvPr>
        </p:nvSpPr>
        <p:spPr>
          <a:xfrm>
            <a:off x="0" y="0"/>
            <a:ext cx="12192000" cy="56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0" name="Google Shape;160;p26"/>
          <p:cNvSpPr txBox="1"/>
          <p:nvPr>
            <p:ph idx="1" type="subTitle"/>
          </p:nvPr>
        </p:nvSpPr>
        <p:spPr>
          <a:xfrm>
            <a:off x="720000" y="3822952"/>
            <a:ext cx="7920000" cy="36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1" name="Google Shape;161;p26"/>
          <p:cNvSpPr txBox="1"/>
          <p:nvPr>
            <p:ph type="title"/>
          </p:nvPr>
        </p:nvSpPr>
        <p:spPr>
          <a:xfrm>
            <a:off x="720000" y="720003"/>
            <a:ext cx="5114700" cy="2929800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2549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Roboto"/>
              <a:buNone/>
              <a:defRPr b="0" i="0" sz="66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2" name="Google Shape;162;p26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fbeelding met bijschrift" type="picTx">
  <p:cSld name="PICTURE_WITH_CAPTION_TEXT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7"/>
          <p:cNvSpPr/>
          <p:nvPr>
            <p:ph idx="2" type="pic"/>
          </p:nvPr>
        </p:nvSpPr>
        <p:spPr>
          <a:xfrm>
            <a:off x="0" y="0"/>
            <a:ext cx="6096000" cy="56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5" name="Google Shape;165;p27"/>
          <p:cNvSpPr txBox="1"/>
          <p:nvPr>
            <p:ph type="title"/>
          </p:nvPr>
        </p:nvSpPr>
        <p:spPr>
          <a:xfrm>
            <a:off x="6816000" y="720000"/>
            <a:ext cx="4680000" cy="5400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oboto"/>
              <a:buNone/>
              <a:defRPr b="0" i="0" sz="24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6" name="Google Shape;166;p27"/>
          <p:cNvSpPr txBox="1"/>
          <p:nvPr>
            <p:ph idx="1" type="body"/>
          </p:nvPr>
        </p:nvSpPr>
        <p:spPr>
          <a:xfrm>
            <a:off x="6816000" y="1440000"/>
            <a:ext cx="468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07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7" name="Google Shape;167;p27"/>
          <p:cNvSpPr txBox="1"/>
          <p:nvPr>
            <p:ph idx="11" type="ftr"/>
          </p:nvPr>
        </p:nvSpPr>
        <p:spPr>
          <a:xfrm>
            <a:off x="8610600" y="6203733"/>
            <a:ext cx="2743200" cy="1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8" name="Google Shape;168;p27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69" name="Google Shape;169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25700" y="714542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Afbeelding met bijschrift">
  <p:cSld name="1_Afbeelding met bijschrift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8"/>
          <p:cNvSpPr/>
          <p:nvPr>
            <p:ph idx="2" type="pic"/>
          </p:nvPr>
        </p:nvSpPr>
        <p:spPr>
          <a:xfrm>
            <a:off x="6096000" y="0"/>
            <a:ext cx="6096000" cy="56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2" name="Google Shape;172;p28"/>
          <p:cNvSpPr txBox="1"/>
          <p:nvPr>
            <p:ph type="title"/>
          </p:nvPr>
        </p:nvSpPr>
        <p:spPr>
          <a:xfrm>
            <a:off x="720000" y="720000"/>
            <a:ext cx="4680000" cy="5400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oboto"/>
              <a:buNone/>
              <a:defRPr b="0" i="0" sz="24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3" name="Google Shape;173;p28"/>
          <p:cNvSpPr txBox="1"/>
          <p:nvPr>
            <p:ph idx="1" type="body"/>
          </p:nvPr>
        </p:nvSpPr>
        <p:spPr>
          <a:xfrm>
            <a:off x="720000" y="1440000"/>
            <a:ext cx="468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4" name="Google Shape;174;p28"/>
          <p:cNvSpPr txBox="1"/>
          <p:nvPr>
            <p:ph idx="11" type="ftr"/>
          </p:nvPr>
        </p:nvSpPr>
        <p:spPr>
          <a:xfrm>
            <a:off x="8610600" y="6203733"/>
            <a:ext cx="2743200" cy="1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5" name="Google Shape;175;p28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76" name="Google Shape;176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25700" y="714542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rgbClr val="434343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9"/>
          <p:cNvSpPr txBox="1"/>
          <p:nvPr>
            <p:ph type="title"/>
          </p:nvPr>
        </p:nvSpPr>
        <p:spPr>
          <a:xfrm>
            <a:off x="653667" y="600200"/>
            <a:ext cx="10832700" cy="54543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Roboto"/>
              <a:buNone/>
              <a:defRPr b="0" i="0" sz="6400" u="none" cap="none" strike="noStrike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9" name="Google Shape;179;p29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eldia" type="title">
  <p:cSld name="TITLE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0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195" lvl="0" marL="179995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oboto"/>
              <a:buNone/>
              <a:defRPr b="1" i="0" sz="6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2" name="Google Shape;182;p30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4572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914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1371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18288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22860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3" name="Google Shape;183;p30"/>
          <p:cNvSpPr txBox="1"/>
          <p:nvPr>
            <p:ph idx="12" type="sldNum"/>
          </p:nvPr>
        </p:nvSpPr>
        <p:spPr>
          <a:xfrm>
            <a:off x="5607116" y="6443750"/>
            <a:ext cx="977700" cy="18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eldia">
  <p:cSld name="1_Titeldia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1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195" lvl="0" marL="17999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6" name="Google Shape;186;p31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7" name="Google Shape;187;p31"/>
          <p:cNvSpPr txBox="1"/>
          <p:nvPr>
            <p:ph idx="1" type="body"/>
          </p:nvPr>
        </p:nvSpPr>
        <p:spPr>
          <a:xfrm>
            <a:off x="731838" y="1352062"/>
            <a:ext cx="10728300" cy="41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Char char="•"/>
              <a:defRPr i="0" sz="3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Roboto"/>
              <a:buChar char="•"/>
              <a:defRPr i="0" sz="28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Roboto"/>
              <a:buChar char="•"/>
              <a:defRPr i="0" sz="24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Roboto"/>
              <a:buChar char="•"/>
              <a:defRPr i="0" sz="20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Roboto"/>
              <a:buChar char="•"/>
              <a:defRPr i="0" sz="20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pic>
        <p:nvPicPr>
          <p:cNvPr id="188" name="Google Shape;188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Leeg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9" name="Google Shape;29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4"/>
          <p:cNvSpPr txBox="1"/>
          <p:nvPr/>
        </p:nvSpPr>
        <p:spPr>
          <a:xfrm>
            <a:off x="10029500" y="6203725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@aibrussels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1" name="Google Shape;31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>
  <p:cSld name="TITLE_AND_BODY_1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2"/>
          <p:cNvSpPr txBox="1"/>
          <p:nvPr>
            <p:ph type="title"/>
          </p:nvPr>
        </p:nvSpPr>
        <p:spPr>
          <a:xfrm>
            <a:off x="60960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4800"/>
              <a:buNone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1" name="Google Shape;191;p32"/>
          <p:cNvSpPr txBox="1"/>
          <p:nvPr>
            <p:ph idx="1" type="subTitle"/>
          </p:nvPr>
        </p:nvSpPr>
        <p:spPr>
          <a:xfrm>
            <a:off x="4176000" y="1700640"/>
            <a:ext cx="7488300" cy="48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SzPts val="3200"/>
              <a:buNone/>
              <a:defRPr b="0" i="0" sz="1800" u="none" cap="none" strike="noStrike"/>
            </a:lvl1pPr>
            <a:lvl2pPr indent="0" lvl="1" marL="457200" marR="0" rtl="0" algn="l">
              <a:spcBef>
                <a:spcPts val="500"/>
              </a:spcBef>
              <a:spcAft>
                <a:spcPts val="0"/>
              </a:spcAft>
              <a:buSzPts val="2800"/>
              <a:buNone/>
              <a:defRPr b="0" i="0" sz="1800" u="none" cap="none" strike="noStrike"/>
            </a:lvl2pPr>
            <a:lvl3pPr indent="0" lvl="2" marL="914400" marR="0" rtl="0" algn="l">
              <a:spcBef>
                <a:spcPts val="500"/>
              </a:spcBef>
              <a:spcAft>
                <a:spcPts val="0"/>
              </a:spcAft>
              <a:buSzPts val="2400"/>
              <a:buNone/>
              <a:defRPr b="0" i="0" sz="1800" u="none" cap="none" strike="noStrike"/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0" i="0" sz="1800" u="none" cap="none" strike="noStrike"/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0" i="0" sz="1800" u="none" cap="none" strike="noStrike"/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0" i="0" sz="1800" u="none" cap="none" strike="noStrike"/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0" i="0" sz="1800" u="none" cap="none" strike="noStrike"/>
            </a:lvl9pPr>
          </a:lstStyle>
          <a:p/>
        </p:txBody>
      </p:sp>
      <p:sp>
        <p:nvSpPr>
          <p:cNvPr id="192" name="Google Shape;192;p32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>
              <a:buNone/>
              <a:defRPr sz="1300">
                <a:solidFill>
                  <a:schemeClr val="dk1"/>
                </a:solidFill>
              </a:defRPr>
            </a:lvl1pPr>
            <a:lvl2pPr lvl="1" rtl="0">
              <a:buNone/>
              <a:defRPr sz="1300">
                <a:solidFill>
                  <a:schemeClr val="dk1"/>
                </a:solidFill>
              </a:defRPr>
            </a:lvl2pPr>
            <a:lvl3pPr lvl="2" rtl="0">
              <a:buNone/>
              <a:defRPr sz="1300">
                <a:solidFill>
                  <a:schemeClr val="dk1"/>
                </a:solidFill>
              </a:defRPr>
            </a:lvl3pPr>
            <a:lvl4pPr lvl="3" rtl="0">
              <a:buNone/>
              <a:defRPr sz="1300">
                <a:solidFill>
                  <a:schemeClr val="dk1"/>
                </a:solidFill>
              </a:defRPr>
            </a:lvl4pPr>
            <a:lvl5pPr lvl="4" rtl="0">
              <a:buNone/>
              <a:defRPr sz="1300">
                <a:solidFill>
                  <a:schemeClr val="dk1"/>
                </a:solidFill>
              </a:defRPr>
            </a:lvl5pPr>
            <a:lvl6pPr lvl="5" rtl="0">
              <a:buNone/>
              <a:defRPr sz="1300">
                <a:solidFill>
                  <a:schemeClr val="dk1"/>
                </a:solidFill>
              </a:defRPr>
            </a:lvl6pPr>
            <a:lvl7pPr lvl="6" rtl="0">
              <a:buNone/>
              <a:defRPr sz="1300">
                <a:solidFill>
                  <a:schemeClr val="dk1"/>
                </a:solidFill>
              </a:defRPr>
            </a:lvl7pPr>
            <a:lvl8pPr lvl="7" rtl="0">
              <a:buNone/>
              <a:defRPr sz="1300">
                <a:solidFill>
                  <a:schemeClr val="dk1"/>
                </a:solidFill>
              </a:defRPr>
            </a:lvl8pPr>
            <a:lvl9pPr lvl="8" rtl="0">
              <a:buNone/>
              <a:defRPr sz="1300"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4"/>
          <p:cNvSpPr txBox="1"/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99" name="Google Shape;199;p34"/>
          <p:cNvSpPr txBox="1"/>
          <p:nvPr>
            <p:ph idx="1" type="subTitle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00" name="Google Shape;200;p34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5"/>
          <p:cNvSpPr txBox="1"/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03" name="Google Shape;203;p35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6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6" name="Google Shape;206;p36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7" name="Google Shape;207;p36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7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0" name="Google Shape;210;p37"/>
          <p:cNvSpPr txBox="1"/>
          <p:nvPr>
            <p:ph idx="1" type="body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11" name="Google Shape;211;p37"/>
          <p:cNvSpPr txBox="1"/>
          <p:nvPr>
            <p:ph idx="2" type="body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12" name="Google Shape;212;p37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8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5" name="Google Shape;215;p38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9"/>
          <p:cNvSpPr txBox="1"/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18" name="Google Shape;218;p39"/>
          <p:cNvSpPr txBox="1"/>
          <p:nvPr>
            <p:ph idx="1" type="body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19" name="Google Shape;219;p39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40"/>
          <p:cNvSpPr txBox="1"/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22" name="Google Shape;222;p4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1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41"/>
          <p:cNvSpPr txBox="1"/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26" name="Google Shape;226;p41"/>
          <p:cNvSpPr txBox="1"/>
          <p:nvPr>
            <p:ph idx="1" type="subTitle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27" name="Google Shape;227;p41"/>
          <p:cNvSpPr txBox="1"/>
          <p:nvPr>
            <p:ph idx="2" type="body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8" name="Google Shape;228;p4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2"/>
          <p:cNvSpPr txBox="1"/>
          <p:nvPr>
            <p:ph idx="1" type="body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231" name="Google Shape;231;p4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ulleted">
  <p:cSld name="Bulleted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/>
          <p:nvPr>
            <p:ph type="title"/>
          </p:nvPr>
        </p:nvSpPr>
        <p:spPr>
          <a:xfrm>
            <a:off x="720000" y="328246"/>
            <a:ext cx="10731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5"/>
          <p:cNvSpPr txBox="1"/>
          <p:nvPr>
            <p:ph idx="1" type="body"/>
          </p:nvPr>
        </p:nvSpPr>
        <p:spPr>
          <a:xfrm>
            <a:off x="731838" y="1333919"/>
            <a:ext cx="10731300" cy="42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" name="Google Shape;36;p5"/>
          <p:cNvSpPr txBox="1"/>
          <p:nvPr>
            <p:ph idx="2" type="body"/>
          </p:nvPr>
        </p:nvSpPr>
        <p:spPr>
          <a:xfrm>
            <a:off x="214174" y="768420"/>
            <a:ext cx="11671300" cy="7560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Google Shape;37;p5"/>
          <p:cNvSpPr txBox="1"/>
          <p:nvPr/>
        </p:nvSpPr>
        <p:spPr>
          <a:xfrm>
            <a:off x="10029500" y="6195293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@aibrussels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8" name="Google Shape;38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3"/>
          <p:cNvSpPr txBox="1"/>
          <p:nvPr>
            <p:ph hasCustomPrompt="1" type="title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34" name="Google Shape;234;p43"/>
          <p:cNvSpPr txBox="1"/>
          <p:nvPr>
            <p:ph idx="1" type="body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5" name="Google Shape;235;p4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4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Leeg">
  <p:cSld name="2_Leeg"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6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46" name="Google Shape;246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46"/>
          <p:cNvSpPr txBox="1"/>
          <p:nvPr>
            <p:ph type="title"/>
          </p:nvPr>
        </p:nvSpPr>
        <p:spPr>
          <a:xfrm>
            <a:off x="5666267" y="333375"/>
            <a:ext cx="5687100" cy="3178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195" lvl="0" marL="17999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48" name="Google Shape;248;p46"/>
          <p:cNvSpPr/>
          <p:nvPr/>
        </p:nvSpPr>
        <p:spPr>
          <a:xfrm>
            <a:off x="0" y="0"/>
            <a:ext cx="3044100" cy="5705700"/>
          </a:xfrm>
          <a:prstGeom prst="rect">
            <a:avLst/>
          </a:prstGeom>
          <a:solidFill>
            <a:srgbClr val="0033A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9" name="Google Shape;249;p46"/>
          <p:cNvPicPr preferRelativeResize="0"/>
          <p:nvPr/>
        </p:nvPicPr>
        <p:blipFill rotWithShape="1">
          <a:blip r:embed="rId3">
            <a:alphaModFix/>
          </a:blip>
          <a:srcRect b="0" l="14444" r="16442" t="4452"/>
          <a:stretch/>
        </p:blipFill>
        <p:spPr>
          <a:xfrm>
            <a:off x="0" y="2905246"/>
            <a:ext cx="2999498" cy="28000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>
        <p14:gallery dir="l"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eldia">
  <p:cSld name="1_Titeldia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7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195" lvl="0" marL="17999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2" name="Google Shape;252;p47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3" name="Google Shape;253;p47"/>
          <p:cNvSpPr txBox="1"/>
          <p:nvPr>
            <p:ph idx="1" type="body"/>
          </p:nvPr>
        </p:nvSpPr>
        <p:spPr>
          <a:xfrm>
            <a:off x="731838" y="1352062"/>
            <a:ext cx="10728300" cy="41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Char char="•"/>
              <a:defRPr i="0" sz="3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Roboto"/>
              <a:buChar char="•"/>
              <a:defRPr i="0" sz="28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Roboto"/>
              <a:buChar char="•"/>
              <a:defRPr i="0" sz="24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Roboto"/>
              <a:buChar char="•"/>
              <a:defRPr i="0" sz="20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Roboto"/>
              <a:buChar char="•"/>
              <a:defRPr i="0" sz="20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pic>
        <p:nvPicPr>
          <p:cNvPr id="254" name="Google Shape;254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Leeg" type="blank">
  <p:cSld name="BLANK"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8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57" name="Google Shape;257;p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eldia" type="title">
  <p:cSld name="TITLE"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9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195" lvl="0" marL="179995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oboto"/>
              <a:buNone/>
              <a:defRPr b="1" i="0" sz="6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60" name="Google Shape;260;p49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4572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914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1371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18288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22860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1" name="Google Shape;261;p49"/>
          <p:cNvSpPr txBox="1"/>
          <p:nvPr>
            <p:ph idx="12" type="sldNum"/>
          </p:nvPr>
        </p:nvSpPr>
        <p:spPr>
          <a:xfrm>
            <a:off x="5607116" y="6443750"/>
            <a:ext cx="977700" cy="18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Titeldia">
  <p:cSld name="3_Titeldia"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50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4" name="Google Shape;264;p50"/>
          <p:cNvSpPr txBox="1"/>
          <p:nvPr>
            <p:ph idx="1" type="body"/>
          </p:nvPr>
        </p:nvSpPr>
        <p:spPr>
          <a:xfrm>
            <a:off x="731838" y="333376"/>
            <a:ext cx="10728300" cy="52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65" name="Google Shape;265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6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lleen titel" type="titleOnly">
  <p:cSld name="TITLE_ONLY"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1"/>
          <p:cNvSpPr txBox="1"/>
          <p:nvPr>
            <p:ph type="title"/>
          </p:nvPr>
        </p:nvSpPr>
        <p:spPr>
          <a:xfrm>
            <a:off x="720000" y="328246"/>
            <a:ext cx="10731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195" lvl="0" marL="17999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68" name="Google Shape;268;p51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69" name="Google Shape;269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ee objecten" type="twoObj">
  <p:cSld name="TWO_OBJECTS"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52"/>
          <p:cNvSpPr txBox="1"/>
          <p:nvPr>
            <p:ph type="title"/>
          </p:nvPr>
        </p:nvSpPr>
        <p:spPr>
          <a:xfrm>
            <a:off x="731838" y="328246"/>
            <a:ext cx="10719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195" lvl="0" marL="17999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72" name="Google Shape;272;p52"/>
          <p:cNvSpPr txBox="1"/>
          <p:nvPr>
            <p:ph idx="1" type="body"/>
          </p:nvPr>
        </p:nvSpPr>
        <p:spPr>
          <a:xfrm>
            <a:off x="731838" y="1341438"/>
            <a:ext cx="5213400" cy="42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3" name="Google Shape;273;p52"/>
          <p:cNvSpPr txBox="1"/>
          <p:nvPr>
            <p:ph idx="2" type="body"/>
          </p:nvPr>
        </p:nvSpPr>
        <p:spPr>
          <a:xfrm>
            <a:off x="6237982" y="1341438"/>
            <a:ext cx="5213400" cy="42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4" name="Google Shape;274;p52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75" name="Google Shape;275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28246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wee objecten">
  <p:cSld name="1_Twee objecten"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53"/>
          <p:cNvSpPr txBox="1"/>
          <p:nvPr>
            <p:ph idx="1" type="body"/>
          </p:nvPr>
        </p:nvSpPr>
        <p:spPr>
          <a:xfrm>
            <a:off x="731838" y="333376"/>
            <a:ext cx="5213400" cy="52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8" name="Google Shape;278;p53"/>
          <p:cNvSpPr txBox="1"/>
          <p:nvPr>
            <p:ph idx="2" type="body"/>
          </p:nvPr>
        </p:nvSpPr>
        <p:spPr>
          <a:xfrm>
            <a:off x="6237982" y="333376"/>
            <a:ext cx="5213400" cy="52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9" name="Google Shape;279;p53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80" name="Google Shape;280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/>
          <p:nvPr>
            <p:ph type="title"/>
          </p:nvPr>
        </p:nvSpPr>
        <p:spPr>
          <a:xfrm>
            <a:off x="720000" y="328246"/>
            <a:ext cx="10731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Google Shape;41;p6"/>
          <p:cNvSpPr txBox="1"/>
          <p:nvPr>
            <p:ph idx="1" type="body"/>
          </p:nvPr>
        </p:nvSpPr>
        <p:spPr>
          <a:xfrm>
            <a:off x="731838" y="1333919"/>
            <a:ext cx="10731300" cy="42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unito"/>
              <a:buChar char="•"/>
              <a:defRPr i="0" sz="32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Nunito"/>
              <a:buChar char="•"/>
              <a:defRPr i="0" sz="28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Nunito"/>
              <a:buChar char="•"/>
              <a:defRPr i="0" sz="24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unito"/>
              <a:buChar char="•"/>
              <a:defRPr i="0" sz="20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unito"/>
              <a:buChar char="•"/>
              <a:defRPr i="0" sz="20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" name="Google Shape;45;p6"/>
          <p:cNvSpPr txBox="1"/>
          <p:nvPr/>
        </p:nvSpPr>
        <p:spPr>
          <a:xfrm>
            <a:off x="10029500" y="6195293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@aibrussels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6" name="Google Shape;46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iteldia">
  <p:cSld name="2_Titeldia"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54"/>
          <p:cNvSpPr/>
          <p:nvPr>
            <p:ph idx="2" type="pic"/>
          </p:nvPr>
        </p:nvSpPr>
        <p:spPr>
          <a:xfrm>
            <a:off x="0" y="0"/>
            <a:ext cx="12192000" cy="56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12688" lvl="1" marL="45718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12677" lvl="2" marL="91437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12665" lvl="3" marL="137156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12654" lvl="4" marL="182875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12642" lvl="5" marL="228594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631" lvl="6" marL="274313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619" lvl="7" marL="320032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608" lvl="8" marL="365750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3" name="Google Shape;283;p54"/>
          <p:cNvSpPr txBox="1"/>
          <p:nvPr>
            <p:ph idx="1" type="subTitle"/>
          </p:nvPr>
        </p:nvSpPr>
        <p:spPr>
          <a:xfrm>
            <a:off x="720000" y="3822952"/>
            <a:ext cx="7920000" cy="36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195" lvl="0" marL="179995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12688" lvl="1" marL="45718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12677" lvl="2" marL="91437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12665" lvl="3" marL="137156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12654" lvl="4" marL="182875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12642" lvl="5" marL="228594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631" lvl="6" marL="274313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619" lvl="7" marL="320032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608" lvl="8" marL="365750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4" name="Google Shape;284;p54"/>
          <p:cNvSpPr txBox="1"/>
          <p:nvPr>
            <p:ph type="title"/>
          </p:nvPr>
        </p:nvSpPr>
        <p:spPr>
          <a:xfrm>
            <a:off x="720000" y="720003"/>
            <a:ext cx="5114700" cy="2929800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2588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>
            <a:lvl1pPr indent="-2195" lvl="0" marL="17999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Roboto"/>
              <a:buNone/>
              <a:defRPr b="0" i="0" sz="66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85" name="Google Shape;285;p54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fbeelding met bijschrift" type="picTx">
  <p:cSld name="PICTURE_WITH_CAPTION_TEXT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55"/>
          <p:cNvSpPr/>
          <p:nvPr>
            <p:ph idx="2" type="pic"/>
          </p:nvPr>
        </p:nvSpPr>
        <p:spPr>
          <a:xfrm>
            <a:off x="0" y="0"/>
            <a:ext cx="6096000" cy="56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12688" lvl="1" marL="45718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12677" lvl="2" marL="91437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12665" lvl="3" marL="137156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12654" lvl="4" marL="182875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12642" lvl="5" marL="228594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631" lvl="6" marL="274313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619" lvl="7" marL="320032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608" lvl="8" marL="365750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8" name="Google Shape;288;p55"/>
          <p:cNvSpPr txBox="1"/>
          <p:nvPr>
            <p:ph type="title"/>
          </p:nvPr>
        </p:nvSpPr>
        <p:spPr>
          <a:xfrm>
            <a:off x="6816000" y="720000"/>
            <a:ext cx="4680000" cy="5400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195" lvl="0" marL="17999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oboto"/>
              <a:buNone/>
              <a:defRPr b="0" i="0" sz="24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89" name="Google Shape;289;p55"/>
          <p:cNvSpPr txBox="1"/>
          <p:nvPr>
            <p:ph idx="1" type="body"/>
          </p:nvPr>
        </p:nvSpPr>
        <p:spPr>
          <a:xfrm>
            <a:off x="6816000" y="1440000"/>
            <a:ext cx="468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07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0" name="Google Shape;290;p55"/>
          <p:cNvSpPr txBox="1"/>
          <p:nvPr>
            <p:ph idx="11" type="ftr"/>
          </p:nvPr>
        </p:nvSpPr>
        <p:spPr>
          <a:xfrm>
            <a:off x="8610600" y="6203733"/>
            <a:ext cx="2743200" cy="1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1" name="Google Shape;291;p55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92" name="Google Shape;29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25700" y="714542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Afbeelding met bijschrift">
  <p:cSld name="1_Afbeelding met bijschrift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56"/>
          <p:cNvSpPr/>
          <p:nvPr>
            <p:ph idx="2" type="pic"/>
          </p:nvPr>
        </p:nvSpPr>
        <p:spPr>
          <a:xfrm>
            <a:off x="6096000" y="0"/>
            <a:ext cx="6096000" cy="56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12688" lvl="1" marL="45718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12677" lvl="2" marL="91437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12665" lvl="3" marL="137156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12654" lvl="4" marL="182875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12642" lvl="5" marL="228594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631" lvl="6" marL="274313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619" lvl="7" marL="320032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608" lvl="8" marL="365750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5" name="Google Shape;295;p56"/>
          <p:cNvSpPr txBox="1"/>
          <p:nvPr>
            <p:ph type="title"/>
          </p:nvPr>
        </p:nvSpPr>
        <p:spPr>
          <a:xfrm>
            <a:off x="720000" y="720000"/>
            <a:ext cx="4680000" cy="5400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195" lvl="0" marL="17999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oboto"/>
              <a:buNone/>
              <a:defRPr b="0" i="0" sz="24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96" name="Google Shape;296;p56"/>
          <p:cNvSpPr txBox="1"/>
          <p:nvPr>
            <p:ph idx="1" type="body"/>
          </p:nvPr>
        </p:nvSpPr>
        <p:spPr>
          <a:xfrm>
            <a:off x="720000" y="1440000"/>
            <a:ext cx="468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7" name="Google Shape;297;p56"/>
          <p:cNvSpPr txBox="1"/>
          <p:nvPr>
            <p:ph idx="11" type="ftr"/>
          </p:nvPr>
        </p:nvSpPr>
        <p:spPr>
          <a:xfrm>
            <a:off x="8610600" y="6203733"/>
            <a:ext cx="2743200" cy="1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8" name="Google Shape;298;p56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99" name="Google Shape;29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25700" y="714542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57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57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rtl="0">
              <a:spcBef>
                <a:spcPts val="1000"/>
              </a:spcBef>
              <a:spcAft>
                <a:spcPts val="0"/>
              </a:spcAft>
              <a:buSzPts val="3200"/>
              <a:buChar char="•"/>
              <a:defRPr/>
            </a:lvl1pPr>
            <a:lvl2pPr indent="-406400" lvl="1" marL="914400" rtl="0">
              <a:spcBef>
                <a:spcPts val="500"/>
              </a:spcBef>
              <a:spcAft>
                <a:spcPts val="0"/>
              </a:spcAft>
              <a:buSzPts val="2800"/>
              <a:buChar char="•"/>
              <a:defRPr/>
            </a:lvl2pPr>
            <a:lvl3pPr indent="-381000" lvl="2" marL="13716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3pPr>
            <a:lvl4pPr indent="-355600" lvl="3" marL="18288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4pPr>
            <a:lvl5pPr indent="-355600" lvl="4" marL="22860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5pPr>
            <a:lvl6pPr indent="-342900" lvl="5" marL="27432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57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rgbClr val="434343"/>
        </a:solidFill>
      </p:bgPr>
    </p:bg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58"/>
          <p:cNvSpPr txBox="1"/>
          <p:nvPr>
            <p:ph type="title"/>
          </p:nvPr>
        </p:nvSpPr>
        <p:spPr>
          <a:xfrm>
            <a:off x="653667" y="600200"/>
            <a:ext cx="10832700" cy="54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None/>
              <a:defRPr sz="6400">
                <a:solidFill>
                  <a:srgbClr val="FF6600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None/>
              <a:defRPr sz="6400">
                <a:solidFill>
                  <a:srgbClr val="FF6600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None/>
              <a:defRPr sz="6400">
                <a:solidFill>
                  <a:srgbClr val="FF6600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None/>
              <a:defRPr sz="6400">
                <a:solidFill>
                  <a:srgbClr val="FF6600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None/>
              <a:defRPr sz="6400">
                <a:solidFill>
                  <a:srgbClr val="FF6600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None/>
              <a:defRPr sz="6400">
                <a:solidFill>
                  <a:srgbClr val="FF6600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None/>
              <a:defRPr sz="6400">
                <a:solidFill>
                  <a:srgbClr val="FF6600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None/>
              <a:defRPr sz="6400">
                <a:solidFill>
                  <a:srgbClr val="FF6600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None/>
              <a:defRPr sz="6400">
                <a:solidFill>
                  <a:srgbClr val="FF6600"/>
                </a:solidFill>
              </a:defRPr>
            </a:lvl9pPr>
          </a:lstStyle>
          <a:p/>
        </p:txBody>
      </p:sp>
      <p:sp>
        <p:nvSpPr>
          <p:cNvPr id="306" name="Google Shape;306;p58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rgbClr val="292929"/>
        </a:solidFill>
      </p:bgPr>
    </p:bg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59"/>
          <p:cNvSpPr txBox="1"/>
          <p:nvPr>
            <p:ph type="title"/>
          </p:nvPr>
        </p:nvSpPr>
        <p:spPr>
          <a:xfrm>
            <a:off x="415600" y="536667"/>
            <a:ext cx="11360700" cy="59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EFEFEF"/>
              </a:buClr>
              <a:buSzPts val="4800"/>
              <a:buNone/>
              <a:defRPr sz="4800">
                <a:solidFill>
                  <a:srgbClr val="EFEFE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09" name="Google Shape;309;p59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60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 b="0" i="0" sz="4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2" name="Google Shape;312;p60"/>
          <p:cNvSpPr txBox="1"/>
          <p:nvPr>
            <p:ph idx="1" type="body"/>
          </p:nvPr>
        </p:nvSpPr>
        <p:spPr>
          <a:xfrm>
            <a:off x="1097280" y="1845734"/>
            <a:ext cx="10058400" cy="40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b="0" i="0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3" name="Google Shape;313;p60"/>
          <p:cNvSpPr txBox="1"/>
          <p:nvPr>
            <p:ph idx="10" type="dt"/>
          </p:nvPr>
        </p:nvSpPr>
        <p:spPr>
          <a:xfrm>
            <a:off x="1097280" y="6459785"/>
            <a:ext cx="2472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4" name="Google Shape;314;p60"/>
          <p:cNvSpPr txBox="1"/>
          <p:nvPr>
            <p:ph idx="11" type="ftr"/>
          </p:nvPr>
        </p:nvSpPr>
        <p:spPr>
          <a:xfrm>
            <a:off x="3686185" y="6459785"/>
            <a:ext cx="4822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5" name="Google Shape;315;p60"/>
          <p:cNvSpPr txBox="1"/>
          <p:nvPr>
            <p:ph idx="12" type="sldNum"/>
          </p:nvPr>
        </p:nvSpPr>
        <p:spPr>
          <a:xfrm>
            <a:off x="9900458" y="6459785"/>
            <a:ext cx="1311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Titeldia">
  <p:cSld name="3_Titeldia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" name="Google Shape;49;p7"/>
          <p:cNvSpPr txBox="1"/>
          <p:nvPr>
            <p:ph idx="1" type="body"/>
          </p:nvPr>
        </p:nvSpPr>
        <p:spPr>
          <a:xfrm>
            <a:off x="731838" y="333376"/>
            <a:ext cx="10728300" cy="52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50" name="Google Shape;50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6"/>
            <a:ext cx="279133" cy="717422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/>
          <p:nvPr/>
        </p:nvSpPr>
        <p:spPr>
          <a:xfrm>
            <a:off x="10029500" y="6195293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@aibrussels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52" name="Google Shape;52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ee objecten" type="twoObj">
  <p:cSld name="TWO_OBJECTS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/>
          <p:nvPr>
            <p:ph type="title"/>
          </p:nvPr>
        </p:nvSpPr>
        <p:spPr>
          <a:xfrm>
            <a:off x="731838" y="328246"/>
            <a:ext cx="10719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8"/>
          <p:cNvSpPr txBox="1"/>
          <p:nvPr>
            <p:ph idx="1" type="body"/>
          </p:nvPr>
        </p:nvSpPr>
        <p:spPr>
          <a:xfrm>
            <a:off x="731838" y="1341438"/>
            <a:ext cx="5213400" cy="42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Google Shape;56;p8"/>
          <p:cNvSpPr txBox="1"/>
          <p:nvPr>
            <p:ph idx="2" type="body"/>
          </p:nvPr>
        </p:nvSpPr>
        <p:spPr>
          <a:xfrm>
            <a:off x="6237982" y="1341438"/>
            <a:ext cx="5213400" cy="42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8" name="Google Shape;58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28246"/>
            <a:ext cx="279133" cy="717422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8"/>
          <p:cNvSpPr txBox="1"/>
          <p:nvPr/>
        </p:nvSpPr>
        <p:spPr>
          <a:xfrm>
            <a:off x="10029500" y="6195293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@aibrussels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0" name="Google Shape;60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wee objecten">
  <p:cSld name="1_Twee objecte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idx="1" type="body"/>
          </p:nvPr>
        </p:nvSpPr>
        <p:spPr>
          <a:xfrm>
            <a:off x="731838" y="333376"/>
            <a:ext cx="5213400" cy="52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Google Shape;63;p9"/>
          <p:cNvSpPr txBox="1"/>
          <p:nvPr>
            <p:ph idx="2" type="body"/>
          </p:nvPr>
        </p:nvSpPr>
        <p:spPr>
          <a:xfrm>
            <a:off x="6237982" y="333376"/>
            <a:ext cx="5213400" cy="52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5" name="Google Shape;65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iteldia">
  <p:cSld name="2_Titeldia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/>
          <p:nvPr>
            <p:ph idx="2" type="pic"/>
          </p:nvPr>
        </p:nvSpPr>
        <p:spPr>
          <a:xfrm>
            <a:off x="0" y="0"/>
            <a:ext cx="12192000" cy="56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idx="1" type="subTitle"/>
          </p:nvPr>
        </p:nvSpPr>
        <p:spPr>
          <a:xfrm>
            <a:off x="720000" y="3822952"/>
            <a:ext cx="7920000" cy="36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10"/>
          <p:cNvSpPr txBox="1"/>
          <p:nvPr>
            <p:ph type="title"/>
          </p:nvPr>
        </p:nvSpPr>
        <p:spPr>
          <a:xfrm>
            <a:off x="720000" y="720003"/>
            <a:ext cx="5114700" cy="2929800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2549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Roboto"/>
              <a:buNone/>
              <a:defRPr b="0" i="0" sz="66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10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5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18" Type="http://schemas.openxmlformats.org/officeDocument/2006/relationships/theme" Target="../theme/theme1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4.xml"/><Relationship Id="rId1" Type="http://schemas.openxmlformats.org/officeDocument/2006/relationships/image" Target="../media/image2.png"/><Relationship Id="rId2" Type="http://schemas.openxmlformats.org/officeDocument/2006/relationships/image" Target="../media/image9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17.xml"/><Relationship Id="rId19" Type="http://schemas.openxmlformats.org/officeDocument/2006/relationships/theme" Target="../theme/theme5.xml"/><Relationship Id="rId6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2.xml"/><Relationship Id="rId3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5.xml"/><Relationship Id="rId6" Type="http://schemas.openxmlformats.org/officeDocument/2006/relationships/slideLayout" Target="../slideLayouts/slideLayout36.xml"/><Relationship Id="rId7" Type="http://schemas.openxmlformats.org/officeDocument/2006/relationships/slideLayout" Target="../slideLayouts/slideLayout37.xml"/><Relationship Id="rId8" Type="http://schemas.openxmlformats.org/officeDocument/2006/relationships/slideLayout" Target="../slideLayouts/slideLayout38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1.xml"/><Relationship Id="rId1" Type="http://schemas.openxmlformats.org/officeDocument/2006/relationships/image" Target="../media/image12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6.xml"/><Relationship Id="rId16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5.xml"/><Relationship Id="rId18" Type="http://schemas.openxmlformats.org/officeDocument/2006/relationships/theme" Target="../theme/theme2.xml"/><Relationship Id="rId7" Type="http://schemas.openxmlformats.org/officeDocument/2006/relationships/slideLayout" Target="../slideLayouts/slideLayout46.xml"/><Relationship Id="rId8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chemeClr val="lt1"/>
            </a:gs>
            <a:gs pos="79000">
              <a:srgbClr val="FDFDFD"/>
            </a:gs>
            <a:gs pos="92000">
              <a:srgbClr val="EDEDED"/>
            </a:gs>
            <a:gs pos="100000">
              <a:srgbClr val="EDEDED"/>
            </a:gs>
          </a:gsLst>
          <a:lin ang="5400012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 rotWithShape="1">
          <a:blip r:embed="rId1">
            <a:alphaModFix/>
          </a:blip>
          <a:srcRect b="9548" l="327" r="17818" t="7710"/>
          <a:stretch/>
        </p:blipFill>
        <p:spPr>
          <a:xfrm>
            <a:off x="0" y="5963847"/>
            <a:ext cx="12192000" cy="942379"/>
          </a:xfrm>
          <a:prstGeom prst="rect">
            <a:avLst/>
          </a:prstGeom>
          <a:noFill/>
          <a:ln>
            <a:noFill/>
          </a:ln>
          <a:effectLst>
            <a:outerShdw blurRad="50800" rotWithShape="0" dir="16200000" dist="38100">
              <a:srgbClr val="000000">
                <a:alpha val="9411"/>
              </a:srgbClr>
            </a:outerShdw>
          </a:effectLst>
        </p:spPr>
      </p:pic>
      <p:sp>
        <p:nvSpPr>
          <p:cNvPr id="11" name="Google Shape;11;p1"/>
          <p:cNvSpPr txBox="1"/>
          <p:nvPr>
            <p:ph type="title"/>
          </p:nvPr>
        </p:nvSpPr>
        <p:spPr>
          <a:xfrm>
            <a:off x="720000" y="328246"/>
            <a:ext cx="10731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" type="body"/>
          </p:nvPr>
        </p:nvSpPr>
        <p:spPr>
          <a:xfrm>
            <a:off x="731838" y="1333919"/>
            <a:ext cx="10731300" cy="42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unito"/>
              <a:buChar char="•"/>
              <a:defRPr i="0" sz="32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Nunito"/>
              <a:buChar char="•"/>
              <a:defRPr i="0" sz="28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Nunito"/>
              <a:buChar char="•"/>
              <a:defRPr i="0" sz="24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unito"/>
              <a:buChar char="•"/>
              <a:defRPr i="0" sz="20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unito"/>
              <a:buChar char="•"/>
              <a:defRPr i="0" sz="20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" name="Google Shape;14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625" y="5961691"/>
            <a:ext cx="3353260" cy="94237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chemeClr val="lt1"/>
            </a:gs>
            <a:gs pos="79000">
              <a:srgbClr val="FDFDFD"/>
            </a:gs>
            <a:gs pos="92000">
              <a:srgbClr val="EDEDED"/>
            </a:gs>
            <a:gs pos="100000">
              <a:srgbClr val="EDEDED"/>
            </a:gs>
          </a:gsLst>
          <a:lin ang="5400012" scaled="0"/>
        </a:gra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7"/>
          <p:cNvPicPr preferRelativeResize="0"/>
          <p:nvPr/>
        </p:nvPicPr>
        <p:blipFill rotWithShape="1">
          <a:blip r:embed="rId1">
            <a:alphaModFix/>
          </a:blip>
          <a:srcRect b="9548" l="327" r="17819" t="7711"/>
          <a:stretch/>
        </p:blipFill>
        <p:spPr>
          <a:xfrm>
            <a:off x="0" y="5963847"/>
            <a:ext cx="12192000" cy="942379"/>
          </a:xfrm>
          <a:prstGeom prst="rect">
            <a:avLst/>
          </a:prstGeom>
          <a:noFill/>
          <a:ln>
            <a:noFill/>
          </a:ln>
          <a:effectLst>
            <a:outerShdw blurRad="50800" rotWithShape="0" dir="16200000" dist="38100">
              <a:srgbClr val="000000">
                <a:alpha val="9410"/>
              </a:srgbClr>
            </a:outerShdw>
          </a:effectLst>
        </p:spPr>
      </p:pic>
      <p:sp>
        <p:nvSpPr>
          <p:cNvPr id="103" name="Google Shape;103;p17"/>
          <p:cNvSpPr txBox="1"/>
          <p:nvPr>
            <p:ph type="title"/>
          </p:nvPr>
        </p:nvSpPr>
        <p:spPr>
          <a:xfrm>
            <a:off x="720000" y="328246"/>
            <a:ext cx="10731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4" name="Google Shape;104;p17"/>
          <p:cNvSpPr txBox="1"/>
          <p:nvPr>
            <p:ph idx="1" type="body"/>
          </p:nvPr>
        </p:nvSpPr>
        <p:spPr>
          <a:xfrm>
            <a:off x="731838" y="1333919"/>
            <a:ext cx="10731300" cy="42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unito"/>
              <a:buChar char="•"/>
              <a:defRPr i="0" sz="32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Nunito"/>
              <a:buChar char="•"/>
              <a:defRPr i="0" sz="28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Nunito"/>
              <a:buChar char="•"/>
              <a:defRPr i="0" sz="24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unito"/>
              <a:buChar char="•"/>
              <a:defRPr i="0" sz="20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unito"/>
              <a:buChar char="•"/>
              <a:defRPr i="0" sz="20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05" name="Google Shape;105;p17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6" name="Google Shape;106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625" y="5961691"/>
            <a:ext cx="3353260" cy="94237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7"/>
          <p:cNvSpPr txBox="1"/>
          <p:nvPr/>
        </p:nvSpPr>
        <p:spPr>
          <a:xfrm>
            <a:off x="10029500" y="6203725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@aibrussels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8" name="Google Shape;10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3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5" name="Google Shape;195;p33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96" name="Google Shape;196;p3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chemeClr val="lt1"/>
            </a:gs>
            <a:gs pos="79000">
              <a:srgbClr val="FDFDFD"/>
            </a:gs>
            <a:gs pos="92000">
              <a:srgbClr val="EDEDED"/>
            </a:gs>
            <a:gs pos="100000">
              <a:srgbClr val="EDEDED"/>
            </a:gs>
          </a:gsLst>
          <a:lin ang="5400012" scaled="0"/>
        </a:gra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45"/>
          <p:cNvPicPr preferRelativeResize="0"/>
          <p:nvPr/>
        </p:nvPicPr>
        <p:blipFill rotWithShape="1">
          <a:blip r:embed="rId1">
            <a:alphaModFix/>
          </a:blip>
          <a:srcRect b="9548" l="327" r="17819" t="7711"/>
          <a:stretch/>
        </p:blipFill>
        <p:spPr>
          <a:xfrm>
            <a:off x="0" y="5749635"/>
            <a:ext cx="12027722" cy="1156592"/>
          </a:xfrm>
          <a:prstGeom prst="rect">
            <a:avLst/>
          </a:prstGeom>
          <a:noFill/>
          <a:ln>
            <a:noFill/>
          </a:ln>
          <a:effectLst>
            <a:outerShdw blurRad="50800" rotWithShape="0" dir="16200000" dist="38100">
              <a:srgbClr val="000000">
                <a:alpha val="9800"/>
              </a:srgbClr>
            </a:outerShdw>
          </a:effectLst>
        </p:spPr>
      </p:pic>
      <p:sp>
        <p:nvSpPr>
          <p:cNvPr id="240" name="Google Shape;240;p45"/>
          <p:cNvSpPr txBox="1"/>
          <p:nvPr>
            <p:ph type="title"/>
          </p:nvPr>
        </p:nvSpPr>
        <p:spPr>
          <a:xfrm>
            <a:off x="720000" y="328246"/>
            <a:ext cx="10731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195" lvl="0" marL="17999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41" name="Google Shape;241;p45"/>
          <p:cNvSpPr txBox="1"/>
          <p:nvPr>
            <p:ph idx="1" type="body"/>
          </p:nvPr>
        </p:nvSpPr>
        <p:spPr>
          <a:xfrm>
            <a:off x="731838" y="1333919"/>
            <a:ext cx="10731300" cy="42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2" name="Google Shape;242;p45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43" name="Google Shape;243;p4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4600" y="5873200"/>
            <a:ext cx="2688750" cy="90945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png"/><Relationship Id="rId4" Type="http://schemas.openxmlformats.org/officeDocument/2006/relationships/image" Target="../media/image2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youtube.com/watch?v=CgG1HipAayU" TargetMode="External"/><Relationship Id="rId4" Type="http://schemas.openxmlformats.org/officeDocument/2006/relationships/image" Target="../media/image16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5.png"/><Relationship Id="rId4" Type="http://schemas.openxmlformats.org/officeDocument/2006/relationships/image" Target="../media/image2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0.png"/><Relationship Id="rId4" Type="http://schemas.openxmlformats.org/officeDocument/2006/relationships/image" Target="../media/image3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9.png"/><Relationship Id="rId4" Type="http://schemas.openxmlformats.org/officeDocument/2006/relationships/image" Target="../media/image33.png"/><Relationship Id="rId5" Type="http://schemas.openxmlformats.org/officeDocument/2006/relationships/image" Target="../media/image3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4.png"/><Relationship Id="rId4" Type="http://schemas.openxmlformats.org/officeDocument/2006/relationships/image" Target="../media/image32.png"/><Relationship Id="rId5" Type="http://schemas.openxmlformats.org/officeDocument/2006/relationships/image" Target="../media/image4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8.gif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2.gif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4.png"/><Relationship Id="rId4" Type="http://schemas.openxmlformats.org/officeDocument/2006/relationships/image" Target="../media/image5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7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1.png"/><Relationship Id="rId4" Type="http://schemas.openxmlformats.org/officeDocument/2006/relationships/image" Target="../media/image49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56.png"/><Relationship Id="rId4" Type="http://schemas.openxmlformats.org/officeDocument/2006/relationships/image" Target="../media/image42.png"/><Relationship Id="rId5" Type="http://schemas.openxmlformats.org/officeDocument/2006/relationships/hyperlink" Target="https://www.slideshare.net/ckmarkohchang/alphago-in-depth" TargetMode="Externa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6.gif"/><Relationship Id="rId4" Type="http://schemas.openxmlformats.org/officeDocument/2006/relationships/image" Target="../media/image50.gif"/><Relationship Id="rId5" Type="http://schemas.openxmlformats.org/officeDocument/2006/relationships/image" Target="../media/image48.gif"/><Relationship Id="rId6" Type="http://schemas.openxmlformats.org/officeDocument/2006/relationships/image" Target="../media/image53.png"/><Relationship Id="rId7" Type="http://schemas.openxmlformats.org/officeDocument/2006/relationships/image" Target="../media/image54.png"/><Relationship Id="rId8" Type="http://schemas.openxmlformats.org/officeDocument/2006/relationships/image" Target="../media/image57.gif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58.png"/><Relationship Id="rId4" Type="http://schemas.openxmlformats.org/officeDocument/2006/relationships/image" Target="../media/image60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67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55.png"/><Relationship Id="rId4" Type="http://schemas.openxmlformats.org/officeDocument/2006/relationships/image" Target="../media/image6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59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1.xml"/><Relationship Id="rId3" Type="http://schemas.openxmlformats.org/officeDocument/2006/relationships/hyperlink" Target="http://drive.google.com/file/d/1o5KzI7zEmfOfz3K4z9EDvurG_JXoKknr/view" TargetMode="External"/><Relationship Id="rId4" Type="http://schemas.openxmlformats.org/officeDocument/2006/relationships/image" Target="../media/image62.jpg"/><Relationship Id="rId5" Type="http://schemas.openxmlformats.org/officeDocument/2006/relationships/hyperlink" Target="http://drive.google.com/file/d/0B542CRkr3arZcEpFek4zUGRDUmc/view" TargetMode="External"/><Relationship Id="rId6" Type="http://schemas.openxmlformats.org/officeDocument/2006/relationships/image" Target="../media/image63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64.jpg"/><Relationship Id="rId4" Type="http://schemas.openxmlformats.org/officeDocument/2006/relationships/image" Target="../media/image61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5.xml"/><Relationship Id="rId3" Type="http://schemas.openxmlformats.org/officeDocument/2006/relationships/hyperlink" Target="http://www.youtube.com/watch?v=tlOIHko8ySg" TargetMode="External"/><Relationship Id="rId4" Type="http://schemas.openxmlformats.org/officeDocument/2006/relationships/image" Target="../media/image65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69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71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70.png"/><Relationship Id="rId4" Type="http://schemas.openxmlformats.org/officeDocument/2006/relationships/hyperlink" Target="mailto:jloeckx@ai.vub.ac.be" TargetMode="External"/><Relationship Id="rId5" Type="http://schemas.openxmlformats.org/officeDocument/2006/relationships/hyperlink" Target="https://ai.vub.ac.be" TargetMode="External"/><Relationship Id="rId6" Type="http://schemas.openxmlformats.org/officeDocument/2006/relationships/image" Target="../media/image6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Relationship Id="rId4" Type="http://schemas.openxmlformats.org/officeDocument/2006/relationships/hyperlink" Target="https://people.cs.kuleuven.be/~luc.deraedt/acai1.pdf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png"/><Relationship Id="rId4" Type="http://schemas.openxmlformats.org/officeDocument/2006/relationships/image" Target="../media/image22.png"/><Relationship Id="rId5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61"/>
          <p:cNvSpPr txBox="1"/>
          <p:nvPr/>
        </p:nvSpPr>
        <p:spPr>
          <a:xfrm>
            <a:off x="3776125" y="304275"/>
            <a:ext cx="8343900" cy="493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lang="en-US" sz="5500">
                <a:latin typeface="Roboto"/>
                <a:ea typeface="Roboto"/>
                <a:cs typeface="Roboto"/>
                <a:sym typeface="Roboto"/>
              </a:rPr>
              <a:t>Artificial Intelligence:</a:t>
            </a:r>
            <a:br>
              <a:rPr b="1" lang="en-US" sz="5500">
                <a:latin typeface="Roboto"/>
                <a:ea typeface="Roboto"/>
                <a:cs typeface="Roboto"/>
                <a:sym typeface="Roboto"/>
              </a:rPr>
            </a:br>
            <a:r>
              <a:rPr b="1" lang="en-US" sz="5500">
                <a:latin typeface="Roboto"/>
                <a:ea typeface="Roboto"/>
                <a:cs typeface="Roboto"/>
                <a:sym typeface="Roboto"/>
              </a:rPr>
              <a:t>tech &amp; applications</a:t>
            </a:r>
            <a:br>
              <a:rPr b="1" lang="en-US" sz="5500">
                <a:latin typeface="Roboto"/>
                <a:ea typeface="Roboto"/>
                <a:cs typeface="Roboto"/>
                <a:sym typeface="Roboto"/>
              </a:rPr>
            </a:br>
            <a:endParaRPr b="1" sz="50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lang="en-US" sz="4800">
                <a:latin typeface="Roboto"/>
                <a:ea typeface="Roboto"/>
                <a:cs typeface="Roboto"/>
                <a:sym typeface="Roboto"/>
              </a:rPr>
              <a:t>AMU-IUC workshop</a:t>
            </a:r>
            <a:endParaRPr b="1" sz="48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Johan Loeckx</a:t>
            </a:r>
            <a:endParaRPr sz="36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April 10th, 2019</a:t>
            </a:r>
            <a:br>
              <a:rPr b="0" i="0" lang="en-US" sz="3600" u="none" cap="none" strike="noStrik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 sz="18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jloeckx@ai.vub.ac.be</a:t>
            </a:r>
            <a:endParaRPr b="0" i="0" sz="6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1" name="Google Shape;321;p61"/>
          <p:cNvSpPr txBox="1"/>
          <p:nvPr/>
        </p:nvSpPr>
        <p:spPr>
          <a:xfrm>
            <a:off x="8619067" y="3644638"/>
            <a:ext cx="18473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2" name="Google Shape;322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2142" y="351200"/>
            <a:ext cx="3067200" cy="46001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>
        <p14:gallery dir="l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70"/>
          <p:cNvSpPr txBox="1"/>
          <p:nvPr>
            <p:ph type="title"/>
          </p:nvPr>
        </p:nvSpPr>
        <p:spPr>
          <a:xfrm>
            <a:off x="653667" y="219200"/>
            <a:ext cx="10832700" cy="54543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Sub-symbolic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7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is a </a:t>
            </a:r>
            <a:r>
              <a:rPr b="1" lang="en-US"/>
              <a:t>chair</a:t>
            </a:r>
            <a:r>
              <a:rPr lang="en-US"/>
              <a:t>? </a:t>
            </a:r>
            <a:endParaRPr/>
          </a:p>
        </p:txBody>
      </p:sp>
      <p:sp>
        <p:nvSpPr>
          <p:cNvPr id="398" name="Google Shape;398;p71"/>
          <p:cNvSpPr txBox="1"/>
          <p:nvPr>
            <p:ph idx="1" type="body"/>
          </p:nvPr>
        </p:nvSpPr>
        <p:spPr>
          <a:xfrm>
            <a:off x="415600" y="1384233"/>
            <a:ext cx="113607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Subsymbolic (“bottom-up”)</a:t>
            </a:r>
            <a:endParaRPr>
              <a:solidFill>
                <a:srgbClr val="FF66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495300" lvl="0" marL="609600" rtl="0" algn="l">
              <a:spcBef>
                <a:spcPts val="1000"/>
              </a:spcBef>
              <a:spcAft>
                <a:spcPts val="0"/>
              </a:spcAft>
              <a:buSzPts val="3000"/>
              <a:buFont typeface="Roboto"/>
              <a:buChar char="•"/>
            </a:pPr>
            <a:r>
              <a:rPr lang="en-US" sz="3000">
                <a:latin typeface="Roboto"/>
                <a:ea typeface="Roboto"/>
                <a:cs typeface="Roboto"/>
                <a:sym typeface="Roboto"/>
              </a:rPr>
              <a:t>“raw” measurable </a:t>
            </a:r>
            <a:r>
              <a:rPr b="1" lang="en-US" sz="3000">
                <a:latin typeface="Roboto"/>
                <a:ea typeface="Roboto"/>
                <a:cs typeface="Roboto"/>
                <a:sym typeface="Roboto"/>
              </a:rPr>
              <a:t>data</a:t>
            </a:r>
            <a:r>
              <a:rPr lang="en-US" sz="3000">
                <a:latin typeface="Roboto"/>
                <a:ea typeface="Roboto"/>
                <a:cs typeface="Roboto"/>
                <a:sym typeface="Roboto"/>
              </a:rPr>
              <a:t>, e.g. from sensors</a:t>
            </a:r>
            <a:endParaRPr sz="3000">
              <a:latin typeface="Roboto"/>
              <a:ea typeface="Roboto"/>
              <a:cs typeface="Roboto"/>
              <a:sym typeface="Roboto"/>
            </a:endParaRPr>
          </a:p>
          <a:p>
            <a:pPr indent="-495300" lvl="0" marL="609600" rtl="0" algn="l">
              <a:spcBef>
                <a:spcPts val="0"/>
              </a:spcBef>
              <a:spcAft>
                <a:spcPts val="0"/>
              </a:spcAft>
              <a:buSzPts val="3000"/>
              <a:buFont typeface="Roboto"/>
              <a:buChar char="•"/>
            </a:pPr>
            <a:r>
              <a:rPr b="1" lang="en-US" sz="3000">
                <a:latin typeface="Roboto"/>
                <a:ea typeface="Roboto"/>
                <a:cs typeface="Roboto"/>
                <a:sym typeface="Roboto"/>
              </a:rPr>
              <a:t>robust</a:t>
            </a:r>
            <a:r>
              <a:rPr lang="en-US" sz="3000">
                <a:latin typeface="Roboto"/>
                <a:ea typeface="Roboto"/>
                <a:cs typeface="Roboto"/>
                <a:sym typeface="Roboto"/>
              </a:rPr>
              <a:t>, good for ill-defined (</a:t>
            </a:r>
            <a:r>
              <a:rPr b="1" lang="en-US" sz="3000">
                <a:latin typeface="Roboto"/>
                <a:ea typeface="Roboto"/>
                <a:cs typeface="Roboto"/>
                <a:sym typeface="Roboto"/>
              </a:rPr>
              <a:t>simple</a:t>
            </a:r>
            <a:r>
              <a:rPr lang="en-US" sz="3000">
                <a:latin typeface="Roboto"/>
                <a:ea typeface="Roboto"/>
                <a:cs typeface="Roboto"/>
                <a:sym typeface="Roboto"/>
              </a:rPr>
              <a:t>) tasks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99" name="Google Shape;399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1800" y="3399375"/>
            <a:ext cx="1975675" cy="248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71399" y="3468249"/>
            <a:ext cx="2351612" cy="2351612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71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72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Example: meeting room occupation</a:t>
            </a:r>
            <a:endParaRPr/>
          </a:p>
        </p:txBody>
      </p:sp>
      <p:sp>
        <p:nvSpPr>
          <p:cNvPr id="408" name="Google Shape;408;p72"/>
          <p:cNvSpPr txBox="1"/>
          <p:nvPr>
            <p:ph idx="1" type="body"/>
          </p:nvPr>
        </p:nvSpPr>
        <p:spPr>
          <a:xfrm>
            <a:off x="6542343" y="1352050"/>
            <a:ext cx="49179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temperature IR sensor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i="1" sz="24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i="1" lang="en-US"/>
              <a:t>We want to detect automatically when the classroom is occupied.</a:t>
            </a:r>
            <a:endParaRPr i="1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i="1" sz="24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5000"/>
                </a:solidFill>
              </a:rPr>
              <a:t>⇒ Set up an experiment to learn the relation!</a:t>
            </a:r>
            <a:endParaRPr>
              <a:solidFill>
                <a:srgbClr val="FF5000"/>
              </a:solidFill>
            </a:endParaRPr>
          </a:p>
        </p:txBody>
      </p:sp>
      <p:pic>
        <p:nvPicPr>
          <p:cNvPr id="409" name="Google Shape;409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850" y="1353750"/>
            <a:ext cx="5596000" cy="4197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0" name="Google Shape;410;p72"/>
          <p:cNvCxnSpPr/>
          <p:nvPr/>
        </p:nvCxnSpPr>
        <p:spPr>
          <a:xfrm flipH="1">
            <a:off x="5710025" y="1874700"/>
            <a:ext cx="870600" cy="3732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73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First look at sensor data</a:t>
            </a:r>
            <a:endParaRPr/>
          </a:p>
        </p:txBody>
      </p:sp>
      <p:sp>
        <p:nvSpPr>
          <p:cNvPr id="417" name="Google Shape;417;p73"/>
          <p:cNvSpPr txBox="1"/>
          <p:nvPr>
            <p:ph idx="1" type="body"/>
          </p:nvPr>
        </p:nvSpPr>
        <p:spPr>
          <a:xfrm>
            <a:off x="731838" y="1352062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18" name="Google Shape;418;p73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850" y="1352050"/>
            <a:ext cx="5767123" cy="4196999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73"/>
          <p:cNvSpPr txBox="1"/>
          <p:nvPr/>
        </p:nvSpPr>
        <p:spPr>
          <a:xfrm>
            <a:off x="1970350" y="1713075"/>
            <a:ext cx="4590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20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20" name="Google Shape;420;p73"/>
          <p:cNvSpPr txBox="1"/>
          <p:nvPr/>
        </p:nvSpPr>
        <p:spPr>
          <a:xfrm>
            <a:off x="3480975" y="1655050"/>
            <a:ext cx="4590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22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21" name="Google Shape;421;p73"/>
          <p:cNvSpPr txBox="1"/>
          <p:nvPr/>
        </p:nvSpPr>
        <p:spPr>
          <a:xfrm>
            <a:off x="3901200" y="1865150"/>
            <a:ext cx="5082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20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22" name="Google Shape;422;p73"/>
          <p:cNvSpPr txBox="1"/>
          <p:nvPr/>
        </p:nvSpPr>
        <p:spPr>
          <a:xfrm>
            <a:off x="4799350" y="1798200"/>
            <a:ext cx="5082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18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23" name="Google Shape;423;p73"/>
          <p:cNvSpPr txBox="1"/>
          <p:nvPr/>
        </p:nvSpPr>
        <p:spPr>
          <a:xfrm>
            <a:off x="5497250" y="1579725"/>
            <a:ext cx="5082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22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24" name="Google Shape;424;p73"/>
          <p:cNvSpPr txBox="1"/>
          <p:nvPr/>
        </p:nvSpPr>
        <p:spPr>
          <a:xfrm>
            <a:off x="5085325" y="2158275"/>
            <a:ext cx="5082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15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25" name="Google Shape;425;p73"/>
          <p:cNvSpPr txBox="1"/>
          <p:nvPr>
            <p:ph idx="1" type="body"/>
          </p:nvPr>
        </p:nvSpPr>
        <p:spPr>
          <a:xfrm>
            <a:off x="6389950" y="1352050"/>
            <a:ext cx="5356200" cy="136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Nice: we can use AI to learn the #persons in the room.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br>
              <a:rPr lang="en-US"/>
            </a:b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5000"/>
              </a:solidFill>
            </a:endParaRPr>
          </a:p>
        </p:txBody>
      </p:sp>
      <p:sp>
        <p:nvSpPr>
          <p:cNvPr id="426" name="Google Shape;426;p73"/>
          <p:cNvSpPr txBox="1"/>
          <p:nvPr/>
        </p:nvSpPr>
        <p:spPr>
          <a:xfrm>
            <a:off x="2982000" y="2705900"/>
            <a:ext cx="4590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27" name="Google Shape;427;p73"/>
          <p:cNvSpPr txBox="1"/>
          <p:nvPr/>
        </p:nvSpPr>
        <p:spPr>
          <a:xfrm>
            <a:off x="4568175" y="2686450"/>
            <a:ext cx="4590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28" name="Google Shape;428;p73"/>
          <p:cNvSpPr txBox="1"/>
          <p:nvPr/>
        </p:nvSpPr>
        <p:spPr>
          <a:xfrm>
            <a:off x="5990838" y="2619500"/>
            <a:ext cx="4590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29" name="Google Shape;429;p73"/>
          <p:cNvSpPr txBox="1"/>
          <p:nvPr/>
        </p:nvSpPr>
        <p:spPr>
          <a:xfrm>
            <a:off x="1384025" y="2705900"/>
            <a:ext cx="4590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30" name="Google Shape;430;p73"/>
          <p:cNvSpPr txBox="1"/>
          <p:nvPr/>
        </p:nvSpPr>
        <p:spPr>
          <a:xfrm>
            <a:off x="6389950" y="3146825"/>
            <a:ext cx="5556600" cy="24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3200">
                <a:latin typeface="Roboto"/>
                <a:ea typeface="Roboto"/>
                <a:cs typeface="Roboto"/>
                <a:sym typeface="Roboto"/>
              </a:rPr>
              <a:t>Used for decision making:</a:t>
            </a:r>
            <a:endParaRPr b="1" sz="32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200">
                <a:latin typeface="Roboto"/>
                <a:ea typeface="Roboto"/>
                <a:cs typeface="Roboto"/>
                <a:sym typeface="Roboto"/>
              </a:rPr>
              <a:t>Rooms with &lt;20 users/day will be discarded.  </a:t>
            </a:r>
            <a:endParaRPr>
              <a:solidFill>
                <a:srgbClr val="FF5000"/>
              </a:solidFill>
            </a:endParaRPr>
          </a:p>
        </p:txBody>
      </p:sp>
      <p:sp>
        <p:nvSpPr>
          <p:cNvPr id="431" name="Google Shape;431;p73"/>
          <p:cNvSpPr/>
          <p:nvPr/>
        </p:nvSpPr>
        <p:spPr>
          <a:xfrm>
            <a:off x="4495475" y="1377025"/>
            <a:ext cx="1817400" cy="4323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73"/>
          <p:cNvSpPr/>
          <p:nvPr/>
        </p:nvSpPr>
        <p:spPr>
          <a:xfrm>
            <a:off x="1384025" y="3709250"/>
            <a:ext cx="3111600" cy="2868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3C78D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73"/>
          <p:cNvSpPr txBox="1"/>
          <p:nvPr/>
        </p:nvSpPr>
        <p:spPr>
          <a:xfrm>
            <a:off x="1912975" y="3458025"/>
            <a:ext cx="20538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HISTORICAL DATA</a:t>
            </a:r>
            <a:endParaRPr b="1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434" name="Google Shape;434;p73"/>
          <p:cNvCxnSpPr/>
          <p:nvPr/>
        </p:nvCxnSpPr>
        <p:spPr>
          <a:xfrm>
            <a:off x="4505050" y="1358200"/>
            <a:ext cx="0" cy="3701700"/>
          </a:xfrm>
          <a:prstGeom prst="straightConnector1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74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First look at sensor data</a:t>
            </a:r>
            <a:endParaRPr/>
          </a:p>
        </p:txBody>
      </p:sp>
      <p:sp>
        <p:nvSpPr>
          <p:cNvPr id="441" name="Google Shape;441;p74"/>
          <p:cNvSpPr txBox="1"/>
          <p:nvPr>
            <p:ph idx="1" type="body"/>
          </p:nvPr>
        </p:nvSpPr>
        <p:spPr>
          <a:xfrm>
            <a:off x="731838" y="1352062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42" name="Google Shape;442;p74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850" y="1352050"/>
            <a:ext cx="5767123" cy="4196999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74"/>
          <p:cNvSpPr txBox="1"/>
          <p:nvPr/>
        </p:nvSpPr>
        <p:spPr>
          <a:xfrm>
            <a:off x="1970350" y="1713075"/>
            <a:ext cx="4590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20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44" name="Google Shape;444;p74"/>
          <p:cNvSpPr txBox="1"/>
          <p:nvPr/>
        </p:nvSpPr>
        <p:spPr>
          <a:xfrm>
            <a:off x="3480975" y="1655050"/>
            <a:ext cx="4590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22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45" name="Google Shape;445;p74"/>
          <p:cNvSpPr txBox="1"/>
          <p:nvPr/>
        </p:nvSpPr>
        <p:spPr>
          <a:xfrm>
            <a:off x="3901200" y="1865150"/>
            <a:ext cx="5082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20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46" name="Google Shape;446;p74"/>
          <p:cNvSpPr txBox="1"/>
          <p:nvPr/>
        </p:nvSpPr>
        <p:spPr>
          <a:xfrm>
            <a:off x="4799350" y="1798200"/>
            <a:ext cx="5082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18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47" name="Google Shape;447;p74"/>
          <p:cNvSpPr txBox="1"/>
          <p:nvPr/>
        </p:nvSpPr>
        <p:spPr>
          <a:xfrm>
            <a:off x="5497250" y="1579725"/>
            <a:ext cx="5082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22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48" name="Google Shape;448;p74"/>
          <p:cNvSpPr txBox="1"/>
          <p:nvPr/>
        </p:nvSpPr>
        <p:spPr>
          <a:xfrm>
            <a:off x="5085325" y="2158275"/>
            <a:ext cx="5082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15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49" name="Google Shape;449;p74"/>
          <p:cNvSpPr txBox="1"/>
          <p:nvPr/>
        </p:nvSpPr>
        <p:spPr>
          <a:xfrm>
            <a:off x="2982000" y="2705900"/>
            <a:ext cx="4590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50" name="Google Shape;450;p74"/>
          <p:cNvSpPr txBox="1"/>
          <p:nvPr/>
        </p:nvSpPr>
        <p:spPr>
          <a:xfrm>
            <a:off x="4120540" y="2715145"/>
            <a:ext cx="4590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51" name="Google Shape;451;p74"/>
          <p:cNvSpPr txBox="1"/>
          <p:nvPr/>
        </p:nvSpPr>
        <p:spPr>
          <a:xfrm>
            <a:off x="5990838" y="2619500"/>
            <a:ext cx="4590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52" name="Google Shape;452;p74"/>
          <p:cNvSpPr txBox="1"/>
          <p:nvPr/>
        </p:nvSpPr>
        <p:spPr>
          <a:xfrm>
            <a:off x="6542350" y="1386900"/>
            <a:ext cx="5404200" cy="18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200">
                <a:latin typeface="Roboto"/>
                <a:ea typeface="Roboto"/>
                <a:cs typeface="Roboto"/>
                <a:sym typeface="Roboto"/>
              </a:rPr>
              <a:t>The board decides to</a:t>
            </a:r>
            <a:r>
              <a:rPr lang="en-US" sz="3200">
                <a:solidFill>
                  <a:srgbClr val="FF5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lang="en-US" sz="3200">
                <a:latin typeface="Roboto"/>
                <a:ea typeface="Roboto"/>
                <a:cs typeface="Roboto"/>
                <a:sym typeface="Roboto"/>
              </a:rPr>
              <a:t>cut down energy. </a:t>
            </a:r>
            <a:r>
              <a:rPr lang="en-US" sz="3200">
                <a:solidFill>
                  <a:srgbClr val="FF5000"/>
                </a:solidFill>
                <a:latin typeface="Roboto"/>
                <a:ea typeface="Roboto"/>
                <a:cs typeface="Roboto"/>
                <a:sym typeface="Roboto"/>
              </a:rPr>
              <a:t>What will happen to the predictions?</a:t>
            </a:r>
            <a:endParaRPr>
              <a:solidFill>
                <a:srgbClr val="FF5000"/>
              </a:solidFill>
            </a:endParaRPr>
          </a:p>
        </p:txBody>
      </p:sp>
      <p:sp>
        <p:nvSpPr>
          <p:cNvPr id="453" name="Google Shape;453;p74"/>
          <p:cNvSpPr/>
          <p:nvPr/>
        </p:nvSpPr>
        <p:spPr>
          <a:xfrm>
            <a:off x="1384025" y="3937850"/>
            <a:ext cx="3111600" cy="2868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3C78D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p74"/>
          <p:cNvSpPr txBox="1"/>
          <p:nvPr/>
        </p:nvSpPr>
        <p:spPr>
          <a:xfrm>
            <a:off x="1912975" y="3686625"/>
            <a:ext cx="20538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HISTORICAL DATA</a:t>
            </a:r>
            <a:endParaRPr b="1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455" name="Google Shape;455;p74"/>
          <p:cNvCxnSpPr/>
          <p:nvPr/>
        </p:nvCxnSpPr>
        <p:spPr>
          <a:xfrm>
            <a:off x="4505050" y="1358200"/>
            <a:ext cx="0" cy="3701700"/>
          </a:xfrm>
          <a:prstGeom prst="straightConnector1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56" name="Google Shape;456;p74"/>
          <p:cNvSpPr/>
          <p:nvPr/>
        </p:nvSpPr>
        <p:spPr>
          <a:xfrm>
            <a:off x="4495625" y="3927950"/>
            <a:ext cx="1797900" cy="2868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3C78D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74"/>
          <p:cNvSpPr txBox="1"/>
          <p:nvPr/>
        </p:nvSpPr>
        <p:spPr>
          <a:xfrm>
            <a:off x="4639148" y="3676725"/>
            <a:ext cx="15111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Nunito"/>
                <a:ea typeface="Nunito"/>
                <a:cs typeface="Nunito"/>
                <a:sym typeface="Nunito"/>
              </a:rPr>
              <a:t>PREDICTIONS</a:t>
            </a:r>
            <a:endParaRPr b="1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75"/>
          <p:cNvSpPr txBox="1"/>
          <p:nvPr>
            <p:ph idx="1" type="body"/>
          </p:nvPr>
        </p:nvSpPr>
        <p:spPr>
          <a:xfrm>
            <a:off x="731832" y="1352050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64" name="Google Shape;464;p75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850" y="1352050"/>
            <a:ext cx="5767100" cy="4196999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75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Energy saving ⇒ A/C off at night</a:t>
            </a:r>
            <a:endParaRPr/>
          </a:p>
        </p:txBody>
      </p:sp>
      <p:sp>
        <p:nvSpPr>
          <p:cNvPr id="466" name="Google Shape;466;p75"/>
          <p:cNvSpPr txBox="1"/>
          <p:nvPr/>
        </p:nvSpPr>
        <p:spPr>
          <a:xfrm>
            <a:off x="1970350" y="1636875"/>
            <a:ext cx="4590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20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67" name="Google Shape;467;p75"/>
          <p:cNvSpPr txBox="1"/>
          <p:nvPr/>
        </p:nvSpPr>
        <p:spPr>
          <a:xfrm>
            <a:off x="3480975" y="1578850"/>
            <a:ext cx="4590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22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68" name="Google Shape;468;p75"/>
          <p:cNvSpPr txBox="1"/>
          <p:nvPr/>
        </p:nvSpPr>
        <p:spPr>
          <a:xfrm>
            <a:off x="3901200" y="1865150"/>
            <a:ext cx="5082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20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69" name="Google Shape;469;p75"/>
          <p:cNvSpPr txBox="1"/>
          <p:nvPr/>
        </p:nvSpPr>
        <p:spPr>
          <a:xfrm>
            <a:off x="4799350" y="1798200"/>
            <a:ext cx="5082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18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0" name="Google Shape;470;p75"/>
          <p:cNvSpPr txBox="1"/>
          <p:nvPr/>
        </p:nvSpPr>
        <p:spPr>
          <a:xfrm>
            <a:off x="5497250" y="1579725"/>
            <a:ext cx="5082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22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1" name="Google Shape;471;p75"/>
          <p:cNvSpPr txBox="1"/>
          <p:nvPr/>
        </p:nvSpPr>
        <p:spPr>
          <a:xfrm>
            <a:off x="5085325" y="2158275"/>
            <a:ext cx="5082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15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2" name="Google Shape;472;p75"/>
          <p:cNvSpPr txBox="1"/>
          <p:nvPr/>
        </p:nvSpPr>
        <p:spPr>
          <a:xfrm>
            <a:off x="2982000" y="2705900"/>
            <a:ext cx="4590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3" name="Google Shape;473;p75"/>
          <p:cNvSpPr txBox="1"/>
          <p:nvPr/>
        </p:nvSpPr>
        <p:spPr>
          <a:xfrm>
            <a:off x="4895000" y="3317625"/>
            <a:ext cx="4590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-10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4" name="Google Shape;474;p75"/>
          <p:cNvSpPr txBox="1"/>
          <p:nvPr/>
        </p:nvSpPr>
        <p:spPr>
          <a:xfrm>
            <a:off x="6542350" y="1386900"/>
            <a:ext cx="5404200" cy="10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3200">
                <a:latin typeface="Roboto"/>
                <a:ea typeface="Roboto"/>
                <a:cs typeface="Roboto"/>
                <a:sym typeface="Roboto"/>
              </a:rPr>
              <a:t>Negative #persons?! </a:t>
            </a:r>
            <a:r>
              <a:rPr lang="en-US" sz="3200">
                <a:solidFill>
                  <a:srgbClr val="FF5000"/>
                </a:solidFill>
                <a:latin typeface="Roboto"/>
                <a:ea typeface="Roboto"/>
                <a:cs typeface="Roboto"/>
                <a:sym typeface="Roboto"/>
              </a:rPr>
              <a:t>What is the consequence?</a:t>
            </a:r>
            <a:endParaRPr sz="3200">
              <a:solidFill>
                <a:srgbClr val="FF5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5000"/>
              </a:solidFill>
            </a:endParaRPr>
          </a:p>
        </p:txBody>
      </p:sp>
      <p:sp>
        <p:nvSpPr>
          <p:cNvPr id="475" name="Google Shape;475;p75"/>
          <p:cNvSpPr/>
          <p:nvPr/>
        </p:nvSpPr>
        <p:spPr>
          <a:xfrm>
            <a:off x="1384025" y="3937850"/>
            <a:ext cx="3111600" cy="2868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3C78D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p75"/>
          <p:cNvSpPr txBox="1"/>
          <p:nvPr/>
        </p:nvSpPr>
        <p:spPr>
          <a:xfrm>
            <a:off x="1912975" y="3686625"/>
            <a:ext cx="20538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TRAINING DATA</a:t>
            </a:r>
            <a:endParaRPr b="1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477" name="Google Shape;477;p75"/>
          <p:cNvCxnSpPr/>
          <p:nvPr/>
        </p:nvCxnSpPr>
        <p:spPr>
          <a:xfrm>
            <a:off x="4505050" y="1358200"/>
            <a:ext cx="0" cy="3701700"/>
          </a:xfrm>
          <a:prstGeom prst="straightConnector1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78" name="Google Shape;478;p75"/>
          <p:cNvSpPr/>
          <p:nvPr/>
        </p:nvSpPr>
        <p:spPr>
          <a:xfrm>
            <a:off x="4495625" y="3927950"/>
            <a:ext cx="1797900" cy="2868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3C78D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75"/>
          <p:cNvSpPr txBox="1"/>
          <p:nvPr/>
        </p:nvSpPr>
        <p:spPr>
          <a:xfrm>
            <a:off x="4639148" y="3676725"/>
            <a:ext cx="15111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Nunito"/>
                <a:ea typeface="Nunito"/>
                <a:cs typeface="Nunito"/>
                <a:sym typeface="Nunito"/>
              </a:rPr>
              <a:t>PREDICTIONS</a:t>
            </a:r>
            <a:endParaRPr b="1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80" name="Google Shape;480;p75"/>
          <p:cNvSpPr txBox="1"/>
          <p:nvPr/>
        </p:nvSpPr>
        <p:spPr>
          <a:xfrm>
            <a:off x="5521850" y="3317625"/>
            <a:ext cx="4590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-10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81" name="Google Shape;481;p75"/>
          <p:cNvSpPr txBox="1"/>
          <p:nvPr/>
        </p:nvSpPr>
        <p:spPr>
          <a:xfrm>
            <a:off x="4122250" y="2715150"/>
            <a:ext cx="4590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82" name="Google Shape;482;p75"/>
          <p:cNvSpPr txBox="1"/>
          <p:nvPr/>
        </p:nvSpPr>
        <p:spPr>
          <a:xfrm>
            <a:off x="6542350" y="2681025"/>
            <a:ext cx="5404200" cy="23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200">
                <a:latin typeface="Roboto"/>
                <a:ea typeface="Roboto"/>
                <a:cs typeface="Roboto"/>
                <a:sym typeface="Roboto"/>
              </a:rPr>
              <a:t>The model </a:t>
            </a:r>
            <a:r>
              <a:rPr b="1" lang="en-US" sz="3200">
                <a:latin typeface="Roboto"/>
                <a:ea typeface="Roboto"/>
                <a:cs typeface="Roboto"/>
                <a:sym typeface="Roboto"/>
              </a:rPr>
              <a:t>overgeneralized. </a:t>
            </a:r>
            <a:br>
              <a:rPr b="1" lang="en-US" sz="3200">
                <a:latin typeface="Roboto"/>
                <a:ea typeface="Roboto"/>
                <a:cs typeface="Roboto"/>
                <a:sym typeface="Roboto"/>
              </a:rPr>
            </a:br>
            <a:endParaRPr sz="32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200">
                <a:latin typeface="Roboto"/>
                <a:ea typeface="Roboto"/>
                <a:cs typeface="Roboto"/>
                <a:sym typeface="Roboto"/>
              </a:rPr>
              <a:t>Room will be discarded as the sum &lt; 20. 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76"/>
          <p:cNvSpPr txBox="1"/>
          <p:nvPr>
            <p:ph type="title"/>
          </p:nvPr>
        </p:nvSpPr>
        <p:spPr>
          <a:xfrm>
            <a:off x="653667" y="219200"/>
            <a:ext cx="10832700" cy="54543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FFFFFF"/>
                </a:solidFill>
              </a:rPr>
              <a:t>AHA!</a:t>
            </a:r>
            <a:endParaRPr b="1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u="sng">
                <a:solidFill>
                  <a:srgbClr val="FFFFFF"/>
                </a:solidFill>
              </a:rPr>
              <a:t>We</a:t>
            </a:r>
            <a:r>
              <a:rPr lang="en-US">
                <a:solidFill>
                  <a:srgbClr val="FFFFFF"/>
                </a:solidFill>
              </a:rPr>
              <a:t> know that the #persons cannot be negative.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77"/>
          <p:cNvSpPr txBox="1"/>
          <p:nvPr>
            <p:ph idx="1" type="body"/>
          </p:nvPr>
        </p:nvSpPr>
        <p:spPr>
          <a:xfrm>
            <a:off x="731832" y="1352050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95" name="Google Shape;495;p77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849" y="1358200"/>
            <a:ext cx="5767104" cy="4196999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p77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Strange… what happens here? </a:t>
            </a:r>
            <a:endParaRPr/>
          </a:p>
        </p:txBody>
      </p:sp>
      <p:sp>
        <p:nvSpPr>
          <p:cNvPr id="497" name="Google Shape;497;p77"/>
          <p:cNvSpPr txBox="1"/>
          <p:nvPr/>
        </p:nvSpPr>
        <p:spPr>
          <a:xfrm>
            <a:off x="1970350" y="1636875"/>
            <a:ext cx="4590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20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98" name="Google Shape;498;p77"/>
          <p:cNvSpPr txBox="1"/>
          <p:nvPr/>
        </p:nvSpPr>
        <p:spPr>
          <a:xfrm>
            <a:off x="3480975" y="1578850"/>
            <a:ext cx="4590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22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99" name="Google Shape;499;p77"/>
          <p:cNvSpPr txBox="1"/>
          <p:nvPr/>
        </p:nvSpPr>
        <p:spPr>
          <a:xfrm>
            <a:off x="3901200" y="1865150"/>
            <a:ext cx="5082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20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00" name="Google Shape;500;p77"/>
          <p:cNvSpPr txBox="1"/>
          <p:nvPr/>
        </p:nvSpPr>
        <p:spPr>
          <a:xfrm>
            <a:off x="2982000" y="2705900"/>
            <a:ext cx="4590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01" name="Google Shape;501;p77"/>
          <p:cNvSpPr txBox="1"/>
          <p:nvPr/>
        </p:nvSpPr>
        <p:spPr>
          <a:xfrm>
            <a:off x="4895000" y="3317625"/>
            <a:ext cx="4590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02" name="Google Shape;502;p77"/>
          <p:cNvSpPr txBox="1"/>
          <p:nvPr/>
        </p:nvSpPr>
        <p:spPr>
          <a:xfrm>
            <a:off x="6542350" y="1386900"/>
            <a:ext cx="5404200" cy="10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3200">
                <a:latin typeface="Roboto"/>
                <a:ea typeface="Roboto"/>
                <a:cs typeface="Roboto"/>
                <a:sym typeface="Roboto"/>
              </a:rPr>
              <a:t>Room no longer in use? </a:t>
            </a:r>
            <a:br>
              <a:rPr b="1" lang="en-US" sz="3200">
                <a:latin typeface="Roboto"/>
                <a:ea typeface="Roboto"/>
                <a:cs typeface="Roboto"/>
                <a:sym typeface="Roboto"/>
              </a:rPr>
            </a:br>
            <a:r>
              <a:rPr lang="en-US" sz="3200">
                <a:latin typeface="Roboto"/>
                <a:ea typeface="Roboto"/>
                <a:cs typeface="Roboto"/>
                <a:sym typeface="Roboto"/>
              </a:rPr>
              <a:t>Very cold outside?</a:t>
            </a:r>
            <a:endParaRPr sz="3200">
              <a:solidFill>
                <a:srgbClr val="FF5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5000"/>
              </a:solidFill>
            </a:endParaRPr>
          </a:p>
        </p:txBody>
      </p:sp>
      <p:cxnSp>
        <p:nvCxnSpPr>
          <p:cNvPr id="503" name="Google Shape;503;p77"/>
          <p:cNvCxnSpPr/>
          <p:nvPr/>
        </p:nvCxnSpPr>
        <p:spPr>
          <a:xfrm>
            <a:off x="4505050" y="1358200"/>
            <a:ext cx="0" cy="3701700"/>
          </a:xfrm>
          <a:prstGeom prst="straightConnector1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04" name="Google Shape;504;p77"/>
          <p:cNvSpPr txBox="1"/>
          <p:nvPr/>
        </p:nvSpPr>
        <p:spPr>
          <a:xfrm>
            <a:off x="4122250" y="2715150"/>
            <a:ext cx="4590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05" name="Google Shape;505;p77"/>
          <p:cNvSpPr txBox="1"/>
          <p:nvPr/>
        </p:nvSpPr>
        <p:spPr>
          <a:xfrm>
            <a:off x="6542350" y="2985825"/>
            <a:ext cx="5404200" cy="23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5000"/>
                </a:solidFill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b="1" lang="en-US" sz="3200">
                <a:solidFill>
                  <a:srgbClr val="FF5000"/>
                </a:solidFill>
                <a:latin typeface="Roboto"/>
                <a:ea typeface="Roboto"/>
                <a:cs typeface="Roboto"/>
                <a:sym typeface="Roboto"/>
              </a:rPr>
              <a:t>sensor</a:t>
            </a:r>
            <a:r>
              <a:rPr lang="en-US" sz="3200">
                <a:solidFill>
                  <a:srgbClr val="FF5000"/>
                </a:solidFill>
                <a:latin typeface="Roboto"/>
                <a:ea typeface="Roboto"/>
                <a:cs typeface="Roboto"/>
                <a:sym typeface="Roboto"/>
              </a:rPr>
              <a:t> input was </a:t>
            </a:r>
            <a:r>
              <a:rPr b="1" lang="en-US" sz="3200">
                <a:solidFill>
                  <a:srgbClr val="FF5000"/>
                </a:solidFill>
                <a:latin typeface="Roboto"/>
                <a:ea typeface="Roboto"/>
                <a:cs typeface="Roboto"/>
                <a:sym typeface="Roboto"/>
              </a:rPr>
              <a:t>blocked </a:t>
            </a:r>
            <a:r>
              <a:rPr lang="en-US" sz="3200">
                <a:solidFill>
                  <a:srgbClr val="FF5000"/>
                </a:solidFill>
                <a:latin typeface="Roboto"/>
                <a:ea typeface="Roboto"/>
                <a:cs typeface="Roboto"/>
                <a:sym typeface="Roboto"/>
              </a:rPr>
              <a:t>and outputs 0</a:t>
            </a:r>
            <a:r>
              <a:rPr b="1" lang="en-US" sz="3200">
                <a:solidFill>
                  <a:srgbClr val="FF5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r>
              <a:rPr b="1" lang="en-US" sz="3200">
                <a:latin typeface="Roboto"/>
                <a:ea typeface="Roboto"/>
                <a:cs typeface="Roboto"/>
                <a:sym typeface="Roboto"/>
              </a:rPr>
              <a:t> </a:t>
            </a:r>
            <a:br>
              <a:rPr b="1" lang="en-US" sz="3200">
                <a:latin typeface="Roboto"/>
                <a:ea typeface="Roboto"/>
                <a:cs typeface="Roboto"/>
                <a:sym typeface="Roboto"/>
              </a:rPr>
            </a:br>
            <a:endParaRPr sz="32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200">
                <a:latin typeface="Roboto"/>
                <a:ea typeface="Roboto"/>
                <a:cs typeface="Roboto"/>
                <a:sym typeface="Roboto"/>
              </a:rPr>
              <a:t>Room will be discarded. 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06" name="Google Shape;506;p77"/>
          <p:cNvSpPr txBox="1"/>
          <p:nvPr/>
        </p:nvSpPr>
        <p:spPr>
          <a:xfrm>
            <a:off x="5152600" y="3967075"/>
            <a:ext cx="4590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07" name="Google Shape;507;p77"/>
          <p:cNvSpPr txBox="1"/>
          <p:nvPr/>
        </p:nvSpPr>
        <p:spPr>
          <a:xfrm>
            <a:off x="5687800" y="3966755"/>
            <a:ext cx="4590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508" name="Google Shape;508;p77"/>
          <p:cNvCxnSpPr>
            <a:endCxn id="501" idx="0"/>
          </p:cNvCxnSpPr>
          <p:nvPr/>
        </p:nvCxnSpPr>
        <p:spPr>
          <a:xfrm flipH="1">
            <a:off x="5124500" y="2601525"/>
            <a:ext cx="270000" cy="7161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09" name="Google Shape;509;p77"/>
          <p:cNvSpPr txBox="1"/>
          <p:nvPr/>
        </p:nvSpPr>
        <p:spPr>
          <a:xfrm>
            <a:off x="4841100" y="1867050"/>
            <a:ext cx="15399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Nunito"/>
                <a:ea typeface="Nunito"/>
                <a:cs typeface="Nunito"/>
                <a:sym typeface="Nunito"/>
              </a:rPr>
              <a:t>We capped the #persons to be &gt;=0</a:t>
            </a:r>
            <a:endParaRPr b="1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78"/>
          <p:cNvSpPr txBox="1"/>
          <p:nvPr>
            <p:ph idx="1" type="body"/>
          </p:nvPr>
        </p:nvSpPr>
        <p:spPr>
          <a:xfrm>
            <a:off x="731832" y="1352050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16" name="Google Shape;516;p78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825" y="1352050"/>
            <a:ext cx="5767119" cy="4196999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Google Shape;517;p78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Then summer comes...</a:t>
            </a:r>
            <a:endParaRPr/>
          </a:p>
        </p:txBody>
      </p:sp>
      <p:sp>
        <p:nvSpPr>
          <p:cNvPr id="518" name="Google Shape;518;p78"/>
          <p:cNvSpPr txBox="1"/>
          <p:nvPr/>
        </p:nvSpPr>
        <p:spPr>
          <a:xfrm>
            <a:off x="1970350" y="1636875"/>
            <a:ext cx="4590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20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19" name="Google Shape;519;p78"/>
          <p:cNvSpPr txBox="1"/>
          <p:nvPr/>
        </p:nvSpPr>
        <p:spPr>
          <a:xfrm>
            <a:off x="3480975" y="1578850"/>
            <a:ext cx="4590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22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20" name="Google Shape;520;p78"/>
          <p:cNvSpPr txBox="1"/>
          <p:nvPr/>
        </p:nvSpPr>
        <p:spPr>
          <a:xfrm>
            <a:off x="3901200" y="1865150"/>
            <a:ext cx="5082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20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21" name="Google Shape;521;p78"/>
          <p:cNvSpPr txBox="1"/>
          <p:nvPr/>
        </p:nvSpPr>
        <p:spPr>
          <a:xfrm>
            <a:off x="2982000" y="2705900"/>
            <a:ext cx="4590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522" name="Google Shape;522;p78"/>
          <p:cNvCxnSpPr/>
          <p:nvPr/>
        </p:nvCxnSpPr>
        <p:spPr>
          <a:xfrm>
            <a:off x="4505050" y="1358200"/>
            <a:ext cx="0" cy="3701700"/>
          </a:xfrm>
          <a:prstGeom prst="straightConnector1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23" name="Google Shape;523;p78"/>
          <p:cNvSpPr txBox="1"/>
          <p:nvPr/>
        </p:nvSpPr>
        <p:spPr>
          <a:xfrm>
            <a:off x="4122250" y="2715150"/>
            <a:ext cx="4590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24" name="Google Shape;524;p78"/>
          <p:cNvSpPr txBox="1"/>
          <p:nvPr/>
        </p:nvSpPr>
        <p:spPr>
          <a:xfrm>
            <a:off x="6542350" y="1309425"/>
            <a:ext cx="5404200" cy="392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200">
                <a:latin typeface="Roboto"/>
                <a:ea typeface="Roboto"/>
                <a:cs typeface="Roboto"/>
                <a:sym typeface="Roboto"/>
              </a:rPr>
              <a:t>A/C is shut off in summer.</a:t>
            </a:r>
            <a:br>
              <a:rPr lang="en-US" sz="3200">
                <a:latin typeface="Roboto"/>
                <a:ea typeface="Roboto"/>
                <a:cs typeface="Roboto"/>
                <a:sym typeface="Roboto"/>
              </a:rPr>
            </a:br>
            <a:r>
              <a:rPr lang="en-US" sz="3200">
                <a:solidFill>
                  <a:srgbClr val="FF5000"/>
                </a:solidFill>
                <a:latin typeface="Roboto"/>
                <a:ea typeface="Roboto"/>
                <a:cs typeface="Roboto"/>
                <a:sym typeface="Roboto"/>
              </a:rPr>
              <a:t> 20 °C is no longer a reference.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200" u="sng">
                <a:latin typeface="Roboto"/>
                <a:ea typeface="Roboto"/>
                <a:cs typeface="Roboto"/>
                <a:sym typeface="Roboto"/>
              </a:rPr>
              <a:t>We</a:t>
            </a:r>
            <a:r>
              <a:rPr lang="en-US" sz="3200">
                <a:latin typeface="Roboto"/>
                <a:ea typeface="Roboto"/>
                <a:cs typeface="Roboto"/>
                <a:sym typeface="Roboto"/>
              </a:rPr>
              <a:t> know the sensor is just a proxy to measure t° increase by human presence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5" name="Google Shape;525;p78"/>
          <p:cNvSpPr txBox="1"/>
          <p:nvPr/>
        </p:nvSpPr>
        <p:spPr>
          <a:xfrm>
            <a:off x="4581250" y="3312750"/>
            <a:ext cx="4590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sz="12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79"/>
          <p:cNvSpPr txBox="1"/>
          <p:nvPr>
            <p:ph type="title"/>
          </p:nvPr>
        </p:nvSpPr>
        <p:spPr>
          <a:xfrm>
            <a:off x="653667" y="219200"/>
            <a:ext cx="10832700" cy="54543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</a:rPr>
              <a:t>Algorithms have no idea of the </a:t>
            </a:r>
            <a:r>
              <a:rPr b="1" lang="en-US">
                <a:solidFill>
                  <a:srgbClr val="FFFFFF"/>
                </a:solidFill>
              </a:rPr>
              <a:t>context</a:t>
            </a:r>
            <a:r>
              <a:rPr lang="en-US">
                <a:solidFill>
                  <a:srgbClr val="FFFFFF"/>
                </a:solidFill>
              </a:rPr>
              <a:t>, unless you tell them so.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avid Cope's computer program Experiments in Musical Intelligence composed a complete hour-long symphony in Beethoven's style of which this represents the beginning of the second movement. The complete work is available from Amazon as a CD or as MP3 downloads. The visual part was algorithmically composed as well." id="328" name="Google Shape;328;p62" title="David Cope Emmy Beethoven 2 beg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-2286000"/>
            <a:ext cx="12192000" cy="914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80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Data</a:t>
            </a:r>
            <a:r>
              <a:rPr lang="en-US"/>
              <a:t> are a </a:t>
            </a:r>
            <a:r>
              <a:rPr b="1" lang="en-US"/>
              <a:t>projection</a:t>
            </a:r>
            <a:r>
              <a:rPr lang="en-US"/>
              <a:t> of reality</a:t>
            </a:r>
            <a:endParaRPr/>
          </a:p>
        </p:txBody>
      </p:sp>
      <p:sp>
        <p:nvSpPr>
          <p:cNvPr id="538" name="Google Shape;538;p80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39" name="Google Shape;539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600" y="2045000"/>
            <a:ext cx="5471460" cy="3652200"/>
          </a:xfrm>
          <a:prstGeom prst="rect">
            <a:avLst/>
          </a:prstGeom>
          <a:noFill/>
          <a:ln>
            <a:noFill/>
          </a:ln>
        </p:spPr>
      </p:pic>
      <p:sp>
        <p:nvSpPr>
          <p:cNvPr id="540" name="Google Shape;540;p80"/>
          <p:cNvSpPr txBox="1"/>
          <p:nvPr/>
        </p:nvSpPr>
        <p:spPr>
          <a:xfrm>
            <a:off x="415600" y="1433900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Which </a:t>
            </a:r>
            <a:r>
              <a:rPr b="1" lang="en-US" sz="3200">
                <a:solidFill>
                  <a:srgbClr val="FF6600"/>
                </a:solidFill>
                <a:latin typeface="Nunito"/>
                <a:ea typeface="Nunito"/>
                <a:cs typeface="Nunito"/>
                <a:sym typeface="Nunito"/>
              </a:rPr>
              <a:t>representation</a:t>
            </a:r>
            <a:r>
              <a:rPr lang="en-US" sz="3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do you prefer?</a:t>
            </a:r>
            <a:endParaRPr/>
          </a:p>
        </p:txBody>
      </p:sp>
      <p:pic>
        <p:nvPicPr>
          <p:cNvPr id="541" name="Google Shape;541;p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18850" y="2045000"/>
            <a:ext cx="5611302" cy="36521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81"/>
          <p:cNvSpPr txBox="1"/>
          <p:nvPr>
            <p:ph idx="12" type="sldNum"/>
          </p:nvPr>
        </p:nvSpPr>
        <p:spPr>
          <a:xfrm>
            <a:off x="5607116" y="6443750"/>
            <a:ext cx="977700" cy="188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48" name="Google Shape;548;p81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Machine learning</a:t>
            </a:r>
            <a:endParaRPr/>
          </a:p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p81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8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Machine Learning: regression</a:t>
            </a:r>
            <a:endParaRPr/>
          </a:p>
        </p:txBody>
      </p:sp>
      <p:sp>
        <p:nvSpPr>
          <p:cNvPr id="556" name="Google Shape;556;p82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rtl="0" algn="l">
              <a:spcBef>
                <a:spcPts val="1000"/>
              </a:spcBef>
              <a:spcAft>
                <a:spcPts val="0"/>
              </a:spcAft>
              <a:buSzPts val="3200"/>
              <a:buChar char="•"/>
            </a:pPr>
            <a:r>
              <a:rPr b="1" lang="en-US">
                <a:latin typeface="Nunito"/>
                <a:ea typeface="Nunito"/>
                <a:cs typeface="Nunito"/>
                <a:sym typeface="Nunito"/>
              </a:rPr>
              <a:t>Optimization </a:t>
            </a:r>
            <a:r>
              <a:rPr lang="en-US">
                <a:latin typeface="Nunito"/>
                <a:ea typeface="Nunito"/>
                <a:cs typeface="Nunito"/>
                <a:sym typeface="Nunito"/>
              </a:rPr>
              <a:t>of parameters 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indent="-431800" lvl="0" marL="457200" rtl="0" algn="l">
              <a:spcBef>
                <a:spcPts val="1000"/>
              </a:spcBef>
              <a:spcAft>
                <a:spcPts val="0"/>
              </a:spcAft>
              <a:buSzPts val="3200"/>
              <a:buChar char="•"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That define a </a:t>
            </a:r>
            <a:r>
              <a:rPr b="1" lang="en-US">
                <a:latin typeface="Nunito"/>
                <a:ea typeface="Nunito"/>
                <a:cs typeface="Nunito"/>
                <a:sym typeface="Nunito"/>
              </a:rPr>
              <a:t>function</a:t>
            </a:r>
            <a:br>
              <a:rPr b="1" lang="en-US">
                <a:latin typeface="Nunito"/>
                <a:ea typeface="Nunito"/>
                <a:cs typeface="Nunito"/>
                <a:sym typeface="Nunito"/>
              </a:rPr>
            </a:br>
            <a:r>
              <a:rPr lang="en-US" sz="24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(nonlinear, high-dimensional)</a:t>
            </a:r>
            <a:br>
              <a:rPr lang="en-US">
                <a:latin typeface="Nunito"/>
                <a:ea typeface="Nunito"/>
                <a:cs typeface="Nunito"/>
                <a:sym typeface="Nunito"/>
              </a:rPr>
            </a:br>
            <a:endParaRPr>
              <a:latin typeface="Nunito"/>
              <a:ea typeface="Nunito"/>
              <a:cs typeface="Nunito"/>
              <a:sym typeface="Nunito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to maximize a particular </a:t>
            </a:r>
            <a:r>
              <a:rPr b="1" lang="en-US">
                <a:latin typeface="Nunito"/>
                <a:ea typeface="Nunito"/>
                <a:cs typeface="Nunito"/>
                <a:sym typeface="Nunito"/>
              </a:rPr>
              <a:t>objective</a:t>
            </a:r>
            <a:r>
              <a:rPr lang="en-US">
                <a:latin typeface="Nunito"/>
                <a:ea typeface="Nunito"/>
                <a:cs typeface="Nunito"/>
                <a:sym typeface="Nunito"/>
              </a:rPr>
              <a:t> </a:t>
            </a:r>
            <a:br>
              <a:rPr lang="en-US">
                <a:latin typeface="Nunito"/>
                <a:ea typeface="Nunito"/>
                <a:cs typeface="Nunito"/>
                <a:sym typeface="Nunito"/>
              </a:rPr>
            </a:br>
            <a:r>
              <a:rPr lang="en-US" sz="24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(e.g. #prediction errors)</a:t>
            </a:r>
            <a:endParaRPr sz="24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57" name="Google Shape;557;p82"/>
          <p:cNvSpPr/>
          <p:nvPr/>
        </p:nvSpPr>
        <p:spPr>
          <a:xfrm>
            <a:off x="3039050" y="3072625"/>
            <a:ext cx="2073000" cy="423900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58" name="Google Shape;558;p82"/>
          <p:cNvPicPr preferRelativeResize="0"/>
          <p:nvPr/>
        </p:nvPicPr>
        <p:blipFill rotWithShape="1">
          <a:blip r:embed="rId3">
            <a:alphaModFix/>
          </a:blip>
          <a:srcRect b="18103" l="7503" r="6549" t="17309"/>
          <a:stretch/>
        </p:blipFill>
        <p:spPr>
          <a:xfrm>
            <a:off x="7037775" y="1482700"/>
            <a:ext cx="4738524" cy="2670626"/>
          </a:xfrm>
          <a:prstGeom prst="rect">
            <a:avLst/>
          </a:prstGeom>
          <a:noFill/>
          <a:ln>
            <a:noFill/>
          </a:ln>
        </p:spPr>
      </p:pic>
      <p:sp>
        <p:nvSpPr>
          <p:cNvPr id="559" name="Google Shape;559;p82"/>
          <p:cNvSpPr txBox="1"/>
          <p:nvPr/>
        </p:nvSpPr>
        <p:spPr>
          <a:xfrm>
            <a:off x="5640675" y="2967600"/>
            <a:ext cx="16257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= task</a:t>
            </a:r>
            <a:endParaRPr sz="3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83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Machine Learning: classification</a:t>
            </a:r>
            <a:endParaRPr/>
          </a:p>
        </p:txBody>
      </p:sp>
      <p:sp>
        <p:nvSpPr>
          <p:cNvPr id="566" name="Google Shape;566;p83"/>
          <p:cNvSpPr txBox="1"/>
          <p:nvPr>
            <p:ph idx="1" type="body"/>
          </p:nvPr>
        </p:nvSpPr>
        <p:spPr>
          <a:xfrm>
            <a:off x="415600" y="1527700"/>
            <a:ext cx="115800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unito"/>
              <a:buChar char="•"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Divide the input space in classes</a:t>
            </a:r>
            <a:br>
              <a:rPr lang="en-US">
                <a:latin typeface="Nunito"/>
                <a:ea typeface="Nunito"/>
                <a:cs typeface="Nunito"/>
                <a:sym typeface="Nunito"/>
              </a:rPr>
            </a:br>
            <a:endParaRPr>
              <a:latin typeface="Nunito"/>
              <a:ea typeface="Nunito"/>
              <a:cs typeface="Nunito"/>
              <a:sym typeface="Nunito"/>
            </a:endParaRPr>
          </a:p>
          <a:p>
            <a:pPr indent="-4318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Nunito"/>
              <a:buChar char="•"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E.g. Support Vector Machines (SVMs)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567" name="Google Shape;567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69950" y="3309000"/>
            <a:ext cx="2523275" cy="248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65950" y="3298838"/>
            <a:ext cx="4956850" cy="226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84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4" name="Google Shape;574;p84"/>
          <p:cNvSpPr txBox="1"/>
          <p:nvPr/>
        </p:nvSpPr>
        <p:spPr>
          <a:xfrm>
            <a:off x="354900" y="4714575"/>
            <a:ext cx="11996700" cy="8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/>
              <a:t>BASIS = OPTIMIZATION</a:t>
            </a:r>
            <a:br>
              <a:rPr b="1" lang="en-US" sz="4800"/>
            </a:b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/>
          </a:p>
        </p:txBody>
      </p:sp>
      <p:pic>
        <p:nvPicPr>
          <p:cNvPr id="575" name="Google Shape;575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87121" y="1234950"/>
            <a:ext cx="2604875" cy="1594079"/>
          </a:xfrm>
          <a:prstGeom prst="rect">
            <a:avLst/>
          </a:prstGeom>
          <a:noFill/>
          <a:ln>
            <a:noFill/>
          </a:ln>
        </p:spPr>
      </p:pic>
      <p:sp>
        <p:nvSpPr>
          <p:cNvPr id="576" name="Google Shape;576;p84"/>
          <p:cNvSpPr txBox="1"/>
          <p:nvPr/>
        </p:nvSpPr>
        <p:spPr>
          <a:xfrm>
            <a:off x="10477900" y="883375"/>
            <a:ext cx="1196100" cy="55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Dosis"/>
                <a:ea typeface="Dosis"/>
                <a:cs typeface="Dosis"/>
                <a:sym typeface="Dosis"/>
              </a:rPr>
              <a:t>Model B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77" name="Google Shape;577;p84"/>
          <p:cNvSpPr/>
          <p:nvPr/>
        </p:nvSpPr>
        <p:spPr>
          <a:xfrm>
            <a:off x="9936950" y="1328875"/>
            <a:ext cx="90000" cy="900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84"/>
          <p:cNvSpPr/>
          <p:nvPr/>
        </p:nvSpPr>
        <p:spPr>
          <a:xfrm>
            <a:off x="10536850" y="1418875"/>
            <a:ext cx="90000" cy="900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84"/>
          <p:cNvSpPr/>
          <p:nvPr/>
        </p:nvSpPr>
        <p:spPr>
          <a:xfrm>
            <a:off x="11175825" y="1910975"/>
            <a:ext cx="90000" cy="900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p84"/>
          <p:cNvSpPr/>
          <p:nvPr/>
        </p:nvSpPr>
        <p:spPr>
          <a:xfrm>
            <a:off x="11746075" y="2000975"/>
            <a:ext cx="90000" cy="900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1" name="Google Shape;581;p84"/>
          <p:cNvSpPr/>
          <p:nvPr/>
        </p:nvSpPr>
        <p:spPr>
          <a:xfrm>
            <a:off x="12005000" y="2417175"/>
            <a:ext cx="90000" cy="900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2" name="Google Shape;582;p84"/>
          <p:cNvGrpSpPr/>
          <p:nvPr/>
        </p:nvGrpSpPr>
        <p:grpSpPr>
          <a:xfrm>
            <a:off x="341828" y="883375"/>
            <a:ext cx="2702600" cy="2019497"/>
            <a:chOff x="494228" y="1188175"/>
            <a:chExt cx="2702600" cy="2019497"/>
          </a:xfrm>
        </p:grpSpPr>
        <p:pic>
          <p:nvPicPr>
            <p:cNvPr id="583" name="Google Shape;583;p8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94228" y="1433872"/>
              <a:ext cx="2702600" cy="1773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4" name="Google Shape;584;p84"/>
            <p:cNvSpPr txBox="1"/>
            <p:nvPr/>
          </p:nvSpPr>
          <p:spPr>
            <a:xfrm>
              <a:off x="1476475" y="1188175"/>
              <a:ext cx="1196100" cy="55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>
                  <a:latin typeface="Dosis"/>
                  <a:ea typeface="Dosis"/>
                  <a:cs typeface="Dosis"/>
                  <a:sym typeface="Dosis"/>
                </a:rPr>
                <a:t>Model A</a:t>
              </a:r>
              <a:endParaRPr b="1"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85" name="Google Shape;585;p84"/>
            <p:cNvSpPr/>
            <p:nvPr/>
          </p:nvSpPr>
          <p:spPr>
            <a:xfrm>
              <a:off x="923225" y="1655425"/>
              <a:ext cx="90000" cy="90000"/>
            </a:xfrm>
            <a:prstGeom prst="ellipse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84"/>
            <p:cNvSpPr/>
            <p:nvPr/>
          </p:nvSpPr>
          <p:spPr>
            <a:xfrm>
              <a:off x="1523125" y="1745425"/>
              <a:ext cx="90000" cy="90000"/>
            </a:xfrm>
            <a:prstGeom prst="ellipse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84"/>
            <p:cNvSpPr/>
            <p:nvPr/>
          </p:nvSpPr>
          <p:spPr>
            <a:xfrm>
              <a:off x="2162100" y="2237525"/>
              <a:ext cx="90000" cy="90000"/>
            </a:xfrm>
            <a:prstGeom prst="ellipse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84"/>
            <p:cNvSpPr/>
            <p:nvPr/>
          </p:nvSpPr>
          <p:spPr>
            <a:xfrm>
              <a:off x="2732350" y="2327525"/>
              <a:ext cx="90000" cy="90000"/>
            </a:xfrm>
            <a:prstGeom prst="ellipse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84"/>
            <p:cNvSpPr/>
            <p:nvPr/>
          </p:nvSpPr>
          <p:spPr>
            <a:xfrm>
              <a:off x="2991275" y="2743725"/>
              <a:ext cx="90000" cy="90000"/>
            </a:xfrm>
            <a:prstGeom prst="ellipse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0" name="Google Shape;590;p84"/>
          <p:cNvSpPr/>
          <p:nvPr/>
        </p:nvSpPr>
        <p:spPr>
          <a:xfrm>
            <a:off x="1070025" y="3484725"/>
            <a:ext cx="90000" cy="900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91" name="Google Shape;591;p84"/>
          <p:cNvGrpSpPr/>
          <p:nvPr/>
        </p:nvGrpSpPr>
        <p:grpSpPr>
          <a:xfrm>
            <a:off x="3044428" y="145350"/>
            <a:ext cx="6689393" cy="4430625"/>
            <a:chOff x="3044428" y="145350"/>
            <a:chExt cx="6689393" cy="4430625"/>
          </a:xfrm>
        </p:grpSpPr>
        <p:pic>
          <p:nvPicPr>
            <p:cNvPr id="592" name="Google Shape;592;p8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965988" y="145350"/>
              <a:ext cx="5495926" cy="412192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593" name="Google Shape;593;p84"/>
            <p:cNvCxnSpPr>
              <a:endCxn id="583" idx="3"/>
            </p:cNvCxnSpPr>
            <p:nvPr/>
          </p:nvCxnSpPr>
          <p:spPr>
            <a:xfrm rot="10800000">
              <a:off x="3044428" y="2015972"/>
              <a:ext cx="3469500" cy="1245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594" name="Google Shape;594;p84"/>
            <p:cNvCxnSpPr/>
            <p:nvPr/>
          </p:nvCxnSpPr>
          <p:spPr>
            <a:xfrm flipH="1" rot="10800000">
              <a:off x="9020121" y="2498965"/>
              <a:ext cx="713700" cy="669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595" name="Google Shape;595;p84"/>
            <p:cNvSpPr/>
            <p:nvPr/>
          </p:nvSpPr>
          <p:spPr>
            <a:xfrm>
              <a:off x="6645700" y="3207675"/>
              <a:ext cx="123000" cy="123000"/>
            </a:xfrm>
            <a:prstGeom prst="ellipse">
              <a:avLst/>
            </a:prstGeom>
            <a:solidFill>
              <a:srgbClr val="434343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84"/>
            <p:cNvSpPr/>
            <p:nvPr/>
          </p:nvSpPr>
          <p:spPr>
            <a:xfrm>
              <a:off x="8927075" y="3116925"/>
              <a:ext cx="123000" cy="123000"/>
            </a:xfrm>
            <a:prstGeom prst="ellipse">
              <a:avLst/>
            </a:prstGeom>
            <a:solidFill>
              <a:srgbClr val="434343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84"/>
            <p:cNvSpPr txBox="1"/>
            <p:nvPr/>
          </p:nvSpPr>
          <p:spPr>
            <a:xfrm>
              <a:off x="6518794" y="3254475"/>
              <a:ext cx="376800" cy="55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>
                  <a:latin typeface="Dosis"/>
                  <a:ea typeface="Dosis"/>
                  <a:cs typeface="Dosis"/>
                  <a:sym typeface="Dosis"/>
                </a:rPr>
                <a:t>A</a:t>
              </a:r>
              <a:endParaRPr b="1"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98" name="Google Shape;598;p84"/>
            <p:cNvSpPr txBox="1"/>
            <p:nvPr/>
          </p:nvSpPr>
          <p:spPr>
            <a:xfrm>
              <a:off x="8668000" y="2826975"/>
              <a:ext cx="376800" cy="55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>
                  <a:latin typeface="Dosis"/>
                  <a:ea typeface="Dosis"/>
                  <a:cs typeface="Dosis"/>
                  <a:sym typeface="Dosis"/>
                </a:rPr>
                <a:t>B</a:t>
              </a:r>
              <a:endParaRPr b="1"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99" name="Google Shape;599;p84"/>
            <p:cNvSpPr txBox="1"/>
            <p:nvPr/>
          </p:nvSpPr>
          <p:spPr>
            <a:xfrm>
              <a:off x="4307350" y="778375"/>
              <a:ext cx="819300" cy="55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>
                  <a:latin typeface="Courier New"/>
                  <a:ea typeface="Courier New"/>
                  <a:cs typeface="Courier New"/>
                  <a:sym typeface="Courier New"/>
                </a:rPr>
                <a:t>error</a:t>
              </a:r>
              <a:endParaRPr b="1">
                <a:latin typeface="Courier New"/>
                <a:ea typeface="Courier New"/>
                <a:cs typeface="Courier New"/>
                <a:sym typeface="Courier New"/>
              </a:endParaRPr>
            </a:p>
          </p:txBody>
        </p:sp>
        <p:sp>
          <p:nvSpPr>
            <p:cNvPr id="600" name="Google Shape;600;p84"/>
            <p:cNvSpPr txBox="1"/>
            <p:nvPr/>
          </p:nvSpPr>
          <p:spPr>
            <a:xfrm>
              <a:off x="6152500" y="4025475"/>
              <a:ext cx="819300" cy="55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latin typeface="Courier New"/>
                  <a:ea typeface="Courier New"/>
                  <a:cs typeface="Courier New"/>
                  <a:sym typeface="Courier New"/>
                </a:rPr>
                <a:t>model space</a:t>
              </a:r>
              <a:endParaRPr>
                <a:latin typeface="Courier New"/>
                <a:ea typeface="Courier New"/>
                <a:cs typeface="Courier New"/>
                <a:sym typeface="Courier New"/>
              </a:endParaRPr>
            </a:p>
          </p:txBody>
        </p:sp>
      </p:grpSp>
      <p:cxnSp>
        <p:nvCxnSpPr>
          <p:cNvPr id="601" name="Google Shape;601;p84"/>
          <p:cNvCxnSpPr/>
          <p:nvPr/>
        </p:nvCxnSpPr>
        <p:spPr>
          <a:xfrm>
            <a:off x="564450" y="3913475"/>
            <a:ext cx="555000" cy="0"/>
          </a:xfrm>
          <a:prstGeom prst="straightConnector1">
            <a:avLst/>
          </a:prstGeom>
          <a:noFill/>
          <a:ln cap="flat" cmpd="sng" w="28575">
            <a:solidFill>
              <a:srgbClr val="4A86E8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02" name="Google Shape;602;p84"/>
          <p:cNvSpPr txBox="1"/>
          <p:nvPr/>
        </p:nvSpPr>
        <p:spPr>
          <a:xfrm>
            <a:off x="1142175" y="3327395"/>
            <a:ext cx="4719600" cy="9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FF5000"/>
                </a:solidFill>
                <a:latin typeface="Nunito"/>
                <a:ea typeface="Nunito"/>
                <a:cs typeface="Nunito"/>
                <a:sym typeface="Nunito"/>
              </a:rPr>
              <a:t>data</a:t>
            </a:r>
            <a:endParaRPr>
              <a:solidFill>
                <a:srgbClr val="FF5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5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5000"/>
                </a:solidFill>
                <a:latin typeface="Nunito"/>
                <a:ea typeface="Nunito"/>
                <a:cs typeface="Nunito"/>
                <a:sym typeface="Nunito"/>
              </a:rPr>
              <a:t>model</a:t>
            </a:r>
            <a:r>
              <a:rPr lang="en-US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, determined by parameters in the model space</a:t>
            </a:r>
            <a:endParaRPr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85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08" name="Google Shape;608;p85"/>
          <p:cNvSpPr txBox="1"/>
          <p:nvPr/>
        </p:nvSpPr>
        <p:spPr>
          <a:xfrm>
            <a:off x="354900" y="66375"/>
            <a:ext cx="11482200" cy="8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/>
              <a:t>TRENDS IN (MACHINE) LEARNING</a:t>
            </a:r>
            <a:endParaRPr sz="4800"/>
          </a:p>
        </p:txBody>
      </p:sp>
      <p:sp>
        <p:nvSpPr>
          <p:cNvPr id="609" name="Google Shape;609;p85"/>
          <p:cNvSpPr/>
          <p:nvPr/>
        </p:nvSpPr>
        <p:spPr>
          <a:xfrm>
            <a:off x="354900" y="1157715"/>
            <a:ext cx="2638200" cy="4375500"/>
          </a:xfrm>
          <a:prstGeom prst="rect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p85"/>
          <p:cNvSpPr/>
          <p:nvPr/>
        </p:nvSpPr>
        <p:spPr>
          <a:xfrm>
            <a:off x="4776900" y="1157715"/>
            <a:ext cx="2638200" cy="4375500"/>
          </a:xfrm>
          <a:prstGeom prst="rect">
            <a:avLst/>
          </a:prstGeom>
          <a:solidFill>
            <a:srgbClr val="D9D2E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p85"/>
          <p:cNvSpPr/>
          <p:nvPr/>
        </p:nvSpPr>
        <p:spPr>
          <a:xfrm>
            <a:off x="9198900" y="1157715"/>
            <a:ext cx="2638200" cy="43755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2" name="Google Shape;612;p85"/>
          <p:cNvSpPr txBox="1"/>
          <p:nvPr/>
        </p:nvSpPr>
        <p:spPr>
          <a:xfrm>
            <a:off x="354900" y="1157715"/>
            <a:ext cx="2638200" cy="55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Nunito"/>
                <a:ea typeface="Nunito"/>
                <a:cs typeface="Nunito"/>
                <a:sym typeface="Nunito"/>
              </a:rPr>
              <a:t>from </a:t>
            </a:r>
            <a:br>
              <a:rPr lang="en-US" sz="2400">
                <a:latin typeface="Nunito"/>
                <a:ea typeface="Nunito"/>
                <a:cs typeface="Nunito"/>
                <a:sym typeface="Nunito"/>
              </a:rPr>
            </a:br>
            <a:r>
              <a:rPr b="1" lang="en-US" sz="2400" u="sng">
                <a:latin typeface="Nunito"/>
                <a:ea typeface="Nunito"/>
                <a:cs typeface="Nunito"/>
                <a:sym typeface="Nunito"/>
              </a:rPr>
              <a:t>knowledge</a:t>
            </a:r>
            <a:endParaRPr sz="24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13" name="Google Shape;613;p85"/>
          <p:cNvSpPr txBox="1"/>
          <p:nvPr/>
        </p:nvSpPr>
        <p:spPr>
          <a:xfrm>
            <a:off x="4776900" y="1157715"/>
            <a:ext cx="2638200" cy="55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Nunito"/>
                <a:ea typeface="Nunito"/>
                <a:cs typeface="Nunito"/>
                <a:sym typeface="Nunito"/>
              </a:rPr>
              <a:t>from</a:t>
            </a:r>
            <a:br>
              <a:rPr lang="en-US" sz="2400">
                <a:latin typeface="Nunito"/>
                <a:ea typeface="Nunito"/>
                <a:cs typeface="Nunito"/>
                <a:sym typeface="Nunito"/>
              </a:rPr>
            </a:br>
            <a:r>
              <a:rPr b="1" lang="en-US" sz="2400" u="sng">
                <a:latin typeface="Nunito"/>
                <a:ea typeface="Nunito"/>
                <a:cs typeface="Nunito"/>
                <a:sym typeface="Nunito"/>
              </a:rPr>
              <a:t>examples</a:t>
            </a:r>
            <a:endParaRPr sz="24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14" name="Google Shape;614;p85"/>
          <p:cNvSpPr txBox="1"/>
          <p:nvPr/>
        </p:nvSpPr>
        <p:spPr>
          <a:xfrm>
            <a:off x="9157175" y="1157715"/>
            <a:ext cx="2638200" cy="55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Nunito"/>
                <a:ea typeface="Nunito"/>
                <a:cs typeface="Nunito"/>
                <a:sym typeface="Nunito"/>
              </a:rPr>
              <a:t>from</a:t>
            </a:r>
            <a:br>
              <a:rPr lang="en-US" sz="2400">
                <a:latin typeface="Nunito"/>
                <a:ea typeface="Nunito"/>
                <a:cs typeface="Nunito"/>
                <a:sym typeface="Nunito"/>
              </a:rPr>
            </a:br>
            <a:r>
              <a:rPr b="1" lang="en-US" sz="2400" u="sng">
                <a:latin typeface="Nunito"/>
                <a:ea typeface="Nunito"/>
                <a:cs typeface="Nunito"/>
                <a:sym typeface="Nunito"/>
              </a:rPr>
              <a:t>interaction</a:t>
            </a:r>
            <a:endParaRPr sz="24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15" name="Google Shape;615;p85"/>
          <p:cNvSpPr txBox="1"/>
          <p:nvPr/>
        </p:nvSpPr>
        <p:spPr>
          <a:xfrm>
            <a:off x="338700" y="3517440"/>
            <a:ext cx="26382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Nunito"/>
                <a:ea typeface="Nunito"/>
                <a:cs typeface="Nunito"/>
                <a:sym typeface="Nunito"/>
              </a:rPr>
              <a:t>Symbolic AI</a:t>
            </a:r>
            <a:endParaRPr sz="24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16" name="Google Shape;616;p85"/>
          <p:cNvSpPr txBox="1"/>
          <p:nvPr/>
        </p:nvSpPr>
        <p:spPr>
          <a:xfrm>
            <a:off x="4776900" y="3517440"/>
            <a:ext cx="2638200" cy="5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Nunito"/>
                <a:ea typeface="Nunito"/>
                <a:cs typeface="Nunito"/>
                <a:sym typeface="Nunito"/>
              </a:rPr>
              <a:t>Machine Learning</a:t>
            </a:r>
            <a:endParaRPr sz="24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17" name="Google Shape;617;p85"/>
          <p:cNvSpPr txBox="1"/>
          <p:nvPr/>
        </p:nvSpPr>
        <p:spPr>
          <a:xfrm>
            <a:off x="9198900" y="3372990"/>
            <a:ext cx="2638200" cy="9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Nunito"/>
                <a:ea typeface="Nunito"/>
                <a:cs typeface="Nunito"/>
                <a:sym typeface="Nunito"/>
              </a:rPr>
              <a:t>Reinforcement Learning</a:t>
            </a:r>
            <a:endParaRPr sz="24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18" name="Google Shape;618;p85"/>
          <p:cNvSpPr txBox="1"/>
          <p:nvPr/>
        </p:nvSpPr>
        <p:spPr>
          <a:xfrm>
            <a:off x="338700" y="4635040"/>
            <a:ext cx="2638200" cy="10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Nunito"/>
                <a:ea typeface="Nunito"/>
                <a:cs typeface="Nunito"/>
                <a:sym typeface="Nunito"/>
              </a:rPr>
              <a:t>Human creates </a:t>
            </a:r>
            <a:r>
              <a:rPr b="1" lang="en-US" sz="2400">
                <a:latin typeface="Nunito"/>
                <a:ea typeface="Nunito"/>
                <a:cs typeface="Nunito"/>
                <a:sym typeface="Nunito"/>
              </a:rPr>
              <a:t>rules</a:t>
            </a:r>
            <a:endParaRPr b="1" sz="24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19" name="Google Shape;619;p85"/>
          <p:cNvSpPr txBox="1"/>
          <p:nvPr/>
        </p:nvSpPr>
        <p:spPr>
          <a:xfrm>
            <a:off x="4768800" y="4635040"/>
            <a:ext cx="2638200" cy="10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Nunito"/>
                <a:ea typeface="Nunito"/>
                <a:cs typeface="Nunito"/>
                <a:sym typeface="Nunito"/>
              </a:rPr>
              <a:t>Human annotates </a:t>
            </a:r>
            <a:r>
              <a:rPr b="1" lang="en-US" sz="2400">
                <a:latin typeface="Nunito"/>
                <a:ea typeface="Nunito"/>
                <a:cs typeface="Nunito"/>
                <a:sym typeface="Nunito"/>
              </a:rPr>
              <a:t>data</a:t>
            </a:r>
            <a:endParaRPr b="1" sz="24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20" name="Google Shape;620;p85"/>
          <p:cNvSpPr txBox="1"/>
          <p:nvPr/>
        </p:nvSpPr>
        <p:spPr>
          <a:xfrm>
            <a:off x="9198900" y="4635040"/>
            <a:ext cx="2638200" cy="10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Nunito"/>
                <a:ea typeface="Nunito"/>
                <a:cs typeface="Nunito"/>
                <a:sym typeface="Nunito"/>
              </a:rPr>
              <a:t>Human designs </a:t>
            </a:r>
            <a:r>
              <a:rPr b="1" lang="en-US" sz="2400">
                <a:latin typeface="Nunito"/>
                <a:ea typeface="Nunito"/>
                <a:cs typeface="Nunito"/>
                <a:sym typeface="Nunito"/>
              </a:rPr>
              <a:t>rewards/success</a:t>
            </a:r>
            <a:endParaRPr b="1" sz="24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21" name="Google Shape;621;p85"/>
          <p:cNvSpPr/>
          <p:nvPr/>
        </p:nvSpPr>
        <p:spPr>
          <a:xfrm>
            <a:off x="3414600" y="3502965"/>
            <a:ext cx="940800" cy="599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" name="Google Shape;622;p85"/>
          <p:cNvSpPr/>
          <p:nvPr/>
        </p:nvSpPr>
        <p:spPr>
          <a:xfrm>
            <a:off x="7883350" y="3502965"/>
            <a:ext cx="940800" cy="599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23" name="Google Shape;623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45564" y="2123750"/>
            <a:ext cx="1944875" cy="1294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" name="Google Shape;624;p8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9374" y="2123750"/>
            <a:ext cx="1942998" cy="1294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5" name="Google Shape;625;p8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39851" y="2146238"/>
            <a:ext cx="2258249" cy="124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86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Clustering</a:t>
            </a:r>
            <a:endParaRPr/>
          </a:p>
        </p:txBody>
      </p:sp>
      <p:sp>
        <p:nvSpPr>
          <p:cNvPr id="632" name="Google Shape;632;p86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rtl="0" algn="l">
              <a:spcBef>
                <a:spcPts val="1000"/>
              </a:spcBef>
              <a:spcAft>
                <a:spcPts val="0"/>
              </a:spcAft>
              <a:buSzPts val="3200"/>
              <a:buFont typeface="Nunito"/>
              <a:buChar char="•"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Anomaly detection</a:t>
            </a:r>
            <a:br>
              <a:rPr lang="en-US">
                <a:latin typeface="Nunito"/>
                <a:ea typeface="Nunito"/>
                <a:cs typeface="Nunito"/>
                <a:sym typeface="Nunito"/>
              </a:rPr>
            </a:br>
            <a:endParaRPr>
              <a:latin typeface="Nunito"/>
              <a:ea typeface="Nunito"/>
              <a:cs typeface="Nunito"/>
              <a:sym typeface="Nunito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Nunito"/>
              <a:buChar char="•"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Classifying behaviour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SzPts val="2800"/>
              <a:buFont typeface="Nunito"/>
              <a:buChar char="•"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What kind of driver are you?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SzPts val="2800"/>
              <a:buFont typeface="Nunito"/>
              <a:buChar char="•"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Malicious network traffic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33" name="Google Shape;633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16550" y="1536625"/>
            <a:ext cx="4359750" cy="374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87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40" name="Google Shape;640;p87"/>
          <p:cNvSpPr txBox="1"/>
          <p:nvPr>
            <p:ph type="title"/>
          </p:nvPr>
        </p:nvSpPr>
        <p:spPr>
          <a:xfrm>
            <a:off x="653667" y="219200"/>
            <a:ext cx="10832700" cy="54543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3F3F3"/>
                </a:solidFill>
              </a:rPr>
              <a:t>Convolutional Neural Networks (CNNs)</a:t>
            </a:r>
            <a:endParaRPr>
              <a:solidFill>
                <a:srgbClr val="F3F3F3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88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Convolutional neural networks</a:t>
            </a:r>
            <a:endParaRPr/>
          </a:p>
        </p:txBody>
      </p:sp>
      <p:sp>
        <p:nvSpPr>
          <p:cNvPr id="647" name="Google Shape;647;p88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48" name="Google Shape;648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9150" y="2100250"/>
            <a:ext cx="9753600" cy="26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89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778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Convolution</a:t>
            </a:r>
            <a:endParaRPr/>
          </a:p>
        </p:txBody>
      </p:sp>
      <p:sp>
        <p:nvSpPr>
          <p:cNvPr id="655" name="Google Shape;655;p89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56" name="Google Shape;656;p8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5600" y="1536626"/>
            <a:ext cx="10356300" cy="415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63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Representations</a:t>
            </a:r>
            <a:endParaRPr/>
          </a:p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>
                <a:solidFill>
                  <a:srgbClr val="FF5000"/>
                </a:solidFill>
              </a:rPr>
              <a:t>What is a chair?</a:t>
            </a:r>
            <a:endParaRPr b="0">
              <a:solidFill>
                <a:srgbClr val="FF5000"/>
              </a:solidFill>
            </a:endParaRPr>
          </a:p>
        </p:txBody>
      </p:sp>
      <p:sp>
        <p:nvSpPr>
          <p:cNvPr id="335" name="Google Shape;335;p63"/>
          <p:cNvSpPr txBox="1"/>
          <p:nvPr>
            <p:ph idx="12" type="sldNum"/>
          </p:nvPr>
        </p:nvSpPr>
        <p:spPr>
          <a:xfrm>
            <a:off x="5607116" y="6443750"/>
            <a:ext cx="977700" cy="188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6" name="Google Shape;336;p63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90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77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Convolutionary neural networks</a:t>
            </a:r>
            <a:endParaRPr/>
          </a:p>
        </p:txBody>
      </p:sp>
      <p:pic>
        <p:nvPicPr>
          <p:cNvPr id="663" name="Google Shape;663;p9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17275" y="1536625"/>
            <a:ext cx="8454300" cy="412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9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778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Learn filters</a:t>
            </a:r>
            <a:endParaRPr/>
          </a:p>
        </p:txBody>
      </p:sp>
      <p:pic>
        <p:nvPicPr>
          <p:cNvPr id="670" name="Google Shape;670;p9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37496" y="1356865"/>
            <a:ext cx="8774400" cy="42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1" name="Google Shape;671;p9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18422" y="3074978"/>
            <a:ext cx="723449" cy="708054"/>
          </a:xfrm>
          <a:prstGeom prst="rect">
            <a:avLst/>
          </a:prstGeom>
          <a:noFill/>
          <a:ln>
            <a:noFill/>
          </a:ln>
        </p:spPr>
      </p:pic>
      <p:sp>
        <p:nvSpPr>
          <p:cNvPr id="672" name="Google Shape;672;p91"/>
          <p:cNvSpPr/>
          <p:nvPr/>
        </p:nvSpPr>
        <p:spPr>
          <a:xfrm>
            <a:off x="5287675" y="3002125"/>
            <a:ext cx="1089900" cy="11631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73" name="Google Shape;673;p91"/>
          <p:cNvCxnSpPr>
            <a:endCxn id="672" idx="4"/>
          </p:cNvCxnSpPr>
          <p:nvPr/>
        </p:nvCxnSpPr>
        <p:spPr>
          <a:xfrm rot="10800000">
            <a:off x="5832625" y="4165225"/>
            <a:ext cx="312600" cy="3723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74" name="Google Shape;674;p91"/>
          <p:cNvSpPr txBox="1"/>
          <p:nvPr/>
        </p:nvSpPr>
        <p:spPr>
          <a:xfrm>
            <a:off x="5913275" y="4474775"/>
            <a:ext cx="1252500" cy="11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FF0000"/>
                </a:solidFill>
              </a:rPr>
              <a:t>LEARN</a:t>
            </a:r>
            <a:r>
              <a:rPr lang="en-US">
                <a:solidFill>
                  <a:srgbClr val="FF0000"/>
                </a:solidFill>
              </a:rPr>
              <a:t> the filter mask instead of designing it!</a:t>
            </a:r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9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Feature visualization</a:t>
            </a:r>
            <a:endParaRPr/>
          </a:p>
        </p:txBody>
      </p:sp>
      <p:sp>
        <p:nvSpPr>
          <p:cNvPr id="681" name="Google Shape;681;p92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82" name="Google Shape;682;p9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2675" y="2515992"/>
            <a:ext cx="10470900" cy="288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93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Recommendation</a:t>
            </a:r>
            <a:endParaRPr/>
          </a:p>
        </p:txBody>
      </p:sp>
      <p:sp>
        <p:nvSpPr>
          <p:cNvPr id="689" name="Google Shape;689;p93"/>
          <p:cNvSpPr txBox="1"/>
          <p:nvPr>
            <p:ph idx="1" type="body"/>
          </p:nvPr>
        </p:nvSpPr>
        <p:spPr>
          <a:xfrm>
            <a:off x="415600" y="1527700"/>
            <a:ext cx="115800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/>
              <a:t>Given a sparse matrix of (user,item) preferences</a:t>
            </a:r>
            <a:endParaRPr/>
          </a:p>
          <a:p>
            <a:pPr indent="-4318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Predict new preferences</a:t>
            </a:r>
            <a:endParaRPr/>
          </a:p>
        </p:txBody>
      </p:sp>
      <p:pic>
        <p:nvPicPr>
          <p:cNvPr id="690" name="Google Shape;690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89375" y="2445675"/>
            <a:ext cx="5386925" cy="328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1" name="Google Shape;691;p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0200" y="2934918"/>
            <a:ext cx="5439100" cy="283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94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Reinforcement learning</a:t>
            </a:r>
            <a:endParaRPr/>
          </a:p>
        </p:txBody>
      </p:sp>
      <p:pic>
        <p:nvPicPr>
          <p:cNvPr id="698" name="Google Shape;698;p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5833" y="1892300"/>
            <a:ext cx="3175000" cy="307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9" name="Google Shape;699;p9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88225" y="1401050"/>
            <a:ext cx="4988075" cy="3744975"/>
          </a:xfrm>
          <a:prstGeom prst="rect">
            <a:avLst/>
          </a:prstGeom>
          <a:noFill/>
          <a:ln>
            <a:noFill/>
          </a:ln>
        </p:spPr>
      </p:pic>
      <p:sp>
        <p:nvSpPr>
          <p:cNvPr id="700" name="Google Shape;700;p94"/>
          <p:cNvSpPr txBox="1"/>
          <p:nvPr/>
        </p:nvSpPr>
        <p:spPr>
          <a:xfrm>
            <a:off x="6098900" y="5131200"/>
            <a:ext cx="67269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latin typeface="Courier New"/>
                <a:ea typeface="Courier New"/>
                <a:cs typeface="Courier New"/>
                <a:sym typeface="Courier New"/>
              </a:rPr>
              <a:t>Mark Chang, AlphaGo in Depth, </a:t>
            </a:r>
            <a:r>
              <a:rPr lang="en-US" sz="1300" u="sng">
                <a:solidFill>
                  <a:srgbClr val="0563C1"/>
                </a:solidFill>
                <a:latin typeface="Courier New"/>
                <a:ea typeface="Courier New"/>
                <a:cs typeface="Courier New"/>
                <a:sym typeface="Courier New"/>
                <a:hlinkClick r:id="rId5"/>
              </a:rPr>
              <a:t>https://www.slideshare.net/ckmarkohchang/alphago-in-depth</a:t>
            </a:r>
            <a:endParaRPr sz="13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701" name="Google Shape;701;p94"/>
          <p:cNvSpPr/>
          <p:nvPr/>
        </p:nvSpPr>
        <p:spPr>
          <a:xfrm>
            <a:off x="1716500" y="3089700"/>
            <a:ext cx="1061700" cy="524700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95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Emergence</a:t>
            </a:r>
            <a:endParaRPr/>
          </a:p>
        </p:txBody>
      </p:sp>
      <p:sp>
        <p:nvSpPr>
          <p:cNvPr id="708" name="Google Shape;708;p95"/>
          <p:cNvSpPr txBox="1"/>
          <p:nvPr>
            <p:ph idx="1" type="body"/>
          </p:nvPr>
        </p:nvSpPr>
        <p:spPr>
          <a:xfrm>
            <a:off x="415600" y="1536632"/>
            <a:ext cx="11223000" cy="85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Conway’s game of life</a:t>
            </a:r>
            <a:endParaRPr/>
          </a:p>
        </p:txBody>
      </p:sp>
      <p:pic>
        <p:nvPicPr>
          <p:cNvPr descr="Gospers_glider_gun.gif" id="709" name="Google Shape;709;p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11275" y="2705088"/>
            <a:ext cx="238125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ame_of_life_blinker.gif" id="710" name="Google Shape;710;p9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23825" y="3386675"/>
            <a:ext cx="351350" cy="351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ame_of_life_pulsar.gif" id="711" name="Google Shape;711;p9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32588" y="2909888"/>
            <a:ext cx="1304925" cy="130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2" name="Google Shape;712;p9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23825" y="2818127"/>
            <a:ext cx="351350" cy="351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3" name="Google Shape;713;p9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225150" y="3955200"/>
            <a:ext cx="548700" cy="548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ame_of_life_animated_LWSS.gif" id="714" name="Google Shape;714;p9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731886" y="3295963"/>
            <a:ext cx="685029" cy="532800"/>
          </a:xfrm>
          <a:prstGeom prst="rect">
            <a:avLst/>
          </a:prstGeom>
          <a:noFill/>
          <a:ln>
            <a:noFill/>
          </a:ln>
        </p:spPr>
      </p:pic>
      <p:sp>
        <p:nvSpPr>
          <p:cNvPr id="715" name="Google Shape;715;p95"/>
          <p:cNvSpPr txBox="1"/>
          <p:nvPr/>
        </p:nvSpPr>
        <p:spPr>
          <a:xfrm>
            <a:off x="1991800" y="4912525"/>
            <a:ext cx="9687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What have </a:t>
            </a:r>
            <a:r>
              <a:rPr lang="en-US" sz="3000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eggs &amp; segregation in common?</a:t>
            </a:r>
            <a:endParaRPr sz="3000">
              <a:solidFill>
                <a:srgbClr val="FF66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96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Intelligence is hard</a:t>
            </a:r>
            <a:br>
              <a:rPr lang="en-US"/>
            </a:br>
            <a:r>
              <a:rPr lang="en-US"/>
              <a:t>(</a:t>
            </a:r>
            <a:r>
              <a:rPr b="0" lang="en-US"/>
              <a:t>there are no miracles.)</a:t>
            </a:r>
            <a:endParaRPr b="0"/>
          </a:p>
        </p:txBody>
      </p:sp>
      <p:sp>
        <p:nvSpPr>
          <p:cNvPr id="722" name="Google Shape;722;p96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97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Reason #1: Reality is </a:t>
            </a:r>
            <a:r>
              <a:rPr b="1" lang="en-US"/>
              <a:t>ambiguous</a:t>
            </a:r>
            <a:endParaRPr b="1"/>
          </a:p>
        </p:txBody>
      </p:sp>
      <p:sp>
        <p:nvSpPr>
          <p:cNvPr id="729" name="Google Shape;729;p97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“Descendez-le!”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30" name="Google Shape;730;p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01601" y="1536625"/>
            <a:ext cx="5974699" cy="4003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1" name="Google Shape;731;p9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624575" y="2074220"/>
            <a:ext cx="337800" cy="675625"/>
          </a:xfrm>
          <a:prstGeom prst="rect">
            <a:avLst/>
          </a:prstGeom>
          <a:noFill/>
          <a:ln>
            <a:noFill/>
          </a:ln>
        </p:spPr>
      </p:pic>
      <p:sp>
        <p:nvSpPr>
          <p:cNvPr id="732" name="Google Shape;732;p97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98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R#2: We </a:t>
            </a:r>
            <a:r>
              <a:rPr b="1" lang="en-US"/>
              <a:t>reason</a:t>
            </a:r>
            <a:r>
              <a:rPr lang="en-US"/>
              <a:t> over language</a:t>
            </a:r>
            <a:endParaRPr/>
          </a:p>
        </p:txBody>
      </p:sp>
      <p:sp>
        <p:nvSpPr>
          <p:cNvPr id="739" name="Google Shape;739;p98"/>
          <p:cNvSpPr txBox="1"/>
          <p:nvPr>
            <p:ph idx="1" type="body"/>
          </p:nvPr>
        </p:nvSpPr>
        <p:spPr>
          <a:xfrm>
            <a:off x="275450" y="5294931"/>
            <a:ext cx="5087700" cy="107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the flag is </a:t>
            </a:r>
            <a:r>
              <a:rPr b="1" lang="en-US" sz="24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left</a:t>
            </a:r>
            <a:r>
              <a:rPr lang="en-US" sz="2400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 of the table!</a:t>
            </a:r>
            <a:endParaRPr sz="2400">
              <a:solidFill>
                <a:srgbClr val="FF66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0" name="Google Shape;740;p98"/>
          <p:cNvSpPr txBox="1"/>
          <p:nvPr>
            <p:ph idx="1" type="body"/>
          </p:nvPr>
        </p:nvSpPr>
        <p:spPr>
          <a:xfrm>
            <a:off x="6688600" y="5294931"/>
            <a:ext cx="5087700" cy="107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the flag is </a:t>
            </a:r>
            <a:r>
              <a:rPr b="1" lang="en-US" sz="24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right</a:t>
            </a:r>
            <a:r>
              <a:rPr lang="en-US" sz="2400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 of the table!</a:t>
            </a:r>
            <a:endParaRPr sz="2400">
              <a:solidFill>
                <a:srgbClr val="FF66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41" name="Google Shape;741;p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59362" y="1582025"/>
            <a:ext cx="6873176" cy="3818425"/>
          </a:xfrm>
          <a:prstGeom prst="rect">
            <a:avLst/>
          </a:prstGeom>
          <a:noFill/>
          <a:ln>
            <a:noFill/>
          </a:ln>
        </p:spPr>
      </p:pic>
      <p:sp>
        <p:nvSpPr>
          <p:cNvPr id="742" name="Google Shape;742;p98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99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R#3: </a:t>
            </a:r>
            <a:r>
              <a:rPr b="1" lang="en-US"/>
              <a:t>Context</a:t>
            </a:r>
            <a:r>
              <a:rPr lang="en-US"/>
              <a:t> matters</a:t>
            </a:r>
            <a:endParaRPr/>
          </a:p>
        </p:txBody>
      </p:sp>
      <p:sp>
        <p:nvSpPr>
          <p:cNvPr id="749" name="Google Shape;749;p99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rtl="0" algn="l">
              <a:spcBef>
                <a:spcPts val="100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“Could you please pass me the glass of water?”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50" name="Google Shape;750;p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6450" y="2385000"/>
            <a:ext cx="3678176" cy="3678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51" name="Google Shape;751;p9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46750" y="2405300"/>
            <a:ext cx="3678176" cy="3678176"/>
          </a:xfrm>
          <a:prstGeom prst="rect">
            <a:avLst/>
          </a:prstGeom>
          <a:noFill/>
          <a:ln>
            <a:noFill/>
          </a:ln>
        </p:spPr>
      </p:pic>
      <p:sp>
        <p:nvSpPr>
          <p:cNvPr id="752" name="Google Shape;752;p99"/>
          <p:cNvSpPr txBox="1"/>
          <p:nvPr/>
        </p:nvSpPr>
        <p:spPr>
          <a:xfrm>
            <a:off x="8109450" y="3330550"/>
            <a:ext cx="3864600" cy="6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when I’m thirsty?</a:t>
            </a:r>
            <a:endParaRPr sz="2400">
              <a:solidFill>
                <a:srgbClr val="FF66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53" name="Google Shape;753;p99"/>
          <p:cNvSpPr txBox="1"/>
          <p:nvPr/>
        </p:nvSpPr>
        <p:spPr>
          <a:xfrm>
            <a:off x="8109450" y="4168750"/>
            <a:ext cx="3864600" cy="6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when I’m holding a bottle of water?</a:t>
            </a:r>
            <a:endParaRPr sz="2400">
              <a:solidFill>
                <a:srgbClr val="FF66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54" name="Google Shape;754;p99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64"/>
          <p:cNvSpPr txBox="1"/>
          <p:nvPr>
            <p:ph type="title"/>
          </p:nvPr>
        </p:nvSpPr>
        <p:spPr>
          <a:xfrm>
            <a:off x="653667" y="219200"/>
            <a:ext cx="10832700" cy="54543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Symbolic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100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R#4: </a:t>
            </a:r>
            <a:r>
              <a:rPr b="1" lang="en-US"/>
              <a:t>Representation = </a:t>
            </a:r>
            <a:r>
              <a:rPr lang="en-US"/>
              <a:t>everything</a:t>
            </a:r>
            <a:endParaRPr/>
          </a:p>
        </p:txBody>
      </p:sp>
      <p:pic>
        <p:nvPicPr>
          <p:cNvPr id="761" name="Google Shape;761;p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2400" y="1541850"/>
            <a:ext cx="9099525" cy="4319699"/>
          </a:xfrm>
          <a:prstGeom prst="rect">
            <a:avLst/>
          </a:prstGeom>
          <a:noFill/>
          <a:ln>
            <a:noFill/>
          </a:ln>
        </p:spPr>
      </p:pic>
      <p:sp>
        <p:nvSpPr>
          <p:cNvPr id="762" name="Google Shape;762;p100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10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/>
              <a:t>R#5: Machines don’t speak the same language</a:t>
            </a:r>
            <a:endParaRPr sz="3600"/>
          </a:p>
        </p:txBody>
      </p:sp>
      <p:pic>
        <p:nvPicPr>
          <p:cNvPr id="769" name="Google Shape;769;p101" title="baxterdemon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13100" y="1527275"/>
            <a:ext cx="5463200" cy="409740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770" name="Google Shape;770;p101" title="video-garbage-collection-robot.ogv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5600" y="1527277"/>
            <a:ext cx="5463200" cy="4097400"/>
          </a:xfrm>
          <a:prstGeom prst="rect">
            <a:avLst/>
          </a:prstGeom>
          <a:noFill/>
          <a:ln>
            <a:noFill/>
          </a:ln>
        </p:spPr>
      </p:pic>
      <p:sp>
        <p:nvSpPr>
          <p:cNvPr id="771" name="Google Shape;771;p101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10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/>
              <a:t>R#5: Machines don’t speak the same language (2)</a:t>
            </a:r>
            <a:endParaRPr sz="3600"/>
          </a:p>
        </p:txBody>
      </p:sp>
      <p:sp>
        <p:nvSpPr>
          <p:cNvPr id="778" name="Google Shape;778;p102"/>
          <p:cNvSpPr txBox="1"/>
          <p:nvPr/>
        </p:nvSpPr>
        <p:spPr>
          <a:xfrm>
            <a:off x="407700" y="2145300"/>
            <a:ext cx="1511700" cy="6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Roboto"/>
                <a:ea typeface="Roboto"/>
                <a:cs typeface="Roboto"/>
                <a:sym typeface="Roboto"/>
              </a:rPr>
              <a:t>garbage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9" name="Google Shape;779;p102"/>
          <p:cNvSpPr txBox="1"/>
          <p:nvPr/>
        </p:nvSpPr>
        <p:spPr>
          <a:xfrm>
            <a:off x="3381175" y="2145300"/>
            <a:ext cx="2064600" cy="6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Roboto"/>
                <a:ea typeface="Roboto"/>
                <a:cs typeface="Roboto"/>
                <a:sym typeface="Roboto"/>
              </a:rPr>
              <a:t>not garbage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80" name="Google Shape;780;p102"/>
          <p:cNvSpPr/>
          <p:nvPr/>
        </p:nvSpPr>
        <p:spPr>
          <a:xfrm>
            <a:off x="958350" y="2766000"/>
            <a:ext cx="410400" cy="4104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1" name="Google Shape;781;p102"/>
          <p:cNvSpPr/>
          <p:nvPr/>
        </p:nvSpPr>
        <p:spPr>
          <a:xfrm>
            <a:off x="3910971" y="3253546"/>
            <a:ext cx="246900" cy="246900"/>
          </a:xfrm>
          <a:prstGeom prst="ellipse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2" name="Google Shape;782;p102"/>
          <p:cNvSpPr/>
          <p:nvPr/>
        </p:nvSpPr>
        <p:spPr>
          <a:xfrm>
            <a:off x="4520763" y="3318063"/>
            <a:ext cx="410400" cy="4104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3" name="Google Shape;783;p102"/>
          <p:cNvSpPr/>
          <p:nvPr/>
        </p:nvSpPr>
        <p:spPr>
          <a:xfrm>
            <a:off x="3683302" y="4038554"/>
            <a:ext cx="285600" cy="246900"/>
          </a:xfrm>
          <a:prstGeom prst="triangle">
            <a:avLst>
              <a:gd fmla="val 50000" name="adj"/>
            </a:avLst>
          </a:prstGeom>
          <a:solidFill>
            <a:srgbClr val="00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4" name="Google Shape;784;p102"/>
          <p:cNvSpPr/>
          <p:nvPr/>
        </p:nvSpPr>
        <p:spPr>
          <a:xfrm>
            <a:off x="4157863" y="3756875"/>
            <a:ext cx="474600" cy="410400"/>
          </a:xfrm>
          <a:prstGeom prst="triangle">
            <a:avLst>
              <a:gd fmla="val 50000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85" name="Google Shape;785;p102"/>
          <p:cNvGrpSpPr/>
          <p:nvPr/>
        </p:nvGrpSpPr>
        <p:grpSpPr>
          <a:xfrm>
            <a:off x="407700" y="4733875"/>
            <a:ext cx="5766600" cy="993275"/>
            <a:chOff x="6427500" y="4505275"/>
            <a:chExt cx="5766600" cy="993275"/>
          </a:xfrm>
        </p:grpSpPr>
        <p:sp>
          <p:nvSpPr>
            <p:cNvPr id="786" name="Google Shape;786;p102"/>
            <p:cNvSpPr/>
            <p:nvPr/>
          </p:nvSpPr>
          <p:spPr>
            <a:xfrm>
              <a:off x="9073500" y="5088150"/>
              <a:ext cx="474600" cy="410400"/>
            </a:xfrm>
            <a:prstGeom prst="triangle">
              <a:avLst>
                <a:gd fmla="val 50000" name="adj"/>
              </a:avLst>
            </a:prstGeom>
            <a:solidFill>
              <a:srgbClr val="FF0000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102"/>
            <p:cNvSpPr txBox="1"/>
            <p:nvPr/>
          </p:nvSpPr>
          <p:spPr>
            <a:xfrm>
              <a:off x="6427500" y="4505275"/>
              <a:ext cx="5766600" cy="67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/>
                <a:t>Is the following shape garbage or not?</a:t>
              </a:r>
              <a:endParaRPr sz="2400"/>
            </a:p>
          </p:txBody>
        </p:sp>
      </p:grpSp>
      <p:sp>
        <p:nvSpPr>
          <p:cNvPr id="788" name="Google Shape;788;p102"/>
          <p:cNvSpPr/>
          <p:nvPr/>
        </p:nvSpPr>
        <p:spPr>
          <a:xfrm>
            <a:off x="4025288" y="2705763"/>
            <a:ext cx="410400" cy="410400"/>
          </a:xfrm>
          <a:prstGeom prst="ellipse">
            <a:avLst/>
          </a:prstGeom>
          <a:solidFill>
            <a:srgbClr val="00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9" name="Google Shape;789;p102"/>
          <p:cNvSpPr/>
          <p:nvPr/>
        </p:nvSpPr>
        <p:spPr>
          <a:xfrm>
            <a:off x="3719050" y="3637825"/>
            <a:ext cx="246900" cy="246900"/>
          </a:xfrm>
          <a:prstGeom prst="rect">
            <a:avLst/>
          </a:prstGeom>
          <a:solidFill>
            <a:srgbClr val="4A86E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0" name="Google Shape;790;p102"/>
          <p:cNvSpPr/>
          <p:nvPr/>
        </p:nvSpPr>
        <p:spPr>
          <a:xfrm>
            <a:off x="3381175" y="2808075"/>
            <a:ext cx="474600" cy="474600"/>
          </a:xfrm>
          <a:prstGeom prst="diamond">
            <a:avLst/>
          </a:prstGeom>
          <a:solidFill>
            <a:srgbClr val="4A86E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1" name="Google Shape;791;p102"/>
          <p:cNvSpPr/>
          <p:nvPr/>
        </p:nvSpPr>
        <p:spPr>
          <a:xfrm>
            <a:off x="4824375" y="4080320"/>
            <a:ext cx="246900" cy="246900"/>
          </a:xfrm>
          <a:prstGeom prst="rect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2" name="Google Shape;792;p102"/>
          <p:cNvSpPr txBox="1"/>
          <p:nvPr/>
        </p:nvSpPr>
        <p:spPr>
          <a:xfrm>
            <a:off x="437675" y="1448225"/>
            <a:ext cx="111654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Teach the </a:t>
            </a:r>
            <a:r>
              <a:rPr b="1" lang="en-US" sz="3200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concept</a:t>
            </a:r>
            <a:r>
              <a:rPr lang="en-US" sz="3200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 of “only red big spheres are garbage.”</a:t>
            </a:r>
            <a:endParaRPr sz="3200">
              <a:solidFill>
                <a:srgbClr val="FF66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3" name="Google Shape;793;p102"/>
          <p:cNvSpPr/>
          <p:nvPr/>
        </p:nvSpPr>
        <p:spPr>
          <a:xfrm>
            <a:off x="4719375" y="2916875"/>
            <a:ext cx="285600" cy="285600"/>
          </a:xfrm>
          <a:prstGeom prst="diamond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94" name="Google Shape;794;p102"/>
          <p:cNvGrpSpPr/>
          <p:nvPr/>
        </p:nvGrpSpPr>
        <p:grpSpPr>
          <a:xfrm>
            <a:off x="7557925" y="2423263"/>
            <a:ext cx="3809350" cy="3303888"/>
            <a:chOff x="7585950" y="2418213"/>
            <a:chExt cx="3809350" cy="3303888"/>
          </a:xfrm>
        </p:grpSpPr>
        <p:sp>
          <p:nvSpPr>
            <p:cNvPr id="795" name="Google Shape;795;p102"/>
            <p:cNvSpPr/>
            <p:nvPr/>
          </p:nvSpPr>
          <p:spPr>
            <a:xfrm>
              <a:off x="9805500" y="2936700"/>
              <a:ext cx="140100" cy="140700"/>
            </a:xfrm>
            <a:prstGeom prst="ellipse">
              <a:avLst/>
            </a:prstGeom>
            <a:solidFill>
              <a:srgbClr val="434343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102"/>
            <p:cNvSpPr/>
            <p:nvPr/>
          </p:nvSpPr>
          <p:spPr>
            <a:xfrm>
              <a:off x="10657600" y="3776100"/>
              <a:ext cx="140100" cy="140700"/>
            </a:xfrm>
            <a:prstGeom prst="ellipse">
              <a:avLst/>
            </a:prstGeom>
            <a:solidFill>
              <a:srgbClr val="434343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7" name="Google Shape;797;p102"/>
            <p:cNvSpPr/>
            <p:nvPr/>
          </p:nvSpPr>
          <p:spPr>
            <a:xfrm>
              <a:off x="8942400" y="3776100"/>
              <a:ext cx="140100" cy="140700"/>
            </a:xfrm>
            <a:prstGeom prst="ellipse">
              <a:avLst/>
            </a:prstGeom>
            <a:solidFill>
              <a:srgbClr val="434343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102"/>
            <p:cNvSpPr txBox="1"/>
            <p:nvPr/>
          </p:nvSpPr>
          <p:spPr>
            <a:xfrm>
              <a:off x="9307500" y="2418213"/>
              <a:ext cx="1136100" cy="3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latin typeface="Roboto"/>
                  <a:ea typeface="Roboto"/>
                  <a:cs typeface="Roboto"/>
                  <a:sym typeface="Roboto"/>
                </a:rPr>
                <a:t>red?</a:t>
              </a:r>
              <a:endParaRPr b="1" sz="24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799" name="Google Shape;799;p102"/>
            <p:cNvCxnSpPr>
              <a:stCxn id="795" idx="4"/>
              <a:endCxn id="797" idx="7"/>
            </p:cNvCxnSpPr>
            <p:nvPr/>
          </p:nvCxnSpPr>
          <p:spPr>
            <a:xfrm flipH="1">
              <a:off x="9061950" y="3077400"/>
              <a:ext cx="813600" cy="7194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800" name="Google Shape;800;p102"/>
            <p:cNvCxnSpPr>
              <a:stCxn id="795" idx="4"/>
              <a:endCxn id="796" idx="1"/>
            </p:cNvCxnSpPr>
            <p:nvPr/>
          </p:nvCxnSpPr>
          <p:spPr>
            <a:xfrm>
              <a:off x="9875550" y="3077400"/>
              <a:ext cx="802500" cy="7194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801" name="Google Shape;801;p102"/>
            <p:cNvSpPr txBox="1"/>
            <p:nvPr/>
          </p:nvSpPr>
          <p:spPr>
            <a:xfrm>
              <a:off x="9260075" y="2962200"/>
              <a:ext cx="285600" cy="47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latin typeface="Roboto"/>
                  <a:ea typeface="Roboto"/>
                  <a:cs typeface="Roboto"/>
                  <a:sym typeface="Roboto"/>
                </a:rPr>
                <a:t>y</a:t>
              </a:r>
              <a:endParaRPr sz="24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02" name="Google Shape;802;p102"/>
            <p:cNvSpPr txBox="1"/>
            <p:nvPr/>
          </p:nvSpPr>
          <p:spPr>
            <a:xfrm>
              <a:off x="10248400" y="2981700"/>
              <a:ext cx="561600" cy="33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latin typeface="Roboto"/>
                  <a:ea typeface="Roboto"/>
                  <a:cs typeface="Roboto"/>
                  <a:sym typeface="Roboto"/>
                </a:rPr>
                <a:t>n</a:t>
              </a:r>
              <a:endParaRPr sz="24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03" name="Google Shape;803;p102"/>
            <p:cNvSpPr txBox="1"/>
            <p:nvPr/>
          </p:nvSpPr>
          <p:spPr>
            <a:xfrm>
              <a:off x="9995500" y="3884725"/>
              <a:ext cx="1399800" cy="99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6600"/>
                  </a:solidFill>
                  <a:latin typeface="Roboto"/>
                  <a:ea typeface="Roboto"/>
                  <a:cs typeface="Roboto"/>
                  <a:sym typeface="Roboto"/>
                </a:rPr>
                <a:t>not garbage</a:t>
              </a:r>
              <a:endParaRPr sz="1800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04" name="Google Shape;804;p102"/>
            <p:cNvSpPr/>
            <p:nvPr/>
          </p:nvSpPr>
          <p:spPr>
            <a:xfrm>
              <a:off x="9782100" y="4620175"/>
              <a:ext cx="140100" cy="140700"/>
            </a:xfrm>
            <a:prstGeom prst="ellipse">
              <a:avLst/>
            </a:prstGeom>
            <a:solidFill>
              <a:srgbClr val="434343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102"/>
            <p:cNvSpPr/>
            <p:nvPr/>
          </p:nvSpPr>
          <p:spPr>
            <a:xfrm>
              <a:off x="8066900" y="4620175"/>
              <a:ext cx="140100" cy="140700"/>
            </a:xfrm>
            <a:prstGeom prst="ellipse">
              <a:avLst/>
            </a:prstGeom>
            <a:solidFill>
              <a:srgbClr val="434343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806" name="Google Shape;806;p102"/>
            <p:cNvCxnSpPr>
              <a:endCxn id="805" idx="7"/>
            </p:cNvCxnSpPr>
            <p:nvPr/>
          </p:nvCxnSpPr>
          <p:spPr>
            <a:xfrm flipH="1">
              <a:off x="8186483" y="3921380"/>
              <a:ext cx="813600" cy="7194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807" name="Google Shape;807;p102"/>
            <p:cNvCxnSpPr>
              <a:endCxn id="804" idx="1"/>
            </p:cNvCxnSpPr>
            <p:nvPr/>
          </p:nvCxnSpPr>
          <p:spPr>
            <a:xfrm>
              <a:off x="9000117" y="3921380"/>
              <a:ext cx="802500" cy="7194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808" name="Google Shape;808;p102"/>
            <p:cNvSpPr txBox="1"/>
            <p:nvPr/>
          </p:nvSpPr>
          <p:spPr>
            <a:xfrm>
              <a:off x="8384575" y="3806275"/>
              <a:ext cx="285600" cy="47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latin typeface="Roboto"/>
                  <a:ea typeface="Roboto"/>
                  <a:cs typeface="Roboto"/>
                  <a:sym typeface="Roboto"/>
                </a:rPr>
                <a:t>y</a:t>
              </a:r>
              <a:endParaRPr sz="24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09" name="Google Shape;809;p102"/>
            <p:cNvSpPr txBox="1"/>
            <p:nvPr/>
          </p:nvSpPr>
          <p:spPr>
            <a:xfrm>
              <a:off x="9372900" y="3825775"/>
              <a:ext cx="561600" cy="33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latin typeface="Roboto"/>
                  <a:ea typeface="Roboto"/>
                  <a:cs typeface="Roboto"/>
                  <a:sym typeface="Roboto"/>
                </a:rPr>
                <a:t>n</a:t>
              </a:r>
              <a:endParaRPr sz="24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10" name="Google Shape;810;p102"/>
            <p:cNvSpPr txBox="1"/>
            <p:nvPr/>
          </p:nvSpPr>
          <p:spPr>
            <a:xfrm>
              <a:off x="9120000" y="4728800"/>
              <a:ext cx="1399800" cy="99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6600"/>
                  </a:solidFill>
                  <a:latin typeface="Roboto"/>
                  <a:ea typeface="Roboto"/>
                  <a:cs typeface="Roboto"/>
                  <a:sym typeface="Roboto"/>
                </a:rPr>
                <a:t>not garbage</a:t>
              </a:r>
              <a:endParaRPr sz="1800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11" name="Google Shape;811;p102"/>
            <p:cNvSpPr txBox="1"/>
            <p:nvPr/>
          </p:nvSpPr>
          <p:spPr>
            <a:xfrm>
              <a:off x="8025225" y="3367263"/>
              <a:ext cx="1136100" cy="3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latin typeface="Roboto"/>
                  <a:ea typeface="Roboto"/>
                  <a:cs typeface="Roboto"/>
                  <a:sym typeface="Roboto"/>
                </a:rPr>
                <a:t>big?</a:t>
              </a:r>
              <a:endParaRPr b="1" sz="24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12" name="Google Shape;812;p102"/>
            <p:cNvSpPr txBox="1"/>
            <p:nvPr/>
          </p:nvSpPr>
          <p:spPr>
            <a:xfrm>
              <a:off x="7585950" y="4760875"/>
              <a:ext cx="1399800" cy="67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6600"/>
                  </a:solidFill>
                  <a:latin typeface="Roboto"/>
                  <a:ea typeface="Roboto"/>
                  <a:cs typeface="Roboto"/>
                  <a:sym typeface="Roboto"/>
                </a:rPr>
                <a:t>garbage</a:t>
              </a:r>
              <a:endParaRPr sz="1800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813" name="Google Shape;813;p102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103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R#6: Inference algorithms exploit </a:t>
            </a:r>
            <a:r>
              <a:rPr b="1" lang="en-US"/>
              <a:t>biases</a:t>
            </a:r>
            <a:endParaRPr b="1"/>
          </a:p>
        </p:txBody>
      </p:sp>
      <p:sp>
        <p:nvSpPr>
          <p:cNvPr id="820" name="Google Shape;820;p103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rtl="0" algn="l">
              <a:spcBef>
                <a:spcPts val="100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Not always that visible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Some biases are valuable insights, some aren’t! 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21" name="Google Shape;821;p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1200" y="2853324"/>
            <a:ext cx="4234950" cy="286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2" name="Google Shape;822;p10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91725" y="2853325"/>
            <a:ext cx="4234950" cy="2827616"/>
          </a:xfrm>
          <a:prstGeom prst="rect">
            <a:avLst/>
          </a:prstGeom>
          <a:noFill/>
          <a:ln>
            <a:noFill/>
          </a:ln>
        </p:spPr>
      </p:pic>
      <p:sp>
        <p:nvSpPr>
          <p:cNvPr id="823" name="Google Shape;823;p103"/>
          <p:cNvSpPr txBox="1"/>
          <p:nvPr/>
        </p:nvSpPr>
        <p:spPr>
          <a:xfrm>
            <a:off x="8139950" y="4957450"/>
            <a:ext cx="3683700" cy="1662000"/>
          </a:xfrm>
          <a:prstGeom prst="rect">
            <a:avLst/>
          </a:prstGeom>
          <a:solidFill>
            <a:srgbClr val="FF6600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Roboto"/>
                <a:ea typeface="Roboto"/>
                <a:cs typeface="Roboto"/>
                <a:sym typeface="Roboto"/>
              </a:rPr>
              <a:t>Biases are often implicit / indirect, and invisible to human judgement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24" name="Google Shape;824;p103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104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R#7: Implicit </a:t>
            </a:r>
            <a:r>
              <a:rPr b="1" lang="en-US"/>
              <a:t>assumptions</a:t>
            </a:r>
            <a:endParaRPr b="1"/>
          </a:p>
        </p:txBody>
      </p:sp>
      <p:sp>
        <p:nvSpPr>
          <p:cNvPr id="831" name="Google Shape;831;p104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>
                <a:latin typeface="Roboto"/>
                <a:ea typeface="Roboto"/>
                <a:cs typeface="Roboto"/>
                <a:sym typeface="Roboto"/>
              </a:rPr>
              <a:t>Q:</a:t>
            </a:r>
            <a:r>
              <a:rPr lang="en-US">
                <a:latin typeface="Roboto"/>
                <a:ea typeface="Roboto"/>
                <a:cs typeface="Roboto"/>
                <a:sym typeface="Roboto"/>
              </a:rPr>
              <a:t> What is the epidemic </a:t>
            </a:r>
            <a:r>
              <a:rPr lang="en-US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disease mitigation strategy</a:t>
            </a:r>
            <a:r>
              <a:rPr lang="en-US">
                <a:latin typeface="Roboto"/>
                <a:ea typeface="Roboto"/>
                <a:cs typeface="Roboto"/>
                <a:sym typeface="Roboto"/>
              </a:rPr>
              <a:t> that saves the maximum number of lives?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>
                <a:latin typeface="Roboto"/>
                <a:ea typeface="Roboto"/>
                <a:cs typeface="Roboto"/>
                <a:sym typeface="Roboto"/>
              </a:rPr>
              <a:t>A: </a:t>
            </a:r>
            <a:r>
              <a:rPr lang="en-US">
                <a:latin typeface="Roboto"/>
                <a:ea typeface="Roboto"/>
                <a:cs typeface="Roboto"/>
                <a:sym typeface="Roboto"/>
              </a:rPr>
              <a:t>Kill all identified victims. 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32" name="Google Shape;832;p104"/>
          <p:cNvSpPr txBox="1"/>
          <p:nvPr/>
        </p:nvSpPr>
        <p:spPr>
          <a:xfrm>
            <a:off x="3114100" y="3926250"/>
            <a:ext cx="7138200" cy="1662000"/>
          </a:xfrm>
          <a:prstGeom prst="rect">
            <a:avLst/>
          </a:prstGeom>
          <a:solidFill>
            <a:srgbClr val="FF6600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Roboto"/>
                <a:ea typeface="Roboto"/>
                <a:cs typeface="Roboto"/>
                <a:sym typeface="Roboto"/>
              </a:rPr>
              <a:t>There are always </a:t>
            </a:r>
            <a:r>
              <a:rPr b="1" lang="en-US" sz="2400">
                <a:latin typeface="Roboto"/>
                <a:ea typeface="Roboto"/>
                <a:cs typeface="Roboto"/>
                <a:sym typeface="Roboto"/>
              </a:rPr>
              <a:t>hidden assumptions</a:t>
            </a:r>
            <a:r>
              <a:rPr lang="en-US" sz="2400">
                <a:latin typeface="Roboto"/>
                <a:ea typeface="Roboto"/>
                <a:cs typeface="Roboto"/>
                <a:sym typeface="Roboto"/>
              </a:rPr>
              <a:t>, secondary factors and multiple objectives. 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Roboto"/>
                <a:ea typeface="Roboto"/>
                <a:cs typeface="Roboto"/>
                <a:sym typeface="Roboto"/>
              </a:rPr>
              <a:t>AI often challenges our (ethical) beliefs.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33" name="Google Shape;833;p104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105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R#8: Specifying objectives</a:t>
            </a:r>
            <a:endParaRPr/>
          </a:p>
        </p:txBody>
      </p:sp>
      <p:sp>
        <p:nvSpPr>
          <p:cNvPr id="840" name="Google Shape;840;p105"/>
          <p:cNvSpPr txBox="1"/>
          <p:nvPr>
            <p:ph idx="1" type="body"/>
          </p:nvPr>
        </p:nvSpPr>
        <p:spPr>
          <a:xfrm>
            <a:off x="415600" y="1536625"/>
            <a:ext cx="60318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rtl="0" algn="l">
              <a:spcBef>
                <a:spcPts val="100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b="1" lang="en-US">
                <a:latin typeface="Roboto"/>
                <a:ea typeface="Roboto"/>
                <a:cs typeface="Roboto"/>
                <a:sym typeface="Roboto"/>
              </a:rPr>
              <a:t>Cobra</a:t>
            </a:r>
            <a:r>
              <a:rPr lang="en-US">
                <a:latin typeface="Roboto"/>
                <a:ea typeface="Roboto"/>
                <a:cs typeface="Roboto"/>
                <a:sym typeface="Roboto"/>
              </a:rPr>
              <a:t> effect: government policy to get rid of cobras. If a citizen brings in a venomous snake, they got a reward. People started breeding snakes.</a:t>
            </a:r>
            <a:br>
              <a:rPr lang="en-US">
                <a:latin typeface="Roboto"/>
                <a:ea typeface="Roboto"/>
                <a:cs typeface="Roboto"/>
                <a:sym typeface="Roboto"/>
              </a:rPr>
            </a:br>
            <a:r>
              <a:rPr lang="en-US">
                <a:latin typeface="Roboto"/>
                <a:ea typeface="Roboto"/>
                <a:cs typeface="Roboto"/>
                <a:sym typeface="Roboto"/>
              </a:rPr>
              <a:t> 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descr="Misspecified reward functions causing odd RL behavior within the OpenAI Universe environment CoastRunners. Blog: https://openai.com/blog/faulty-reward-functions/" id="841" name="Google Shape;841;p105" title="CoastRunners 7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26975" y="1714500"/>
            <a:ext cx="5149325" cy="38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842" name="Google Shape;842;p105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106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Biases</a:t>
            </a:r>
            <a:endParaRPr/>
          </a:p>
        </p:txBody>
      </p:sp>
      <p:sp>
        <p:nvSpPr>
          <p:cNvPr id="849" name="Google Shape;849;p106"/>
          <p:cNvSpPr txBox="1"/>
          <p:nvPr>
            <p:ph idx="12" type="sldNum"/>
          </p:nvPr>
        </p:nvSpPr>
        <p:spPr>
          <a:xfrm>
            <a:off x="5607116" y="6443750"/>
            <a:ext cx="977700" cy="188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50" name="Google Shape;850;p106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107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57" name="Google Shape;857;p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90000" y="330500"/>
            <a:ext cx="3472800" cy="5209200"/>
          </a:xfrm>
          <a:prstGeom prst="rect">
            <a:avLst/>
          </a:prstGeom>
          <a:noFill/>
          <a:ln>
            <a:noFill/>
          </a:ln>
        </p:spPr>
      </p:pic>
      <p:sp>
        <p:nvSpPr>
          <p:cNvPr id="858" name="Google Shape;858;p107"/>
          <p:cNvSpPr txBox="1"/>
          <p:nvPr/>
        </p:nvSpPr>
        <p:spPr>
          <a:xfrm>
            <a:off x="296875" y="276550"/>
            <a:ext cx="6607500" cy="407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Nunito"/>
                <a:ea typeface="Nunito"/>
                <a:cs typeface="Nunito"/>
                <a:sym typeface="Nunito"/>
              </a:rPr>
              <a:t>AI continuously </a:t>
            </a:r>
            <a:r>
              <a:rPr lang="en-US" sz="4800">
                <a:solidFill>
                  <a:srgbClr val="FF5000"/>
                </a:solidFill>
                <a:latin typeface="Nunito"/>
                <a:ea typeface="Nunito"/>
                <a:cs typeface="Nunito"/>
                <a:sym typeface="Nunito"/>
              </a:rPr>
              <a:t>challenges</a:t>
            </a:r>
            <a:r>
              <a:rPr lang="en-US" sz="4800">
                <a:latin typeface="Nunito"/>
                <a:ea typeface="Nunito"/>
                <a:cs typeface="Nunito"/>
                <a:sym typeface="Nunito"/>
              </a:rPr>
              <a:t> our </a:t>
            </a:r>
            <a:r>
              <a:rPr b="1" lang="en-US" sz="4800">
                <a:solidFill>
                  <a:srgbClr val="FF5000"/>
                </a:solidFill>
                <a:latin typeface="Nunito"/>
                <a:ea typeface="Nunito"/>
                <a:cs typeface="Nunito"/>
                <a:sym typeface="Nunito"/>
              </a:rPr>
              <a:t>beliefs</a:t>
            </a:r>
            <a:r>
              <a:rPr lang="en-US" sz="4800">
                <a:latin typeface="Nunito"/>
                <a:ea typeface="Nunito"/>
                <a:cs typeface="Nunito"/>
                <a:sym typeface="Nunito"/>
              </a:rPr>
              <a:t> and </a:t>
            </a:r>
            <a:r>
              <a:rPr b="1" lang="en-US" sz="4800">
                <a:solidFill>
                  <a:srgbClr val="FF5000"/>
                </a:solidFill>
                <a:latin typeface="Nunito"/>
                <a:ea typeface="Nunito"/>
                <a:cs typeface="Nunito"/>
                <a:sym typeface="Nunito"/>
              </a:rPr>
              <a:t>knowledge</a:t>
            </a:r>
            <a:r>
              <a:rPr lang="en-US" sz="4800">
                <a:latin typeface="Nunito"/>
                <a:ea typeface="Nunito"/>
                <a:cs typeface="Nunito"/>
                <a:sym typeface="Nunito"/>
              </a:rPr>
              <a:t>, as it learns to reproduce our results, and will take over a big part of </a:t>
            </a:r>
            <a:r>
              <a:rPr b="1" lang="en-US" sz="4800">
                <a:solidFill>
                  <a:srgbClr val="FF5000"/>
                </a:solidFill>
                <a:latin typeface="Nunito"/>
                <a:ea typeface="Nunito"/>
                <a:cs typeface="Nunito"/>
                <a:sym typeface="Nunito"/>
              </a:rPr>
              <a:t>experimentation</a:t>
            </a:r>
            <a:r>
              <a:rPr lang="en-US" sz="4800">
                <a:latin typeface="Nunito"/>
                <a:ea typeface="Nunito"/>
                <a:cs typeface="Nunito"/>
                <a:sym typeface="Nunito"/>
              </a:rPr>
              <a:t> too. </a:t>
            </a:r>
            <a:endParaRPr sz="480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2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108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64" name="Google Shape;864;p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73300" y="-44667"/>
            <a:ext cx="7645400" cy="5689600"/>
          </a:xfrm>
          <a:prstGeom prst="rect">
            <a:avLst/>
          </a:prstGeom>
          <a:noFill/>
          <a:ln>
            <a:noFill/>
          </a:ln>
        </p:spPr>
      </p:pic>
      <p:sp>
        <p:nvSpPr>
          <p:cNvPr id="865" name="Google Shape;865;p108"/>
          <p:cNvSpPr txBox="1"/>
          <p:nvPr/>
        </p:nvSpPr>
        <p:spPr>
          <a:xfrm>
            <a:off x="0" y="5661700"/>
            <a:ext cx="12192000" cy="1242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Bullets in airplanes that came back in WW II. </a:t>
            </a:r>
            <a:br>
              <a:rPr lang="en-US" sz="3200"/>
            </a:br>
            <a:r>
              <a:rPr b="1" lang="en-US" sz="3200">
                <a:solidFill>
                  <a:srgbClr val="FF6600"/>
                </a:solidFill>
              </a:rPr>
              <a:t>Where to reinforce the armour?</a:t>
            </a:r>
            <a:endParaRPr b="1" sz="3200">
              <a:solidFill>
                <a:srgbClr val="FF6600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9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109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/>
              <a:t>‹#›</a:t>
            </a:fld>
            <a:endParaRPr sz="1000"/>
          </a:p>
        </p:txBody>
      </p:sp>
      <p:sp>
        <p:nvSpPr>
          <p:cNvPr id="871" name="Google Shape;871;p109"/>
          <p:cNvSpPr txBox="1"/>
          <p:nvPr/>
        </p:nvSpPr>
        <p:spPr>
          <a:xfrm>
            <a:off x="0" y="1529567"/>
            <a:ext cx="12192000" cy="30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FF6600"/>
                </a:solidFill>
                <a:highlight>
                  <a:srgbClr val="FFFFFF"/>
                </a:highlight>
                <a:latin typeface="Droid Sans"/>
                <a:ea typeface="Droid Sans"/>
                <a:cs typeface="Droid Sans"/>
                <a:sym typeface="Droid Sans"/>
              </a:rPr>
              <a:t>How many f’s </a:t>
            </a:r>
            <a:r>
              <a:rPr lang="en-US" sz="4800">
                <a:solidFill>
                  <a:srgbClr val="333333"/>
                </a:solidFill>
                <a:highlight>
                  <a:srgbClr val="FFFFFF"/>
                </a:highlight>
                <a:latin typeface="Droid Sans"/>
                <a:ea typeface="Droid Sans"/>
                <a:cs typeface="Droid Sans"/>
                <a:sym typeface="Droid Sans"/>
              </a:rPr>
              <a:t>in the following sentence?</a:t>
            </a:r>
            <a:endParaRPr sz="4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65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AI is all about </a:t>
            </a:r>
            <a:r>
              <a:rPr b="1" lang="en-US"/>
              <a:t>representations</a:t>
            </a:r>
            <a:endParaRPr b="1"/>
          </a:p>
        </p:txBody>
      </p:sp>
      <p:sp>
        <p:nvSpPr>
          <p:cNvPr id="349" name="Google Shape;349;p65"/>
          <p:cNvSpPr txBox="1"/>
          <p:nvPr>
            <p:ph idx="1" type="body"/>
          </p:nvPr>
        </p:nvSpPr>
        <p:spPr>
          <a:xfrm>
            <a:off x="415600" y="1384233"/>
            <a:ext cx="113607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Symbolic (“top-down”): good-old-fashioned AI</a:t>
            </a:r>
            <a:endParaRPr>
              <a:solidFill>
                <a:srgbClr val="FF66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495300" lvl="0" marL="609600" rtl="0" algn="l">
              <a:spcBef>
                <a:spcPts val="1000"/>
              </a:spcBef>
              <a:spcAft>
                <a:spcPts val="0"/>
              </a:spcAft>
              <a:buSzPts val="3000"/>
              <a:buFont typeface="Roboto"/>
              <a:buChar char="•"/>
            </a:pPr>
            <a:r>
              <a:rPr b="1" lang="en-US" sz="3000">
                <a:latin typeface="Roboto"/>
                <a:ea typeface="Roboto"/>
                <a:cs typeface="Roboto"/>
                <a:sym typeface="Roboto"/>
              </a:rPr>
              <a:t>concepts</a:t>
            </a:r>
            <a:r>
              <a:rPr lang="en-US" sz="3000">
                <a:latin typeface="Roboto"/>
                <a:ea typeface="Roboto"/>
                <a:cs typeface="Roboto"/>
                <a:sym typeface="Roboto"/>
              </a:rPr>
              <a:t> understandable by humans</a:t>
            </a:r>
            <a:endParaRPr sz="3000">
              <a:latin typeface="Roboto"/>
              <a:ea typeface="Roboto"/>
              <a:cs typeface="Roboto"/>
              <a:sym typeface="Roboto"/>
            </a:endParaRPr>
          </a:p>
          <a:p>
            <a:pPr indent="-495300" lvl="0" marL="609600" rtl="0" algn="l">
              <a:spcBef>
                <a:spcPts val="0"/>
              </a:spcBef>
              <a:spcAft>
                <a:spcPts val="0"/>
              </a:spcAft>
              <a:buSzPts val="3000"/>
              <a:buFont typeface="Roboto"/>
              <a:buChar char="•"/>
            </a:pPr>
            <a:r>
              <a:rPr lang="en-US" sz="3000">
                <a:latin typeface="Roboto"/>
                <a:ea typeface="Roboto"/>
                <a:cs typeface="Roboto"/>
                <a:sym typeface="Roboto"/>
              </a:rPr>
              <a:t>manipulation of these concepts</a:t>
            </a:r>
            <a:endParaRPr sz="3000">
              <a:latin typeface="Roboto"/>
              <a:ea typeface="Roboto"/>
              <a:cs typeface="Roboto"/>
              <a:sym typeface="Roboto"/>
            </a:endParaRPr>
          </a:p>
          <a:p>
            <a:pPr indent="-508000" lvl="0" marL="609600" rtl="0" algn="l">
              <a:spcBef>
                <a:spcPts val="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-US" sz="3000">
                <a:latin typeface="Roboto"/>
                <a:ea typeface="Roboto"/>
                <a:cs typeface="Roboto"/>
                <a:sym typeface="Roboto"/>
              </a:rPr>
              <a:t>good in creating </a:t>
            </a:r>
            <a:r>
              <a:rPr b="1" lang="en-US" sz="3000">
                <a:latin typeface="Roboto"/>
                <a:ea typeface="Roboto"/>
                <a:cs typeface="Roboto"/>
                <a:sym typeface="Roboto"/>
              </a:rPr>
              <a:t>new knowledge</a:t>
            </a:r>
            <a:r>
              <a:rPr lang="en-US" sz="3000">
                <a:latin typeface="Roboto"/>
                <a:ea typeface="Roboto"/>
                <a:cs typeface="Roboto"/>
                <a:sym typeface="Roboto"/>
              </a:rPr>
              <a:t> (in a well contained domain)</a:t>
            </a:r>
            <a:br>
              <a:rPr lang="en-US">
                <a:latin typeface="Roboto"/>
                <a:ea typeface="Roboto"/>
                <a:cs typeface="Roboto"/>
                <a:sym typeface="Roboto"/>
              </a:rPr>
            </a:b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50" name="Google Shape;350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92913" y="3852088"/>
            <a:ext cx="2257425" cy="2028825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65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5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110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/>
              <a:t>‹#›</a:t>
            </a:fld>
            <a:endParaRPr sz="1000"/>
          </a:p>
        </p:txBody>
      </p:sp>
      <p:sp>
        <p:nvSpPr>
          <p:cNvPr id="877" name="Google Shape;877;p110"/>
          <p:cNvSpPr txBox="1"/>
          <p:nvPr/>
        </p:nvSpPr>
        <p:spPr>
          <a:xfrm>
            <a:off x="0" y="1529567"/>
            <a:ext cx="12192000" cy="30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333333"/>
                </a:solidFill>
                <a:highlight>
                  <a:srgbClr val="FFFFFF"/>
                </a:highlight>
                <a:latin typeface="Droid Sans"/>
                <a:ea typeface="Droid Sans"/>
                <a:cs typeface="Droid Sans"/>
                <a:sym typeface="Droid Sans"/>
              </a:rPr>
              <a:t>“Finished files are the result of years of scientific study combined with the experience of years.” </a:t>
            </a:r>
            <a:endParaRPr sz="480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2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111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84" name="Google Shape;884;p111"/>
          <p:cNvSpPr txBox="1"/>
          <p:nvPr/>
        </p:nvSpPr>
        <p:spPr>
          <a:xfrm>
            <a:off x="2080525" y="2215375"/>
            <a:ext cx="4575300" cy="10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EXTRA EXAMPLE OF HUMAN BIAS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00000"/>
        </a:solidFill>
      </p:bgPr>
    </p:bg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112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/>
              <a:t>‹#›</a:t>
            </a:fld>
            <a:endParaRPr sz="100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3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4" name="Google Shape;894;p1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03833" y="581337"/>
            <a:ext cx="2499407" cy="3999052"/>
          </a:xfrm>
          <a:prstGeom prst="rect">
            <a:avLst/>
          </a:prstGeom>
          <a:noFill/>
          <a:ln>
            <a:noFill/>
          </a:ln>
        </p:spPr>
      </p:pic>
      <p:sp>
        <p:nvSpPr>
          <p:cNvPr id="895" name="Google Shape;895;p113"/>
          <p:cNvSpPr txBox="1"/>
          <p:nvPr/>
        </p:nvSpPr>
        <p:spPr>
          <a:xfrm>
            <a:off x="1285375" y="725100"/>
            <a:ext cx="6656700" cy="40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Questions?</a:t>
            </a:r>
            <a:endParaRPr b="1" sz="3000">
              <a:solidFill>
                <a:srgbClr val="FF66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Roboto"/>
                <a:ea typeface="Roboto"/>
                <a:cs typeface="Roboto"/>
                <a:sym typeface="Roboto"/>
              </a:rPr>
              <a:t>Johan Loeckx</a:t>
            </a:r>
            <a:endParaRPr sz="3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jloeckx@ai.vub.ac.be</a:t>
            </a:r>
            <a:endParaRPr sz="3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https://ai.vub.ac.be</a:t>
            </a:r>
            <a:endParaRPr sz="3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3000">
                <a:latin typeface="Roboto"/>
                <a:ea typeface="Roboto"/>
                <a:cs typeface="Roboto"/>
                <a:sym typeface="Roboto"/>
              </a:rPr>
            </a:br>
            <a:r>
              <a:rPr lang="en-US" sz="24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+32(0)486 37 98 71</a:t>
            </a:r>
            <a:endParaRPr sz="24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Roboto"/>
                <a:ea typeface="Roboto"/>
                <a:cs typeface="Roboto"/>
                <a:sym typeface="Roboto"/>
              </a:rPr>
              <a:t>      </a:t>
            </a:r>
            <a:r>
              <a:rPr lang="en-US" sz="3000">
                <a:latin typeface="Roboto"/>
                <a:ea typeface="Roboto"/>
                <a:cs typeface="Roboto"/>
                <a:sym typeface="Roboto"/>
              </a:rPr>
              <a:t>@aibrussels</a:t>
            </a:r>
            <a:endParaRPr sz="3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96" name="Google Shape;896;p1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85375" y="4383470"/>
            <a:ext cx="605875" cy="492275"/>
          </a:xfrm>
          <a:prstGeom prst="rect">
            <a:avLst/>
          </a:prstGeom>
          <a:noFill/>
          <a:ln>
            <a:noFill/>
          </a:ln>
        </p:spPr>
      </p:pic>
      <p:sp>
        <p:nvSpPr>
          <p:cNvPr id="897" name="Google Shape;897;p113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66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Example</a:t>
            </a:r>
            <a:endParaRPr/>
          </a:p>
        </p:txBody>
      </p:sp>
      <p:sp>
        <p:nvSpPr>
          <p:cNvPr id="358" name="Google Shape;358;p66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66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60" name="Google Shape;360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588" y="1536625"/>
            <a:ext cx="7686675" cy="4229100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66"/>
          <p:cNvSpPr txBox="1"/>
          <p:nvPr/>
        </p:nvSpPr>
        <p:spPr>
          <a:xfrm>
            <a:off x="3346875" y="6239275"/>
            <a:ext cx="6087900" cy="3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Thanks to Luc De Raedt’s ACAI tutorial. </a:t>
            </a:r>
            <a:r>
              <a:rPr lang="en-US" sz="1200" u="sng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https://people.cs.kuleuven.be/~luc.deraedt/acai1.pdf</a:t>
            </a:r>
            <a:endParaRPr sz="12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67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7" name="Google Shape;367;p67"/>
          <p:cNvSpPr txBox="1"/>
          <p:nvPr/>
        </p:nvSpPr>
        <p:spPr>
          <a:xfrm>
            <a:off x="354900" y="4638375"/>
            <a:ext cx="11996700" cy="8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/>
              <a:t>LOGIC</a:t>
            </a:r>
            <a:br>
              <a:rPr b="1" lang="en-US" sz="4800"/>
            </a:br>
            <a:r>
              <a:rPr lang="en-US" sz="2400"/>
              <a:t>(e.g. model expansion)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/>
          </a:p>
        </p:txBody>
      </p:sp>
      <p:pic>
        <p:nvPicPr>
          <p:cNvPr id="368" name="Google Shape;368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19588" y="883625"/>
            <a:ext cx="3552825" cy="320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68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Reasoning &amp; logic: symbolic</a:t>
            </a:r>
            <a:endParaRPr/>
          </a:p>
        </p:txBody>
      </p:sp>
      <p:sp>
        <p:nvSpPr>
          <p:cNvPr id="375" name="Google Shape;375;p68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Model </a:t>
            </a:r>
            <a:r>
              <a:rPr b="1" lang="en-US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knowledge</a:t>
            </a:r>
            <a:r>
              <a:rPr lang="en-US">
                <a:latin typeface="Roboto"/>
                <a:ea typeface="Roboto"/>
                <a:cs typeface="Roboto"/>
                <a:sym typeface="Roboto"/>
              </a:rPr>
              <a:t> (e.g. of humans)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431800" lvl="0" marL="914400" rtl="0" algn="l">
              <a:spcBef>
                <a:spcPts val="100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Root cause analysis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431800" lvl="0" marL="914400" rtl="0" algn="l">
              <a:spcBef>
                <a:spcPts val="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Rule-based systems (e.g. insurance)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431800" lvl="0" marL="914400" rtl="0" algn="l">
              <a:spcBef>
                <a:spcPts val="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Generate hypotheses (e.g. medical diagnoses)</a:t>
            </a:r>
            <a:br>
              <a:rPr lang="en-US">
                <a:latin typeface="Roboto"/>
                <a:ea typeface="Roboto"/>
                <a:cs typeface="Roboto"/>
                <a:sym typeface="Roboto"/>
              </a:rPr>
            </a:br>
            <a:endParaRPr sz="14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Rules can be automatically mined too, from data.</a:t>
            </a:r>
            <a:br>
              <a:rPr lang="en-US">
                <a:latin typeface="Roboto"/>
                <a:ea typeface="Roboto"/>
                <a:cs typeface="Roboto"/>
                <a:sym typeface="Roboto"/>
              </a:rPr>
            </a:br>
            <a:endParaRPr sz="14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Explainable!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203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69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Different kinds of reasoning!</a:t>
            </a:r>
            <a:endParaRPr/>
          </a:p>
        </p:txBody>
      </p:sp>
      <p:sp>
        <p:nvSpPr>
          <p:cNvPr id="382" name="Google Shape;382;p69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83" name="Google Shape;383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2338" y="1474088"/>
            <a:ext cx="5591175" cy="231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85350" y="1474088"/>
            <a:ext cx="5810250" cy="273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6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51775" y="4089825"/>
            <a:ext cx="3333750" cy="285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 VUB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 VUB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-th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1 VUB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